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312" r:id="rId2"/>
    <p:sldId id="258" r:id="rId3"/>
    <p:sldId id="259" r:id="rId4"/>
    <p:sldId id="260" r:id="rId5"/>
    <p:sldId id="262" r:id="rId6"/>
    <p:sldId id="302" r:id="rId7"/>
    <p:sldId id="303" r:id="rId8"/>
    <p:sldId id="264" r:id="rId9"/>
    <p:sldId id="265" r:id="rId10"/>
    <p:sldId id="266" r:id="rId11"/>
    <p:sldId id="267" r:id="rId12"/>
    <p:sldId id="268" r:id="rId13"/>
    <p:sldId id="269" r:id="rId14"/>
    <p:sldId id="304" r:id="rId15"/>
    <p:sldId id="271" r:id="rId16"/>
    <p:sldId id="273" r:id="rId17"/>
    <p:sldId id="274" r:id="rId18"/>
    <p:sldId id="276" r:id="rId19"/>
    <p:sldId id="305" r:id="rId20"/>
    <p:sldId id="307" r:id="rId21"/>
    <p:sldId id="282" r:id="rId22"/>
    <p:sldId id="308" r:id="rId23"/>
    <p:sldId id="285" r:id="rId24"/>
    <p:sldId id="287" r:id="rId25"/>
    <p:sldId id="309" r:id="rId26"/>
    <p:sldId id="293" r:id="rId27"/>
    <p:sldId id="306" r:id="rId28"/>
    <p:sldId id="310" r:id="rId29"/>
    <p:sldId id="311" r:id="rId30"/>
  </p:sldIdLst>
  <p:sldSz cx="10160000" cy="11772900"/>
  <p:notesSz cx="6858000" cy="9144000"/>
  <p:embeddedFontLst>
    <p:embeddedFont>
      <p:font typeface="Calibri Light" panose="020F0302020204030204" pitchFamily="34" charset="0"/>
      <p:regular r:id="rId31"/>
      <p:italic r:id="rId32"/>
    </p:embeddedFont>
    <p:embeddedFont>
      <p:font typeface="Calibri" panose="020F0502020204030204" pitchFamily="34" charset="0"/>
      <p:regular r:id="rId33"/>
      <p:bold r:id="rId34"/>
      <p:italic r:id="rId35"/>
      <p:boldItalic r:id="rId3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CD32"/>
    <a:srgbClr val="1554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2730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font" Target="fonts/font4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3.fntdata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2.fntdata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font" Target="fonts/font6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font" Target="fonts/font5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0000" y="1926723"/>
            <a:ext cx="7620000" cy="4098713"/>
          </a:xfrm>
        </p:spPr>
        <p:txBody>
          <a:bodyPr anchor="b"/>
          <a:lstStyle>
            <a:lvl1pPr algn="ctr">
              <a:defRPr sz="5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70000" y="6183499"/>
            <a:ext cx="7620000" cy="2842391"/>
          </a:xfrm>
        </p:spPr>
        <p:txBody>
          <a:bodyPr/>
          <a:lstStyle>
            <a:lvl1pPr marL="0" indent="0" algn="ctr">
              <a:buNone/>
              <a:defRPr sz="2000"/>
            </a:lvl1pPr>
            <a:lvl2pPr marL="380985" indent="0" algn="ctr">
              <a:buNone/>
              <a:defRPr sz="1667"/>
            </a:lvl2pPr>
            <a:lvl3pPr marL="761970" indent="0" algn="ctr">
              <a:buNone/>
              <a:defRPr sz="1500"/>
            </a:lvl3pPr>
            <a:lvl4pPr marL="1142954" indent="0" algn="ctr">
              <a:buNone/>
              <a:defRPr sz="1333"/>
            </a:lvl4pPr>
            <a:lvl5pPr marL="1523939" indent="0" algn="ctr">
              <a:buNone/>
              <a:defRPr sz="1333"/>
            </a:lvl5pPr>
            <a:lvl6pPr marL="1904924" indent="0" algn="ctr">
              <a:buNone/>
              <a:defRPr sz="1333"/>
            </a:lvl6pPr>
            <a:lvl7pPr marL="2285909" indent="0" algn="ctr">
              <a:buNone/>
              <a:defRPr sz="1333"/>
            </a:lvl7pPr>
            <a:lvl8pPr marL="2666893" indent="0" algn="ctr">
              <a:buNone/>
              <a:defRPr sz="1333"/>
            </a:lvl8pPr>
            <a:lvl9pPr marL="3047878" indent="0" algn="ctr">
              <a:buNone/>
              <a:defRPr sz="1333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45B64-FF1E-4552-9E92-B84C8FBD7C51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3AF4C-0202-4D0E-A200-7A0E0689A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754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45B64-FF1E-4552-9E92-B84C8FBD7C51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3AF4C-0202-4D0E-A200-7A0E0689A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055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70750" y="626798"/>
            <a:ext cx="2190750" cy="997698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8500" y="626798"/>
            <a:ext cx="6445250" cy="99769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45B64-FF1E-4552-9E92-B84C8FBD7C51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3AF4C-0202-4D0E-A200-7A0E0689A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471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45B64-FF1E-4552-9E92-B84C8FBD7C51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3AF4C-0202-4D0E-A200-7A0E0689A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849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208" y="2935053"/>
            <a:ext cx="8763000" cy="4897199"/>
          </a:xfrm>
        </p:spPr>
        <p:txBody>
          <a:bodyPr anchor="b"/>
          <a:lstStyle>
            <a:lvl1pPr>
              <a:defRPr sz="5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208" y="7878581"/>
            <a:ext cx="8763000" cy="2575321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380985" indent="0">
              <a:buNone/>
              <a:defRPr sz="1667">
                <a:solidFill>
                  <a:schemeClr val="tx1">
                    <a:tint val="75000"/>
                  </a:schemeClr>
                </a:solidFill>
              </a:defRPr>
            </a:lvl2pPr>
            <a:lvl3pPr marL="7619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142954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4pPr>
            <a:lvl5pPr marL="1523939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5pPr>
            <a:lvl6pPr marL="1904924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6pPr>
            <a:lvl7pPr marL="2285909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7pPr>
            <a:lvl8pPr marL="2666893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8pPr>
            <a:lvl9pPr marL="3047878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45B64-FF1E-4552-9E92-B84C8FBD7C51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3AF4C-0202-4D0E-A200-7A0E0689A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655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3133990"/>
            <a:ext cx="4318000" cy="746979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0" y="3133990"/>
            <a:ext cx="4318000" cy="746979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45B64-FF1E-4552-9E92-B84C8FBD7C51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3AF4C-0202-4D0E-A200-7A0E0689A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50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823" y="626800"/>
            <a:ext cx="8763000" cy="22755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824" y="2885997"/>
            <a:ext cx="4298156" cy="141438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9824" y="4300379"/>
            <a:ext cx="4298156" cy="632520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3501" y="2885997"/>
            <a:ext cx="4319323" cy="141438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3501" y="4300379"/>
            <a:ext cx="4319323" cy="632520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45B64-FF1E-4552-9E92-B84C8FBD7C51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3AF4C-0202-4D0E-A200-7A0E0689A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527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45B64-FF1E-4552-9E92-B84C8FBD7C51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3AF4C-0202-4D0E-A200-7A0E0689A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964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45B64-FF1E-4552-9E92-B84C8FBD7C51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3AF4C-0202-4D0E-A200-7A0E0689A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725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824" y="784860"/>
            <a:ext cx="3276864" cy="2747010"/>
          </a:xfrm>
        </p:spPr>
        <p:txBody>
          <a:bodyPr anchor="b"/>
          <a:lstStyle>
            <a:lvl1pPr>
              <a:defRPr sz="2667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9323" y="1695082"/>
            <a:ext cx="5143500" cy="8366390"/>
          </a:xfrm>
        </p:spPr>
        <p:txBody>
          <a:bodyPr/>
          <a:lstStyle>
            <a:lvl1pPr>
              <a:defRPr sz="2667"/>
            </a:lvl1pPr>
            <a:lvl2pPr>
              <a:defRPr sz="2333"/>
            </a:lvl2pPr>
            <a:lvl3pPr>
              <a:defRPr sz="2000"/>
            </a:lvl3pPr>
            <a:lvl4pPr>
              <a:defRPr sz="1667"/>
            </a:lvl4pPr>
            <a:lvl5pPr>
              <a:defRPr sz="1667"/>
            </a:lvl5pPr>
            <a:lvl6pPr>
              <a:defRPr sz="1667"/>
            </a:lvl6pPr>
            <a:lvl7pPr>
              <a:defRPr sz="1667"/>
            </a:lvl7pPr>
            <a:lvl8pPr>
              <a:defRPr sz="1667"/>
            </a:lvl8pPr>
            <a:lvl9pPr>
              <a:defRPr sz="1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9824" y="3531870"/>
            <a:ext cx="3276864" cy="6543226"/>
          </a:xfrm>
        </p:spPr>
        <p:txBody>
          <a:bodyPr/>
          <a:lstStyle>
            <a:lvl1pPr marL="0" indent="0">
              <a:buNone/>
              <a:defRPr sz="1333"/>
            </a:lvl1pPr>
            <a:lvl2pPr marL="380985" indent="0">
              <a:buNone/>
              <a:defRPr sz="1167"/>
            </a:lvl2pPr>
            <a:lvl3pPr marL="761970" indent="0">
              <a:buNone/>
              <a:defRPr sz="1000"/>
            </a:lvl3pPr>
            <a:lvl4pPr marL="1142954" indent="0">
              <a:buNone/>
              <a:defRPr sz="833"/>
            </a:lvl4pPr>
            <a:lvl5pPr marL="1523939" indent="0">
              <a:buNone/>
              <a:defRPr sz="833"/>
            </a:lvl5pPr>
            <a:lvl6pPr marL="1904924" indent="0">
              <a:buNone/>
              <a:defRPr sz="833"/>
            </a:lvl6pPr>
            <a:lvl7pPr marL="2285909" indent="0">
              <a:buNone/>
              <a:defRPr sz="833"/>
            </a:lvl7pPr>
            <a:lvl8pPr marL="2666893" indent="0">
              <a:buNone/>
              <a:defRPr sz="833"/>
            </a:lvl8pPr>
            <a:lvl9pPr marL="3047878" indent="0">
              <a:buNone/>
              <a:defRPr sz="83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45B64-FF1E-4552-9E92-B84C8FBD7C51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3AF4C-0202-4D0E-A200-7A0E0689A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81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824" y="784860"/>
            <a:ext cx="3276864" cy="2747010"/>
          </a:xfrm>
        </p:spPr>
        <p:txBody>
          <a:bodyPr anchor="b"/>
          <a:lstStyle>
            <a:lvl1pPr>
              <a:defRPr sz="2667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19323" y="1695082"/>
            <a:ext cx="5143500" cy="8366390"/>
          </a:xfrm>
        </p:spPr>
        <p:txBody>
          <a:bodyPr/>
          <a:lstStyle>
            <a:lvl1pPr marL="0" indent="0">
              <a:buNone/>
              <a:defRPr sz="2667"/>
            </a:lvl1pPr>
            <a:lvl2pPr marL="380985" indent="0">
              <a:buNone/>
              <a:defRPr sz="2333"/>
            </a:lvl2pPr>
            <a:lvl3pPr marL="761970" indent="0">
              <a:buNone/>
              <a:defRPr sz="2000"/>
            </a:lvl3pPr>
            <a:lvl4pPr marL="1142954" indent="0">
              <a:buNone/>
              <a:defRPr sz="1667"/>
            </a:lvl4pPr>
            <a:lvl5pPr marL="1523939" indent="0">
              <a:buNone/>
              <a:defRPr sz="1667"/>
            </a:lvl5pPr>
            <a:lvl6pPr marL="1904924" indent="0">
              <a:buNone/>
              <a:defRPr sz="1667"/>
            </a:lvl6pPr>
            <a:lvl7pPr marL="2285909" indent="0">
              <a:buNone/>
              <a:defRPr sz="1667"/>
            </a:lvl7pPr>
            <a:lvl8pPr marL="2666893" indent="0">
              <a:buNone/>
              <a:defRPr sz="1667"/>
            </a:lvl8pPr>
            <a:lvl9pPr marL="3047878" indent="0">
              <a:buNone/>
              <a:defRPr sz="166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9824" y="3531870"/>
            <a:ext cx="3276864" cy="6543226"/>
          </a:xfrm>
        </p:spPr>
        <p:txBody>
          <a:bodyPr/>
          <a:lstStyle>
            <a:lvl1pPr marL="0" indent="0">
              <a:buNone/>
              <a:defRPr sz="1333"/>
            </a:lvl1pPr>
            <a:lvl2pPr marL="380985" indent="0">
              <a:buNone/>
              <a:defRPr sz="1167"/>
            </a:lvl2pPr>
            <a:lvl3pPr marL="761970" indent="0">
              <a:buNone/>
              <a:defRPr sz="1000"/>
            </a:lvl3pPr>
            <a:lvl4pPr marL="1142954" indent="0">
              <a:buNone/>
              <a:defRPr sz="833"/>
            </a:lvl4pPr>
            <a:lvl5pPr marL="1523939" indent="0">
              <a:buNone/>
              <a:defRPr sz="833"/>
            </a:lvl5pPr>
            <a:lvl6pPr marL="1904924" indent="0">
              <a:buNone/>
              <a:defRPr sz="833"/>
            </a:lvl6pPr>
            <a:lvl7pPr marL="2285909" indent="0">
              <a:buNone/>
              <a:defRPr sz="833"/>
            </a:lvl7pPr>
            <a:lvl8pPr marL="2666893" indent="0">
              <a:buNone/>
              <a:defRPr sz="833"/>
            </a:lvl8pPr>
            <a:lvl9pPr marL="3047878" indent="0">
              <a:buNone/>
              <a:defRPr sz="83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45B64-FF1E-4552-9E92-B84C8FBD7C51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3AF4C-0202-4D0E-A200-7A0E0689A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772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8500" y="626800"/>
            <a:ext cx="8763000" cy="22755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8500" y="3133990"/>
            <a:ext cx="8763000" cy="74697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8500" y="10911737"/>
            <a:ext cx="2286000" cy="6267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45B64-FF1E-4552-9E92-B84C8FBD7C51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65500" y="10911737"/>
            <a:ext cx="3429000" cy="6267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75500" y="10911737"/>
            <a:ext cx="2286000" cy="6267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3AF4C-0202-4D0E-A200-7A0E0689A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221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761970" rtl="0" eaLnBrk="1" latinLnBrk="0" hangingPunct="1">
        <a:lnSpc>
          <a:spcPct val="90000"/>
        </a:lnSpc>
        <a:spcBef>
          <a:spcPct val="0"/>
        </a:spcBef>
        <a:buNone/>
        <a:defRPr sz="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0492" indent="-190492" algn="l" defTabSz="761970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2333" kern="1200">
          <a:solidFill>
            <a:schemeClr val="tx1"/>
          </a:solidFill>
          <a:latin typeface="+mn-lt"/>
          <a:ea typeface="+mn-ea"/>
          <a:cs typeface="+mn-cs"/>
        </a:defRPr>
      </a:lvl1pPr>
      <a:lvl2pPr marL="57147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52462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3pPr>
      <a:lvl4pPr marL="133344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1443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-12700"/>
            <a:ext cx="10160000" cy="597662"/>
            <a:chOff x="0" y="-12700"/>
            <a:chExt cx="10160000" cy="597662"/>
          </a:xfrm>
        </p:grpSpPr>
        <p:pic>
          <p:nvPicPr>
            <p:cNvPr id="2" name="Picture 1"/>
            <p:cNvPicPr>
              <a:picLocks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-12700"/>
              <a:ext cx="10160000" cy="5976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3" name="TextBox 2"/>
            <p:cNvSpPr txBox="1"/>
            <p:nvPr/>
          </p:nvSpPr>
          <p:spPr>
            <a:xfrm>
              <a:off x="2070100" y="63500"/>
              <a:ext cx="45212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FFFFFF"/>
                  </a:solidFill>
                  <a:latin typeface="Arial - 26"/>
                </a:rPr>
                <a:t>Tax Incidence and Elasticity</a:t>
              </a:r>
              <a:endParaRPr lang="en-US" sz="1900">
                <a:solidFill>
                  <a:srgbClr val="FFFFFF"/>
                </a:solidFill>
                <a:latin typeface="Arial - 26"/>
              </a:endParaRP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2095500" y="660400"/>
            <a:ext cx="6033644" cy="6027548"/>
            <a:chOff x="2095500" y="660400"/>
            <a:chExt cx="6033644" cy="6027548"/>
          </a:xfrm>
        </p:grpSpPr>
        <p:grpSp>
          <p:nvGrpSpPr>
            <p:cNvPr id="47" name="Group 46"/>
            <p:cNvGrpSpPr/>
            <p:nvPr/>
          </p:nvGrpSpPr>
          <p:grpSpPr>
            <a:xfrm>
              <a:off x="2095500" y="660400"/>
              <a:ext cx="6033644" cy="6027548"/>
              <a:chOff x="2095500" y="660400"/>
              <a:chExt cx="6033644" cy="6027548"/>
            </a:xfrm>
          </p:grpSpPr>
          <p:sp>
            <p:nvSpPr>
              <p:cNvPr id="5" name="Freeform 4"/>
              <p:cNvSpPr/>
              <p:nvPr/>
            </p:nvSpPr>
            <p:spPr>
              <a:xfrm>
                <a:off x="2095500" y="673862"/>
                <a:ext cx="29973" cy="5993004"/>
              </a:xfrm>
              <a:custGeom>
                <a:avLst/>
                <a:gdLst/>
                <a:ahLst/>
                <a:cxnLst/>
                <a:rect l="0" t="0" r="0" b="0"/>
                <a:pathLst>
                  <a:path w="29973" h="5993004">
                    <a:moveTo>
                      <a:pt x="0" y="0"/>
                    </a:moveTo>
                    <a:lnTo>
                      <a:pt x="29972" y="0"/>
                    </a:lnTo>
                    <a:lnTo>
                      <a:pt x="29972" y="5993003"/>
                    </a:lnTo>
                    <a:lnTo>
                      <a:pt x="0" y="5993003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Freeform 5"/>
              <p:cNvSpPr/>
              <p:nvPr/>
            </p:nvSpPr>
            <p:spPr>
              <a:xfrm>
                <a:off x="2095500" y="660400"/>
                <a:ext cx="6031612" cy="29973"/>
              </a:xfrm>
              <a:custGeom>
                <a:avLst/>
                <a:gdLst/>
                <a:ahLst/>
                <a:cxnLst/>
                <a:rect l="0" t="0" r="0" b="0"/>
                <a:pathLst>
                  <a:path w="6031612" h="29973">
                    <a:moveTo>
                      <a:pt x="0" y="0"/>
                    </a:moveTo>
                    <a:lnTo>
                      <a:pt x="6031611" y="0"/>
                    </a:lnTo>
                    <a:lnTo>
                      <a:pt x="6031611" y="29972"/>
                    </a:lnTo>
                    <a:lnTo>
                      <a:pt x="0" y="2997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Freeform 6"/>
              <p:cNvSpPr/>
              <p:nvPr/>
            </p:nvSpPr>
            <p:spPr>
              <a:xfrm>
                <a:off x="2116582" y="961771"/>
                <a:ext cx="6000370" cy="31116"/>
              </a:xfrm>
              <a:custGeom>
                <a:avLst/>
                <a:gdLst/>
                <a:ahLst/>
                <a:cxnLst/>
                <a:rect l="0" t="0" r="0" b="0"/>
                <a:pathLst>
                  <a:path w="6000370" h="31116">
                    <a:moveTo>
                      <a:pt x="0" y="0"/>
                    </a:moveTo>
                    <a:lnTo>
                      <a:pt x="6000369" y="0"/>
                    </a:lnTo>
                    <a:lnTo>
                      <a:pt x="6000369" y="31115"/>
                    </a:lnTo>
                    <a:lnTo>
                      <a:pt x="0" y="3111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Freeform 7"/>
              <p:cNvSpPr/>
              <p:nvPr/>
            </p:nvSpPr>
            <p:spPr>
              <a:xfrm>
                <a:off x="2398268" y="675386"/>
                <a:ext cx="31370" cy="5993132"/>
              </a:xfrm>
              <a:custGeom>
                <a:avLst/>
                <a:gdLst/>
                <a:ahLst/>
                <a:cxnLst/>
                <a:rect l="0" t="0" r="0" b="0"/>
                <a:pathLst>
                  <a:path w="31370" h="5993132">
                    <a:moveTo>
                      <a:pt x="0" y="0"/>
                    </a:moveTo>
                    <a:lnTo>
                      <a:pt x="31369" y="0"/>
                    </a:lnTo>
                    <a:lnTo>
                      <a:pt x="31369" y="5993131"/>
                    </a:lnTo>
                    <a:lnTo>
                      <a:pt x="0" y="599313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Freeform 8"/>
              <p:cNvSpPr/>
              <p:nvPr/>
            </p:nvSpPr>
            <p:spPr>
              <a:xfrm>
                <a:off x="2696464" y="673862"/>
                <a:ext cx="31243" cy="5993004"/>
              </a:xfrm>
              <a:custGeom>
                <a:avLst/>
                <a:gdLst/>
                <a:ahLst/>
                <a:cxnLst/>
                <a:rect l="0" t="0" r="0" b="0"/>
                <a:pathLst>
                  <a:path w="31243" h="5993004">
                    <a:moveTo>
                      <a:pt x="0" y="0"/>
                    </a:moveTo>
                    <a:lnTo>
                      <a:pt x="31242" y="0"/>
                    </a:lnTo>
                    <a:lnTo>
                      <a:pt x="31242" y="5993003"/>
                    </a:lnTo>
                    <a:lnTo>
                      <a:pt x="0" y="5993003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Freeform 9"/>
              <p:cNvSpPr/>
              <p:nvPr/>
            </p:nvSpPr>
            <p:spPr>
              <a:xfrm>
                <a:off x="2998851" y="675386"/>
                <a:ext cx="34545" cy="5994909"/>
              </a:xfrm>
              <a:custGeom>
                <a:avLst/>
                <a:gdLst/>
                <a:ahLst/>
                <a:cxnLst/>
                <a:rect l="0" t="0" r="0" b="0"/>
                <a:pathLst>
                  <a:path w="34545" h="5994909">
                    <a:moveTo>
                      <a:pt x="0" y="0"/>
                    </a:moveTo>
                    <a:lnTo>
                      <a:pt x="34544" y="0"/>
                    </a:lnTo>
                    <a:lnTo>
                      <a:pt x="34544" y="5994908"/>
                    </a:lnTo>
                    <a:lnTo>
                      <a:pt x="0" y="5994908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reeform 10"/>
              <p:cNvSpPr/>
              <p:nvPr/>
            </p:nvSpPr>
            <p:spPr>
              <a:xfrm>
                <a:off x="3292729" y="673862"/>
                <a:ext cx="35942" cy="5996433"/>
              </a:xfrm>
              <a:custGeom>
                <a:avLst/>
                <a:gdLst/>
                <a:ahLst/>
                <a:cxnLst/>
                <a:rect l="0" t="0" r="0" b="0"/>
                <a:pathLst>
                  <a:path w="35942" h="5996433">
                    <a:moveTo>
                      <a:pt x="0" y="0"/>
                    </a:moveTo>
                    <a:lnTo>
                      <a:pt x="35941" y="0"/>
                    </a:lnTo>
                    <a:lnTo>
                      <a:pt x="35941" y="5996432"/>
                    </a:lnTo>
                    <a:lnTo>
                      <a:pt x="0" y="599643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Freeform 11"/>
              <p:cNvSpPr/>
              <p:nvPr/>
            </p:nvSpPr>
            <p:spPr>
              <a:xfrm>
                <a:off x="3595116" y="675386"/>
                <a:ext cx="31243" cy="5993132"/>
              </a:xfrm>
              <a:custGeom>
                <a:avLst/>
                <a:gdLst/>
                <a:ahLst/>
                <a:cxnLst/>
                <a:rect l="0" t="0" r="0" b="0"/>
                <a:pathLst>
                  <a:path w="31243" h="5993132">
                    <a:moveTo>
                      <a:pt x="0" y="0"/>
                    </a:moveTo>
                    <a:lnTo>
                      <a:pt x="31242" y="0"/>
                    </a:lnTo>
                    <a:lnTo>
                      <a:pt x="31242" y="5993131"/>
                    </a:lnTo>
                    <a:lnTo>
                      <a:pt x="0" y="599313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Freeform 12"/>
              <p:cNvSpPr/>
              <p:nvPr/>
            </p:nvSpPr>
            <p:spPr>
              <a:xfrm>
                <a:off x="3898011" y="677037"/>
                <a:ext cx="34545" cy="5994782"/>
              </a:xfrm>
              <a:custGeom>
                <a:avLst/>
                <a:gdLst/>
                <a:ahLst/>
                <a:cxnLst/>
                <a:rect l="0" t="0" r="0" b="0"/>
                <a:pathLst>
                  <a:path w="34545" h="5994782">
                    <a:moveTo>
                      <a:pt x="0" y="0"/>
                    </a:moveTo>
                    <a:lnTo>
                      <a:pt x="34544" y="0"/>
                    </a:lnTo>
                    <a:lnTo>
                      <a:pt x="34544" y="5994781"/>
                    </a:lnTo>
                    <a:lnTo>
                      <a:pt x="0" y="599478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Freeform 13"/>
              <p:cNvSpPr/>
              <p:nvPr/>
            </p:nvSpPr>
            <p:spPr>
              <a:xfrm>
                <a:off x="4197731" y="675386"/>
                <a:ext cx="32767" cy="5993132"/>
              </a:xfrm>
              <a:custGeom>
                <a:avLst/>
                <a:gdLst/>
                <a:ahLst/>
                <a:cxnLst/>
                <a:rect l="0" t="0" r="0" b="0"/>
                <a:pathLst>
                  <a:path w="32767" h="5993132">
                    <a:moveTo>
                      <a:pt x="0" y="0"/>
                    </a:moveTo>
                    <a:lnTo>
                      <a:pt x="32766" y="0"/>
                    </a:lnTo>
                    <a:lnTo>
                      <a:pt x="32766" y="5993131"/>
                    </a:lnTo>
                    <a:lnTo>
                      <a:pt x="0" y="599313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Freeform 14"/>
              <p:cNvSpPr/>
              <p:nvPr/>
            </p:nvSpPr>
            <p:spPr>
              <a:xfrm>
                <a:off x="4498594" y="678180"/>
                <a:ext cx="36069" cy="5991480"/>
              </a:xfrm>
              <a:custGeom>
                <a:avLst/>
                <a:gdLst/>
                <a:ahLst/>
                <a:cxnLst/>
                <a:rect l="0" t="0" r="0" b="0"/>
                <a:pathLst>
                  <a:path w="36069" h="5991480">
                    <a:moveTo>
                      <a:pt x="0" y="0"/>
                    </a:moveTo>
                    <a:lnTo>
                      <a:pt x="36068" y="0"/>
                    </a:lnTo>
                    <a:lnTo>
                      <a:pt x="36068" y="5991479"/>
                    </a:lnTo>
                    <a:lnTo>
                      <a:pt x="0" y="5991479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Freeform 15"/>
              <p:cNvSpPr/>
              <p:nvPr/>
            </p:nvSpPr>
            <p:spPr>
              <a:xfrm>
                <a:off x="4790694" y="675386"/>
                <a:ext cx="38736" cy="5993132"/>
              </a:xfrm>
              <a:custGeom>
                <a:avLst/>
                <a:gdLst/>
                <a:ahLst/>
                <a:cxnLst/>
                <a:rect l="0" t="0" r="0" b="0"/>
                <a:pathLst>
                  <a:path w="38736" h="5993132">
                    <a:moveTo>
                      <a:pt x="0" y="0"/>
                    </a:moveTo>
                    <a:lnTo>
                      <a:pt x="38735" y="0"/>
                    </a:lnTo>
                    <a:lnTo>
                      <a:pt x="38735" y="5993131"/>
                    </a:lnTo>
                    <a:lnTo>
                      <a:pt x="0" y="599313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Freeform 16"/>
              <p:cNvSpPr/>
              <p:nvPr/>
            </p:nvSpPr>
            <p:spPr>
              <a:xfrm>
                <a:off x="5095113" y="677037"/>
                <a:ext cx="31370" cy="5988686"/>
              </a:xfrm>
              <a:custGeom>
                <a:avLst/>
                <a:gdLst/>
                <a:ahLst/>
                <a:cxnLst/>
                <a:rect l="0" t="0" r="0" b="0"/>
                <a:pathLst>
                  <a:path w="31370" h="5988686">
                    <a:moveTo>
                      <a:pt x="0" y="0"/>
                    </a:moveTo>
                    <a:lnTo>
                      <a:pt x="31369" y="0"/>
                    </a:lnTo>
                    <a:lnTo>
                      <a:pt x="31369" y="5988685"/>
                    </a:lnTo>
                    <a:lnTo>
                      <a:pt x="0" y="598868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Freeform 17"/>
              <p:cNvSpPr/>
              <p:nvPr/>
            </p:nvSpPr>
            <p:spPr>
              <a:xfrm>
                <a:off x="5397627" y="677037"/>
                <a:ext cx="34291" cy="5990337"/>
              </a:xfrm>
              <a:custGeom>
                <a:avLst/>
                <a:gdLst/>
                <a:ahLst/>
                <a:cxnLst/>
                <a:rect l="0" t="0" r="0" b="0"/>
                <a:pathLst>
                  <a:path w="34291" h="5990337">
                    <a:moveTo>
                      <a:pt x="0" y="0"/>
                    </a:moveTo>
                    <a:lnTo>
                      <a:pt x="34290" y="0"/>
                    </a:lnTo>
                    <a:lnTo>
                      <a:pt x="34290" y="5990336"/>
                    </a:lnTo>
                    <a:lnTo>
                      <a:pt x="0" y="599033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Freeform 18"/>
              <p:cNvSpPr/>
              <p:nvPr/>
            </p:nvSpPr>
            <p:spPr>
              <a:xfrm>
                <a:off x="5697347" y="677037"/>
                <a:ext cx="32767" cy="5991480"/>
              </a:xfrm>
              <a:custGeom>
                <a:avLst/>
                <a:gdLst/>
                <a:ahLst/>
                <a:cxnLst/>
                <a:rect l="0" t="0" r="0" b="0"/>
                <a:pathLst>
                  <a:path w="32767" h="5991480">
                    <a:moveTo>
                      <a:pt x="0" y="0"/>
                    </a:moveTo>
                    <a:lnTo>
                      <a:pt x="32766" y="0"/>
                    </a:lnTo>
                    <a:lnTo>
                      <a:pt x="32766" y="5991479"/>
                    </a:lnTo>
                    <a:lnTo>
                      <a:pt x="0" y="5991479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Freeform 19"/>
              <p:cNvSpPr/>
              <p:nvPr/>
            </p:nvSpPr>
            <p:spPr>
              <a:xfrm>
                <a:off x="5998464" y="678180"/>
                <a:ext cx="36196" cy="5994909"/>
              </a:xfrm>
              <a:custGeom>
                <a:avLst/>
                <a:gdLst/>
                <a:ahLst/>
                <a:cxnLst/>
                <a:rect l="0" t="0" r="0" b="0"/>
                <a:pathLst>
                  <a:path w="36196" h="5994909">
                    <a:moveTo>
                      <a:pt x="0" y="0"/>
                    </a:moveTo>
                    <a:lnTo>
                      <a:pt x="36195" y="0"/>
                    </a:lnTo>
                    <a:lnTo>
                      <a:pt x="36195" y="5994908"/>
                    </a:lnTo>
                    <a:lnTo>
                      <a:pt x="0" y="5994908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Freeform 20"/>
              <p:cNvSpPr/>
              <p:nvPr/>
            </p:nvSpPr>
            <p:spPr>
              <a:xfrm>
                <a:off x="6290691" y="675386"/>
                <a:ext cx="38863" cy="5996433"/>
              </a:xfrm>
              <a:custGeom>
                <a:avLst/>
                <a:gdLst/>
                <a:ahLst/>
                <a:cxnLst/>
                <a:rect l="0" t="0" r="0" b="0"/>
                <a:pathLst>
                  <a:path w="38863" h="5996433">
                    <a:moveTo>
                      <a:pt x="0" y="0"/>
                    </a:moveTo>
                    <a:lnTo>
                      <a:pt x="38862" y="0"/>
                    </a:lnTo>
                    <a:lnTo>
                      <a:pt x="38862" y="5996432"/>
                    </a:lnTo>
                    <a:lnTo>
                      <a:pt x="0" y="599643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Freeform 21"/>
              <p:cNvSpPr/>
              <p:nvPr/>
            </p:nvSpPr>
            <p:spPr>
              <a:xfrm>
                <a:off x="6594602" y="677037"/>
                <a:ext cx="34545" cy="5993258"/>
              </a:xfrm>
              <a:custGeom>
                <a:avLst/>
                <a:gdLst/>
                <a:ahLst/>
                <a:cxnLst/>
                <a:rect l="0" t="0" r="0" b="0"/>
                <a:pathLst>
                  <a:path w="34545" h="5993258">
                    <a:moveTo>
                      <a:pt x="0" y="0"/>
                    </a:moveTo>
                    <a:lnTo>
                      <a:pt x="34544" y="0"/>
                    </a:lnTo>
                    <a:lnTo>
                      <a:pt x="34544" y="5993257"/>
                    </a:lnTo>
                    <a:lnTo>
                      <a:pt x="0" y="5993257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Freeform 22"/>
              <p:cNvSpPr/>
              <p:nvPr/>
            </p:nvSpPr>
            <p:spPr>
              <a:xfrm>
                <a:off x="6897116" y="678180"/>
                <a:ext cx="37339" cy="5994909"/>
              </a:xfrm>
              <a:custGeom>
                <a:avLst/>
                <a:gdLst/>
                <a:ahLst/>
                <a:cxnLst/>
                <a:rect l="0" t="0" r="0" b="0"/>
                <a:pathLst>
                  <a:path w="37339" h="5994909">
                    <a:moveTo>
                      <a:pt x="0" y="0"/>
                    </a:moveTo>
                    <a:lnTo>
                      <a:pt x="37338" y="0"/>
                    </a:lnTo>
                    <a:lnTo>
                      <a:pt x="37338" y="5994908"/>
                    </a:lnTo>
                    <a:lnTo>
                      <a:pt x="0" y="5994908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reeform 23"/>
              <p:cNvSpPr/>
              <p:nvPr/>
            </p:nvSpPr>
            <p:spPr>
              <a:xfrm>
                <a:off x="7196836" y="677037"/>
                <a:ext cx="36069" cy="5993258"/>
              </a:xfrm>
              <a:custGeom>
                <a:avLst/>
                <a:gdLst/>
                <a:ahLst/>
                <a:cxnLst/>
                <a:rect l="0" t="0" r="0" b="0"/>
                <a:pathLst>
                  <a:path w="36069" h="5993258">
                    <a:moveTo>
                      <a:pt x="0" y="0"/>
                    </a:moveTo>
                    <a:lnTo>
                      <a:pt x="36068" y="0"/>
                    </a:lnTo>
                    <a:lnTo>
                      <a:pt x="36068" y="5993257"/>
                    </a:lnTo>
                    <a:lnTo>
                      <a:pt x="0" y="5993257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Freeform 24"/>
              <p:cNvSpPr/>
              <p:nvPr/>
            </p:nvSpPr>
            <p:spPr>
              <a:xfrm>
                <a:off x="7496429" y="677037"/>
                <a:ext cx="38863" cy="5996306"/>
              </a:xfrm>
              <a:custGeom>
                <a:avLst/>
                <a:gdLst/>
                <a:ahLst/>
                <a:cxnLst/>
                <a:rect l="0" t="0" r="0" b="0"/>
                <a:pathLst>
                  <a:path w="38863" h="5996306">
                    <a:moveTo>
                      <a:pt x="0" y="0"/>
                    </a:moveTo>
                    <a:lnTo>
                      <a:pt x="38862" y="0"/>
                    </a:lnTo>
                    <a:lnTo>
                      <a:pt x="38862" y="5996305"/>
                    </a:lnTo>
                    <a:lnTo>
                      <a:pt x="0" y="599630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25"/>
              <p:cNvSpPr/>
              <p:nvPr/>
            </p:nvSpPr>
            <p:spPr>
              <a:xfrm>
                <a:off x="7790307" y="677037"/>
                <a:ext cx="42038" cy="5996306"/>
              </a:xfrm>
              <a:custGeom>
                <a:avLst/>
                <a:gdLst/>
                <a:ahLst/>
                <a:cxnLst/>
                <a:rect l="0" t="0" r="0" b="0"/>
                <a:pathLst>
                  <a:path w="42038" h="5996306">
                    <a:moveTo>
                      <a:pt x="0" y="0"/>
                    </a:moveTo>
                    <a:lnTo>
                      <a:pt x="42037" y="0"/>
                    </a:lnTo>
                    <a:lnTo>
                      <a:pt x="42037" y="5996305"/>
                    </a:lnTo>
                    <a:lnTo>
                      <a:pt x="0" y="599630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26"/>
              <p:cNvSpPr/>
              <p:nvPr/>
            </p:nvSpPr>
            <p:spPr>
              <a:xfrm>
                <a:off x="8085455" y="672338"/>
                <a:ext cx="43689" cy="5997322"/>
              </a:xfrm>
              <a:custGeom>
                <a:avLst/>
                <a:gdLst/>
                <a:ahLst/>
                <a:cxnLst/>
                <a:rect l="0" t="0" r="0" b="0"/>
                <a:pathLst>
                  <a:path w="43689" h="5997322">
                    <a:moveTo>
                      <a:pt x="0" y="0"/>
                    </a:moveTo>
                    <a:lnTo>
                      <a:pt x="43688" y="0"/>
                    </a:lnTo>
                    <a:lnTo>
                      <a:pt x="43688" y="5997321"/>
                    </a:lnTo>
                    <a:lnTo>
                      <a:pt x="0" y="599732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27"/>
              <p:cNvSpPr/>
              <p:nvPr/>
            </p:nvSpPr>
            <p:spPr>
              <a:xfrm>
                <a:off x="2113280" y="1262507"/>
                <a:ext cx="5994401" cy="31370"/>
              </a:xfrm>
              <a:custGeom>
                <a:avLst/>
                <a:gdLst/>
                <a:ahLst/>
                <a:cxnLst/>
                <a:rect l="0" t="0" r="0" b="0"/>
                <a:pathLst>
                  <a:path w="5994401" h="31370">
                    <a:moveTo>
                      <a:pt x="0" y="0"/>
                    </a:moveTo>
                    <a:lnTo>
                      <a:pt x="5994400" y="0"/>
                    </a:lnTo>
                    <a:lnTo>
                      <a:pt x="5994400" y="31369"/>
                    </a:lnTo>
                    <a:lnTo>
                      <a:pt x="0" y="31369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Freeform 28"/>
              <p:cNvSpPr/>
              <p:nvPr/>
            </p:nvSpPr>
            <p:spPr>
              <a:xfrm>
                <a:off x="2114931" y="1561084"/>
                <a:ext cx="6003545" cy="31243"/>
              </a:xfrm>
              <a:custGeom>
                <a:avLst/>
                <a:gdLst/>
                <a:ahLst/>
                <a:cxnLst/>
                <a:rect l="0" t="0" r="0" b="0"/>
                <a:pathLst>
                  <a:path w="6003545" h="31243">
                    <a:moveTo>
                      <a:pt x="0" y="0"/>
                    </a:moveTo>
                    <a:lnTo>
                      <a:pt x="6003544" y="0"/>
                    </a:lnTo>
                    <a:lnTo>
                      <a:pt x="6003544" y="31242"/>
                    </a:lnTo>
                    <a:lnTo>
                      <a:pt x="0" y="3124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reeform 29"/>
              <p:cNvSpPr/>
              <p:nvPr/>
            </p:nvSpPr>
            <p:spPr>
              <a:xfrm>
                <a:off x="2112137" y="1854327"/>
                <a:ext cx="6004815" cy="33021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3021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3020"/>
                    </a:lnTo>
                    <a:lnTo>
                      <a:pt x="0" y="33020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reeform 30"/>
              <p:cNvSpPr/>
              <p:nvPr/>
            </p:nvSpPr>
            <p:spPr>
              <a:xfrm>
                <a:off x="2118106" y="3358896"/>
                <a:ext cx="6004815" cy="32894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2894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2893"/>
                    </a:lnTo>
                    <a:lnTo>
                      <a:pt x="0" y="32893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Freeform 31"/>
              <p:cNvSpPr/>
              <p:nvPr/>
            </p:nvSpPr>
            <p:spPr>
              <a:xfrm>
                <a:off x="2114931" y="3060700"/>
                <a:ext cx="6004815" cy="32894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2894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2893"/>
                    </a:lnTo>
                    <a:lnTo>
                      <a:pt x="0" y="32893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Freeform 32"/>
              <p:cNvSpPr/>
              <p:nvPr/>
            </p:nvSpPr>
            <p:spPr>
              <a:xfrm>
                <a:off x="2114931" y="2759583"/>
                <a:ext cx="5994401" cy="32767"/>
              </a:xfrm>
              <a:custGeom>
                <a:avLst/>
                <a:gdLst/>
                <a:ahLst/>
                <a:cxnLst/>
                <a:rect l="0" t="0" r="0" b="0"/>
                <a:pathLst>
                  <a:path w="5994401" h="32767">
                    <a:moveTo>
                      <a:pt x="0" y="0"/>
                    </a:moveTo>
                    <a:lnTo>
                      <a:pt x="5994400" y="0"/>
                    </a:lnTo>
                    <a:lnTo>
                      <a:pt x="5994400" y="32766"/>
                    </a:lnTo>
                    <a:lnTo>
                      <a:pt x="0" y="3276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Freeform 33"/>
              <p:cNvSpPr/>
              <p:nvPr/>
            </p:nvSpPr>
            <p:spPr>
              <a:xfrm>
                <a:off x="2118106" y="2458593"/>
                <a:ext cx="6003418" cy="31243"/>
              </a:xfrm>
              <a:custGeom>
                <a:avLst/>
                <a:gdLst/>
                <a:ahLst/>
                <a:cxnLst/>
                <a:rect l="0" t="0" r="0" b="0"/>
                <a:pathLst>
                  <a:path w="6003418" h="31243">
                    <a:moveTo>
                      <a:pt x="0" y="0"/>
                    </a:moveTo>
                    <a:lnTo>
                      <a:pt x="6003417" y="0"/>
                    </a:lnTo>
                    <a:lnTo>
                      <a:pt x="6003417" y="31242"/>
                    </a:lnTo>
                    <a:lnTo>
                      <a:pt x="0" y="3124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Freeform 34"/>
              <p:cNvSpPr/>
              <p:nvPr/>
            </p:nvSpPr>
            <p:spPr>
              <a:xfrm>
                <a:off x="2116582" y="2160143"/>
                <a:ext cx="5986908" cy="31116"/>
              </a:xfrm>
              <a:custGeom>
                <a:avLst/>
                <a:gdLst/>
                <a:ahLst/>
                <a:cxnLst/>
                <a:rect l="0" t="0" r="0" b="0"/>
                <a:pathLst>
                  <a:path w="5986908" h="31116">
                    <a:moveTo>
                      <a:pt x="0" y="0"/>
                    </a:moveTo>
                    <a:lnTo>
                      <a:pt x="5986907" y="0"/>
                    </a:lnTo>
                    <a:lnTo>
                      <a:pt x="5986907" y="31115"/>
                    </a:lnTo>
                    <a:lnTo>
                      <a:pt x="0" y="3111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Freeform 35"/>
              <p:cNvSpPr/>
              <p:nvPr/>
            </p:nvSpPr>
            <p:spPr>
              <a:xfrm>
                <a:off x="2113280" y="3655314"/>
                <a:ext cx="5993004" cy="31497"/>
              </a:xfrm>
              <a:custGeom>
                <a:avLst/>
                <a:gdLst/>
                <a:ahLst/>
                <a:cxnLst/>
                <a:rect l="0" t="0" r="0" b="0"/>
                <a:pathLst>
                  <a:path w="5993004" h="31497">
                    <a:moveTo>
                      <a:pt x="0" y="0"/>
                    </a:moveTo>
                    <a:lnTo>
                      <a:pt x="5993003" y="0"/>
                    </a:lnTo>
                    <a:lnTo>
                      <a:pt x="5993003" y="31496"/>
                    </a:lnTo>
                    <a:lnTo>
                      <a:pt x="0" y="3149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Freeform 36"/>
              <p:cNvSpPr/>
              <p:nvPr/>
            </p:nvSpPr>
            <p:spPr>
              <a:xfrm>
                <a:off x="2112137" y="3956685"/>
                <a:ext cx="6003545" cy="31243"/>
              </a:xfrm>
              <a:custGeom>
                <a:avLst/>
                <a:gdLst/>
                <a:ahLst/>
                <a:cxnLst/>
                <a:rect l="0" t="0" r="0" b="0"/>
                <a:pathLst>
                  <a:path w="6003545" h="31243">
                    <a:moveTo>
                      <a:pt x="0" y="0"/>
                    </a:moveTo>
                    <a:lnTo>
                      <a:pt x="6003544" y="0"/>
                    </a:lnTo>
                    <a:lnTo>
                      <a:pt x="6003544" y="31242"/>
                    </a:lnTo>
                    <a:lnTo>
                      <a:pt x="0" y="3124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Freeform 37"/>
              <p:cNvSpPr/>
              <p:nvPr/>
            </p:nvSpPr>
            <p:spPr>
              <a:xfrm>
                <a:off x="2110486" y="4257929"/>
                <a:ext cx="6000370" cy="32767"/>
              </a:xfrm>
              <a:custGeom>
                <a:avLst/>
                <a:gdLst/>
                <a:ahLst/>
                <a:cxnLst/>
                <a:rect l="0" t="0" r="0" b="0"/>
                <a:pathLst>
                  <a:path w="6000370" h="32767">
                    <a:moveTo>
                      <a:pt x="0" y="0"/>
                    </a:moveTo>
                    <a:lnTo>
                      <a:pt x="6000369" y="0"/>
                    </a:lnTo>
                    <a:lnTo>
                      <a:pt x="6000369" y="32766"/>
                    </a:lnTo>
                    <a:lnTo>
                      <a:pt x="0" y="3276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Freeform 38"/>
              <p:cNvSpPr/>
              <p:nvPr/>
            </p:nvSpPr>
            <p:spPr>
              <a:xfrm>
                <a:off x="2112137" y="4556125"/>
                <a:ext cx="6004815" cy="32767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2767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2766"/>
                    </a:lnTo>
                    <a:lnTo>
                      <a:pt x="0" y="3276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Freeform 39"/>
              <p:cNvSpPr/>
              <p:nvPr/>
            </p:nvSpPr>
            <p:spPr>
              <a:xfrm>
                <a:off x="2110486" y="4849749"/>
                <a:ext cx="6004815" cy="33021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3021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3020"/>
                    </a:lnTo>
                    <a:lnTo>
                      <a:pt x="0" y="33020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Freeform 40"/>
              <p:cNvSpPr/>
              <p:nvPr/>
            </p:nvSpPr>
            <p:spPr>
              <a:xfrm>
                <a:off x="2114931" y="6347841"/>
                <a:ext cx="6004815" cy="36196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6196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6195"/>
                    </a:lnTo>
                    <a:lnTo>
                      <a:pt x="0" y="3619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Freeform 41"/>
              <p:cNvSpPr/>
              <p:nvPr/>
            </p:nvSpPr>
            <p:spPr>
              <a:xfrm>
                <a:off x="2114931" y="6054217"/>
                <a:ext cx="6006212" cy="35942"/>
              </a:xfrm>
              <a:custGeom>
                <a:avLst/>
                <a:gdLst/>
                <a:ahLst/>
                <a:cxnLst/>
                <a:rect l="0" t="0" r="0" b="0"/>
                <a:pathLst>
                  <a:path w="6006212" h="35942">
                    <a:moveTo>
                      <a:pt x="0" y="0"/>
                    </a:moveTo>
                    <a:lnTo>
                      <a:pt x="6006211" y="0"/>
                    </a:lnTo>
                    <a:lnTo>
                      <a:pt x="6006211" y="35941"/>
                    </a:lnTo>
                    <a:lnTo>
                      <a:pt x="0" y="3594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Freeform 42"/>
              <p:cNvSpPr/>
              <p:nvPr/>
            </p:nvSpPr>
            <p:spPr>
              <a:xfrm>
                <a:off x="2110486" y="5754370"/>
                <a:ext cx="6003672" cy="33021"/>
              </a:xfrm>
              <a:custGeom>
                <a:avLst/>
                <a:gdLst/>
                <a:ahLst/>
                <a:cxnLst/>
                <a:rect l="0" t="0" r="0" b="0"/>
                <a:pathLst>
                  <a:path w="6003672" h="33021">
                    <a:moveTo>
                      <a:pt x="0" y="0"/>
                    </a:moveTo>
                    <a:lnTo>
                      <a:pt x="6003671" y="0"/>
                    </a:lnTo>
                    <a:lnTo>
                      <a:pt x="6003671" y="33020"/>
                    </a:lnTo>
                    <a:lnTo>
                      <a:pt x="0" y="33020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Freeform 43"/>
              <p:cNvSpPr/>
              <p:nvPr/>
            </p:nvSpPr>
            <p:spPr>
              <a:xfrm>
                <a:off x="2112137" y="5453507"/>
                <a:ext cx="6004815" cy="33021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3021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3020"/>
                    </a:lnTo>
                    <a:lnTo>
                      <a:pt x="0" y="33020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Freeform 44"/>
              <p:cNvSpPr/>
              <p:nvPr/>
            </p:nvSpPr>
            <p:spPr>
              <a:xfrm>
                <a:off x="2112137" y="5155565"/>
                <a:ext cx="5997195" cy="32767"/>
              </a:xfrm>
              <a:custGeom>
                <a:avLst/>
                <a:gdLst/>
                <a:ahLst/>
                <a:cxnLst/>
                <a:rect l="0" t="0" r="0" b="0"/>
                <a:pathLst>
                  <a:path w="5997195" h="32767">
                    <a:moveTo>
                      <a:pt x="0" y="0"/>
                    </a:moveTo>
                    <a:lnTo>
                      <a:pt x="5997194" y="0"/>
                    </a:lnTo>
                    <a:lnTo>
                      <a:pt x="5997194" y="32766"/>
                    </a:lnTo>
                    <a:lnTo>
                      <a:pt x="0" y="3276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Freeform 45"/>
              <p:cNvSpPr/>
              <p:nvPr/>
            </p:nvSpPr>
            <p:spPr>
              <a:xfrm>
                <a:off x="2095500" y="6652006"/>
                <a:ext cx="6033263" cy="35942"/>
              </a:xfrm>
              <a:custGeom>
                <a:avLst/>
                <a:gdLst/>
                <a:ahLst/>
                <a:cxnLst/>
                <a:rect l="0" t="0" r="0" b="0"/>
                <a:pathLst>
                  <a:path w="6033263" h="35942">
                    <a:moveTo>
                      <a:pt x="0" y="0"/>
                    </a:moveTo>
                    <a:lnTo>
                      <a:pt x="6033262" y="0"/>
                    </a:lnTo>
                    <a:lnTo>
                      <a:pt x="6033262" y="35941"/>
                    </a:lnTo>
                    <a:lnTo>
                      <a:pt x="0" y="3594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48" name="Straight Connector 47"/>
            <p:cNvCxnSpPr/>
            <p:nvPr/>
          </p:nvCxnSpPr>
          <p:spPr>
            <a:xfrm>
              <a:off x="3294380" y="939800"/>
              <a:ext cx="0" cy="3949192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miter lim="800000"/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3288411" y="4883023"/>
              <a:ext cx="3939794" cy="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miter lim="800000"/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3022600" y="44450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009900" y="41402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2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076700" y="4940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3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022600" y="3543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4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009900" y="32385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5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3009900" y="29464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6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295900" y="49276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7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5588000" y="49276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8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892800" y="49276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9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6146800" y="49276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10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6451600" y="49276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11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769100" y="49149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12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3467100" y="4940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3771900" y="4940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2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3009900" y="38481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3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4368800" y="4940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4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4673600" y="4940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5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4991100" y="4940300"/>
              <a:ext cx="431800" cy="261610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100" smtClean="0">
                  <a:solidFill>
                    <a:srgbClr val="000000"/>
                  </a:solidFill>
                  <a:latin typeface="Arial - 15"/>
                </a:rPr>
                <a:t>6</a:t>
              </a:r>
              <a:endParaRPr lang="en-US" sz="1100">
                <a:solidFill>
                  <a:srgbClr val="000000"/>
                </a:solidFill>
                <a:latin typeface="Arial - 15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3022600" y="2667000"/>
              <a:ext cx="431800" cy="261610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100" smtClean="0">
                  <a:solidFill>
                    <a:srgbClr val="000000"/>
                  </a:solidFill>
                  <a:latin typeface="Arial - 15"/>
                </a:rPr>
                <a:t>7</a:t>
              </a:r>
              <a:endParaRPr lang="en-US" sz="1100">
                <a:solidFill>
                  <a:srgbClr val="000000"/>
                </a:solidFill>
                <a:latin typeface="Arial - 15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3022600" y="23368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8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3022600" y="20320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9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2933700" y="17399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10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2933700" y="14351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11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2921000" y="11303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12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</p:grpSp>
      <p:cxnSp>
        <p:nvCxnSpPr>
          <p:cNvPr id="75" name="Straight Connector 74"/>
          <p:cNvCxnSpPr/>
          <p:nvPr/>
        </p:nvCxnSpPr>
        <p:spPr>
          <a:xfrm>
            <a:off x="3581400" y="1244600"/>
            <a:ext cx="3348355" cy="3328035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H="1">
            <a:off x="4896104" y="1272286"/>
            <a:ext cx="1152144" cy="3324987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3294380" y="3074289"/>
            <a:ext cx="2125091" cy="0"/>
          </a:xfrm>
          <a:prstGeom prst="line">
            <a:avLst/>
          </a:prstGeom>
          <a:ln w="38100" cap="flat" cmpd="sng" algn="ctr">
            <a:solidFill>
              <a:srgbClr val="FF0000"/>
            </a:solidFill>
            <a:prstDash val="dash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5930900" y="1041400"/>
            <a:ext cx="457200" cy="26161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100" smtClean="0">
                <a:solidFill>
                  <a:srgbClr val="000000"/>
                </a:solidFill>
                <a:latin typeface="Arial - 15"/>
              </a:rPr>
              <a:t>S</a:t>
            </a:r>
            <a:endParaRPr lang="en-US" sz="1100">
              <a:solidFill>
                <a:srgbClr val="000000"/>
              </a:solidFill>
              <a:latin typeface="Arial - 15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6896100" y="4470400"/>
            <a:ext cx="4826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D</a:t>
            </a:r>
            <a:endParaRPr lang="en-US" sz="1200">
              <a:solidFill>
                <a:srgbClr val="000000"/>
              </a:solidFill>
              <a:latin typeface="Arial - 16"/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5410200" y="3073400"/>
            <a:ext cx="0" cy="1816100"/>
          </a:xfrm>
          <a:prstGeom prst="line">
            <a:avLst/>
          </a:prstGeom>
          <a:ln w="38100" cap="flat" cmpd="sng" algn="ctr">
            <a:solidFill>
              <a:srgbClr val="FF0000"/>
            </a:solidFill>
            <a:prstDash val="dash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2730881" y="723900"/>
            <a:ext cx="456438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P</a:t>
            </a:r>
            <a:endParaRPr lang="en-US" sz="120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7531481" y="4902200"/>
            <a:ext cx="456437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Q</a:t>
            </a:r>
            <a:endParaRPr lang="en-US" sz="120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2679700" y="2933700"/>
            <a:ext cx="5842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Pe</a:t>
            </a:r>
            <a:endParaRPr lang="en-US" sz="1200" baseline="-2500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257800" y="5156200"/>
            <a:ext cx="6096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Qe</a:t>
            </a:r>
            <a:endParaRPr lang="en-US" sz="1200" baseline="-2500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2139541" y="6845427"/>
            <a:ext cx="60016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market in equilibrium. The equilibrium price is $6. The quantity exchanged at that price is 7.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852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-12700"/>
            <a:ext cx="10160000" cy="597662"/>
            <a:chOff x="0" y="-12700"/>
            <a:chExt cx="10160000" cy="597662"/>
          </a:xfrm>
        </p:grpSpPr>
        <p:pic>
          <p:nvPicPr>
            <p:cNvPr id="2" name="Picture 1"/>
            <p:cNvPicPr>
              <a:picLocks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-12700"/>
              <a:ext cx="10160000" cy="5976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3" name="TextBox 2"/>
            <p:cNvSpPr txBox="1"/>
            <p:nvPr/>
          </p:nvSpPr>
          <p:spPr>
            <a:xfrm>
              <a:off x="2070100" y="63500"/>
              <a:ext cx="45212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FFFFFF"/>
                  </a:solidFill>
                  <a:latin typeface="Arial - 26"/>
                </a:rPr>
                <a:t>Tax Incidence and Elasticity</a:t>
              </a:r>
              <a:endParaRPr lang="en-US" sz="1900">
                <a:solidFill>
                  <a:srgbClr val="FFFFFF"/>
                </a:solidFill>
                <a:latin typeface="Arial - 26"/>
              </a:endParaRP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2095500" y="660400"/>
            <a:ext cx="6033644" cy="6027548"/>
            <a:chOff x="2095500" y="660400"/>
            <a:chExt cx="6033644" cy="6027548"/>
          </a:xfrm>
        </p:grpSpPr>
        <p:grpSp>
          <p:nvGrpSpPr>
            <p:cNvPr id="47" name="Group 46"/>
            <p:cNvGrpSpPr/>
            <p:nvPr/>
          </p:nvGrpSpPr>
          <p:grpSpPr>
            <a:xfrm>
              <a:off x="2095500" y="660400"/>
              <a:ext cx="6033644" cy="6027548"/>
              <a:chOff x="2095500" y="660400"/>
              <a:chExt cx="6033644" cy="6027548"/>
            </a:xfrm>
          </p:grpSpPr>
          <p:sp>
            <p:nvSpPr>
              <p:cNvPr id="5" name="Freeform 4"/>
              <p:cNvSpPr/>
              <p:nvPr/>
            </p:nvSpPr>
            <p:spPr>
              <a:xfrm>
                <a:off x="2095500" y="673862"/>
                <a:ext cx="29973" cy="5993004"/>
              </a:xfrm>
              <a:custGeom>
                <a:avLst/>
                <a:gdLst/>
                <a:ahLst/>
                <a:cxnLst/>
                <a:rect l="0" t="0" r="0" b="0"/>
                <a:pathLst>
                  <a:path w="29973" h="5993004">
                    <a:moveTo>
                      <a:pt x="0" y="0"/>
                    </a:moveTo>
                    <a:lnTo>
                      <a:pt x="29972" y="0"/>
                    </a:lnTo>
                    <a:lnTo>
                      <a:pt x="29972" y="5993003"/>
                    </a:lnTo>
                    <a:lnTo>
                      <a:pt x="0" y="5993003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Freeform 5"/>
              <p:cNvSpPr/>
              <p:nvPr/>
            </p:nvSpPr>
            <p:spPr>
              <a:xfrm>
                <a:off x="2095500" y="660400"/>
                <a:ext cx="6031612" cy="29973"/>
              </a:xfrm>
              <a:custGeom>
                <a:avLst/>
                <a:gdLst/>
                <a:ahLst/>
                <a:cxnLst/>
                <a:rect l="0" t="0" r="0" b="0"/>
                <a:pathLst>
                  <a:path w="6031612" h="29973">
                    <a:moveTo>
                      <a:pt x="0" y="0"/>
                    </a:moveTo>
                    <a:lnTo>
                      <a:pt x="6031611" y="0"/>
                    </a:lnTo>
                    <a:lnTo>
                      <a:pt x="6031611" y="29972"/>
                    </a:lnTo>
                    <a:lnTo>
                      <a:pt x="0" y="2997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Freeform 6"/>
              <p:cNvSpPr/>
              <p:nvPr/>
            </p:nvSpPr>
            <p:spPr>
              <a:xfrm>
                <a:off x="2116582" y="961771"/>
                <a:ext cx="6000370" cy="31116"/>
              </a:xfrm>
              <a:custGeom>
                <a:avLst/>
                <a:gdLst/>
                <a:ahLst/>
                <a:cxnLst/>
                <a:rect l="0" t="0" r="0" b="0"/>
                <a:pathLst>
                  <a:path w="6000370" h="31116">
                    <a:moveTo>
                      <a:pt x="0" y="0"/>
                    </a:moveTo>
                    <a:lnTo>
                      <a:pt x="6000369" y="0"/>
                    </a:lnTo>
                    <a:lnTo>
                      <a:pt x="6000369" y="31115"/>
                    </a:lnTo>
                    <a:lnTo>
                      <a:pt x="0" y="3111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Freeform 7"/>
              <p:cNvSpPr/>
              <p:nvPr/>
            </p:nvSpPr>
            <p:spPr>
              <a:xfrm>
                <a:off x="2398268" y="675386"/>
                <a:ext cx="31370" cy="5993132"/>
              </a:xfrm>
              <a:custGeom>
                <a:avLst/>
                <a:gdLst/>
                <a:ahLst/>
                <a:cxnLst/>
                <a:rect l="0" t="0" r="0" b="0"/>
                <a:pathLst>
                  <a:path w="31370" h="5993132">
                    <a:moveTo>
                      <a:pt x="0" y="0"/>
                    </a:moveTo>
                    <a:lnTo>
                      <a:pt x="31369" y="0"/>
                    </a:lnTo>
                    <a:lnTo>
                      <a:pt x="31369" y="5993131"/>
                    </a:lnTo>
                    <a:lnTo>
                      <a:pt x="0" y="599313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Freeform 8"/>
              <p:cNvSpPr/>
              <p:nvPr/>
            </p:nvSpPr>
            <p:spPr>
              <a:xfrm>
                <a:off x="2696464" y="673862"/>
                <a:ext cx="31243" cy="5993004"/>
              </a:xfrm>
              <a:custGeom>
                <a:avLst/>
                <a:gdLst/>
                <a:ahLst/>
                <a:cxnLst/>
                <a:rect l="0" t="0" r="0" b="0"/>
                <a:pathLst>
                  <a:path w="31243" h="5993004">
                    <a:moveTo>
                      <a:pt x="0" y="0"/>
                    </a:moveTo>
                    <a:lnTo>
                      <a:pt x="31242" y="0"/>
                    </a:lnTo>
                    <a:lnTo>
                      <a:pt x="31242" y="5993003"/>
                    </a:lnTo>
                    <a:lnTo>
                      <a:pt x="0" y="5993003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Freeform 9"/>
              <p:cNvSpPr/>
              <p:nvPr/>
            </p:nvSpPr>
            <p:spPr>
              <a:xfrm>
                <a:off x="2998851" y="675386"/>
                <a:ext cx="34545" cy="5994909"/>
              </a:xfrm>
              <a:custGeom>
                <a:avLst/>
                <a:gdLst/>
                <a:ahLst/>
                <a:cxnLst/>
                <a:rect l="0" t="0" r="0" b="0"/>
                <a:pathLst>
                  <a:path w="34545" h="5994909">
                    <a:moveTo>
                      <a:pt x="0" y="0"/>
                    </a:moveTo>
                    <a:lnTo>
                      <a:pt x="34544" y="0"/>
                    </a:lnTo>
                    <a:lnTo>
                      <a:pt x="34544" y="5994908"/>
                    </a:lnTo>
                    <a:lnTo>
                      <a:pt x="0" y="5994908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reeform 10"/>
              <p:cNvSpPr/>
              <p:nvPr/>
            </p:nvSpPr>
            <p:spPr>
              <a:xfrm>
                <a:off x="3292729" y="673862"/>
                <a:ext cx="35942" cy="5996433"/>
              </a:xfrm>
              <a:custGeom>
                <a:avLst/>
                <a:gdLst/>
                <a:ahLst/>
                <a:cxnLst/>
                <a:rect l="0" t="0" r="0" b="0"/>
                <a:pathLst>
                  <a:path w="35942" h="5996433">
                    <a:moveTo>
                      <a:pt x="0" y="0"/>
                    </a:moveTo>
                    <a:lnTo>
                      <a:pt x="35941" y="0"/>
                    </a:lnTo>
                    <a:lnTo>
                      <a:pt x="35941" y="5996432"/>
                    </a:lnTo>
                    <a:lnTo>
                      <a:pt x="0" y="599643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Freeform 11"/>
              <p:cNvSpPr/>
              <p:nvPr/>
            </p:nvSpPr>
            <p:spPr>
              <a:xfrm>
                <a:off x="3595116" y="675386"/>
                <a:ext cx="31243" cy="5993132"/>
              </a:xfrm>
              <a:custGeom>
                <a:avLst/>
                <a:gdLst/>
                <a:ahLst/>
                <a:cxnLst/>
                <a:rect l="0" t="0" r="0" b="0"/>
                <a:pathLst>
                  <a:path w="31243" h="5993132">
                    <a:moveTo>
                      <a:pt x="0" y="0"/>
                    </a:moveTo>
                    <a:lnTo>
                      <a:pt x="31242" y="0"/>
                    </a:lnTo>
                    <a:lnTo>
                      <a:pt x="31242" y="5993131"/>
                    </a:lnTo>
                    <a:lnTo>
                      <a:pt x="0" y="599313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Freeform 12"/>
              <p:cNvSpPr/>
              <p:nvPr/>
            </p:nvSpPr>
            <p:spPr>
              <a:xfrm>
                <a:off x="3898011" y="677037"/>
                <a:ext cx="34545" cy="5994782"/>
              </a:xfrm>
              <a:custGeom>
                <a:avLst/>
                <a:gdLst/>
                <a:ahLst/>
                <a:cxnLst/>
                <a:rect l="0" t="0" r="0" b="0"/>
                <a:pathLst>
                  <a:path w="34545" h="5994782">
                    <a:moveTo>
                      <a:pt x="0" y="0"/>
                    </a:moveTo>
                    <a:lnTo>
                      <a:pt x="34544" y="0"/>
                    </a:lnTo>
                    <a:lnTo>
                      <a:pt x="34544" y="5994781"/>
                    </a:lnTo>
                    <a:lnTo>
                      <a:pt x="0" y="599478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Freeform 13"/>
              <p:cNvSpPr/>
              <p:nvPr/>
            </p:nvSpPr>
            <p:spPr>
              <a:xfrm>
                <a:off x="4197731" y="675386"/>
                <a:ext cx="32767" cy="5993132"/>
              </a:xfrm>
              <a:custGeom>
                <a:avLst/>
                <a:gdLst/>
                <a:ahLst/>
                <a:cxnLst/>
                <a:rect l="0" t="0" r="0" b="0"/>
                <a:pathLst>
                  <a:path w="32767" h="5993132">
                    <a:moveTo>
                      <a:pt x="0" y="0"/>
                    </a:moveTo>
                    <a:lnTo>
                      <a:pt x="32766" y="0"/>
                    </a:lnTo>
                    <a:lnTo>
                      <a:pt x="32766" y="5993131"/>
                    </a:lnTo>
                    <a:lnTo>
                      <a:pt x="0" y="599313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Freeform 14"/>
              <p:cNvSpPr/>
              <p:nvPr/>
            </p:nvSpPr>
            <p:spPr>
              <a:xfrm>
                <a:off x="4498594" y="678180"/>
                <a:ext cx="36069" cy="5991480"/>
              </a:xfrm>
              <a:custGeom>
                <a:avLst/>
                <a:gdLst/>
                <a:ahLst/>
                <a:cxnLst/>
                <a:rect l="0" t="0" r="0" b="0"/>
                <a:pathLst>
                  <a:path w="36069" h="5991480">
                    <a:moveTo>
                      <a:pt x="0" y="0"/>
                    </a:moveTo>
                    <a:lnTo>
                      <a:pt x="36068" y="0"/>
                    </a:lnTo>
                    <a:lnTo>
                      <a:pt x="36068" y="5991479"/>
                    </a:lnTo>
                    <a:lnTo>
                      <a:pt x="0" y="5991479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Freeform 15"/>
              <p:cNvSpPr/>
              <p:nvPr/>
            </p:nvSpPr>
            <p:spPr>
              <a:xfrm>
                <a:off x="4790694" y="675386"/>
                <a:ext cx="38736" cy="5993132"/>
              </a:xfrm>
              <a:custGeom>
                <a:avLst/>
                <a:gdLst/>
                <a:ahLst/>
                <a:cxnLst/>
                <a:rect l="0" t="0" r="0" b="0"/>
                <a:pathLst>
                  <a:path w="38736" h="5993132">
                    <a:moveTo>
                      <a:pt x="0" y="0"/>
                    </a:moveTo>
                    <a:lnTo>
                      <a:pt x="38735" y="0"/>
                    </a:lnTo>
                    <a:lnTo>
                      <a:pt x="38735" y="5993131"/>
                    </a:lnTo>
                    <a:lnTo>
                      <a:pt x="0" y="599313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Freeform 16"/>
              <p:cNvSpPr/>
              <p:nvPr/>
            </p:nvSpPr>
            <p:spPr>
              <a:xfrm>
                <a:off x="5095113" y="677037"/>
                <a:ext cx="31370" cy="5988686"/>
              </a:xfrm>
              <a:custGeom>
                <a:avLst/>
                <a:gdLst/>
                <a:ahLst/>
                <a:cxnLst/>
                <a:rect l="0" t="0" r="0" b="0"/>
                <a:pathLst>
                  <a:path w="31370" h="5988686">
                    <a:moveTo>
                      <a:pt x="0" y="0"/>
                    </a:moveTo>
                    <a:lnTo>
                      <a:pt x="31369" y="0"/>
                    </a:lnTo>
                    <a:lnTo>
                      <a:pt x="31369" y="5988685"/>
                    </a:lnTo>
                    <a:lnTo>
                      <a:pt x="0" y="598868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Freeform 17"/>
              <p:cNvSpPr/>
              <p:nvPr/>
            </p:nvSpPr>
            <p:spPr>
              <a:xfrm>
                <a:off x="5397627" y="677037"/>
                <a:ext cx="34291" cy="5990337"/>
              </a:xfrm>
              <a:custGeom>
                <a:avLst/>
                <a:gdLst/>
                <a:ahLst/>
                <a:cxnLst/>
                <a:rect l="0" t="0" r="0" b="0"/>
                <a:pathLst>
                  <a:path w="34291" h="5990337">
                    <a:moveTo>
                      <a:pt x="0" y="0"/>
                    </a:moveTo>
                    <a:lnTo>
                      <a:pt x="34290" y="0"/>
                    </a:lnTo>
                    <a:lnTo>
                      <a:pt x="34290" y="5990336"/>
                    </a:lnTo>
                    <a:lnTo>
                      <a:pt x="0" y="599033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Freeform 18"/>
              <p:cNvSpPr/>
              <p:nvPr/>
            </p:nvSpPr>
            <p:spPr>
              <a:xfrm>
                <a:off x="5697347" y="677037"/>
                <a:ext cx="32767" cy="5991480"/>
              </a:xfrm>
              <a:custGeom>
                <a:avLst/>
                <a:gdLst/>
                <a:ahLst/>
                <a:cxnLst/>
                <a:rect l="0" t="0" r="0" b="0"/>
                <a:pathLst>
                  <a:path w="32767" h="5991480">
                    <a:moveTo>
                      <a:pt x="0" y="0"/>
                    </a:moveTo>
                    <a:lnTo>
                      <a:pt x="32766" y="0"/>
                    </a:lnTo>
                    <a:lnTo>
                      <a:pt x="32766" y="5991479"/>
                    </a:lnTo>
                    <a:lnTo>
                      <a:pt x="0" y="5991479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Freeform 19"/>
              <p:cNvSpPr/>
              <p:nvPr/>
            </p:nvSpPr>
            <p:spPr>
              <a:xfrm>
                <a:off x="5998464" y="678180"/>
                <a:ext cx="36196" cy="5994909"/>
              </a:xfrm>
              <a:custGeom>
                <a:avLst/>
                <a:gdLst/>
                <a:ahLst/>
                <a:cxnLst/>
                <a:rect l="0" t="0" r="0" b="0"/>
                <a:pathLst>
                  <a:path w="36196" h="5994909">
                    <a:moveTo>
                      <a:pt x="0" y="0"/>
                    </a:moveTo>
                    <a:lnTo>
                      <a:pt x="36195" y="0"/>
                    </a:lnTo>
                    <a:lnTo>
                      <a:pt x="36195" y="5994908"/>
                    </a:lnTo>
                    <a:lnTo>
                      <a:pt x="0" y="5994908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Freeform 20"/>
              <p:cNvSpPr/>
              <p:nvPr/>
            </p:nvSpPr>
            <p:spPr>
              <a:xfrm>
                <a:off x="6290691" y="675386"/>
                <a:ext cx="38863" cy="5996433"/>
              </a:xfrm>
              <a:custGeom>
                <a:avLst/>
                <a:gdLst/>
                <a:ahLst/>
                <a:cxnLst/>
                <a:rect l="0" t="0" r="0" b="0"/>
                <a:pathLst>
                  <a:path w="38863" h="5996433">
                    <a:moveTo>
                      <a:pt x="0" y="0"/>
                    </a:moveTo>
                    <a:lnTo>
                      <a:pt x="38862" y="0"/>
                    </a:lnTo>
                    <a:lnTo>
                      <a:pt x="38862" y="5996432"/>
                    </a:lnTo>
                    <a:lnTo>
                      <a:pt x="0" y="599643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Freeform 21"/>
              <p:cNvSpPr/>
              <p:nvPr/>
            </p:nvSpPr>
            <p:spPr>
              <a:xfrm>
                <a:off x="6594602" y="677037"/>
                <a:ext cx="34545" cy="5993258"/>
              </a:xfrm>
              <a:custGeom>
                <a:avLst/>
                <a:gdLst/>
                <a:ahLst/>
                <a:cxnLst/>
                <a:rect l="0" t="0" r="0" b="0"/>
                <a:pathLst>
                  <a:path w="34545" h="5993258">
                    <a:moveTo>
                      <a:pt x="0" y="0"/>
                    </a:moveTo>
                    <a:lnTo>
                      <a:pt x="34544" y="0"/>
                    </a:lnTo>
                    <a:lnTo>
                      <a:pt x="34544" y="5993257"/>
                    </a:lnTo>
                    <a:lnTo>
                      <a:pt x="0" y="5993257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Freeform 22"/>
              <p:cNvSpPr/>
              <p:nvPr/>
            </p:nvSpPr>
            <p:spPr>
              <a:xfrm>
                <a:off x="6897116" y="678180"/>
                <a:ext cx="37339" cy="5994909"/>
              </a:xfrm>
              <a:custGeom>
                <a:avLst/>
                <a:gdLst/>
                <a:ahLst/>
                <a:cxnLst/>
                <a:rect l="0" t="0" r="0" b="0"/>
                <a:pathLst>
                  <a:path w="37339" h="5994909">
                    <a:moveTo>
                      <a:pt x="0" y="0"/>
                    </a:moveTo>
                    <a:lnTo>
                      <a:pt x="37338" y="0"/>
                    </a:lnTo>
                    <a:lnTo>
                      <a:pt x="37338" y="5994908"/>
                    </a:lnTo>
                    <a:lnTo>
                      <a:pt x="0" y="5994908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reeform 23"/>
              <p:cNvSpPr/>
              <p:nvPr/>
            </p:nvSpPr>
            <p:spPr>
              <a:xfrm>
                <a:off x="7196836" y="677037"/>
                <a:ext cx="36069" cy="5993258"/>
              </a:xfrm>
              <a:custGeom>
                <a:avLst/>
                <a:gdLst/>
                <a:ahLst/>
                <a:cxnLst/>
                <a:rect l="0" t="0" r="0" b="0"/>
                <a:pathLst>
                  <a:path w="36069" h="5993258">
                    <a:moveTo>
                      <a:pt x="0" y="0"/>
                    </a:moveTo>
                    <a:lnTo>
                      <a:pt x="36068" y="0"/>
                    </a:lnTo>
                    <a:lnTo>
                      <a:pt x="36068" y="5993257"/>
                    </a:lnTo>
                    <a:lnTo>
                      <a:pt x="0" y="5993257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Freeform 24"/>
              <p:cNvSpPr/>
              <p:nvPr/>
            </p:nvSpPr>
            <p:spPr>
              <a:xfrm>
                <a:off x="7496429" y="677037"/>
                <a:ext cx="38863" cy="5996306"/>
              </a:xfrm>
              <a:custGeom>
                <a:avLst/>
                <a:gdLst/>
                <a:ahLst/>
                <a:cxnLst/>
                <a:rect l="0" t="0" r="0" b="0"/>
                <a:pathLst>
                  <a:path w="38863" h="5996306">
                    <a:moveTo>
                      <a:pt x="0" y="0"/>
                    </a:moveTo>
                    <a:lnTo>
                      <a:pt x="38862" y="0"/>
                    </a:lnTo>
                    <a:lnTo>
                      <a:pt x="38862" y="5996305"/>
                    </a:lnTo>
                    <a:lnTo>
                      <a:pt x="0" y="599630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25"/>
              <p:cNvSpPr/>
              <p:nvPr/>
            </p:nvSpPr>
            <p:spPr>
              <a:xfrm>
                <a:off x="7790307" y="677037"/>
                <a:ext cx="42038" cy="5996306"/>
              </a:xfrm>
              <a:custGeom>
                <a:avLst/>
                <a:gdLst/>
                <a:ahLst/>
                <a:cxnLst/>
                <a:rect l="0" t="0" r="0" b="0"/>
                <a:pathLst>
                  <a:path w="42038" h="5996306">
                    <a:moveTo>
                      <a:pt x="0" y="0"/>
                    </a:moveTo>
                    <a:lnTo>
                      <a:pt x="42037" y="0"/>
                    </a:lnTo>
                    <a:lnTo>
                      <a:pt x="42037" y="5996305"/>
                    </a:lnTo>
                    <a:lnTo>
                      <a:pt x="0" y="599630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26"/>
              <p:cNvSpPr/>
              <p:nvPr/>
            </p:nvSpPr>
            <p:spPr>
              <a:xfrm>
                <a:off x="8085455" y="672338"/>
                <a:ext cx="43689" cy="5997322"/>
              </a:xfrm>
              <a:custGeom>
                <a:avLst/>
                <a:gdLst/>
                <a:ahLst/>
                <a:cxnLst/>
                <a:rect l="0" t="0" r="0" b="0"/>
                <a:pathLst>
                  <a:path w="43689" h="5997322">
                    <a:moveTo>
                      <a:pt x="0" y="0"/>
                    </a:moveTo>
                    <a:lnTo>
                      <a:pt x="43688" y="0"/>
                    </a:lnTo>
                    <a:lnTo>
                      <a:pt x="43688" y="5997321"/>
                    </a:lnTo>
                    <a:lnTo>
                      <a:pt x="0" y="599732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27"/>
              <p:cNvSpPr/>
              <p:nvPr/>
            </p:nvSpPr>
            <p:spPr>
              <a:xfrm>
                <a:off x="2113280" y="1262507"/>
                <a:ext cx="5994401" cy="31370"/>
              </a:xfrm>
              <a:custGeom>
                <a:avLst/>
                <a:gdLst/>
                <a:ahLst/>
                <a:cxnLst/>
                <a:rect l="0" t="0" r="0" b="0"/>
                <a:pathLst>
                  <a:path w="5994401" h="31370">
                    <a:moveTo>
                      <a:pt x="0" y="0"/>
                    </a:moveTo>
                    <a:lnTo>
                      <a:pt x="5994400" y="0"/>
                    </a:lnTo>
                    <a:lnTo>
                      <a:pt x="5994400" y="31369"/>
                    </a:lnTo>
                    <a:lnTo>
                      <a:pt x="0" y="31369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Freeform 28"/>
              <p:cNvSpPr/>
              <p:nvPr/>
            </p:nvSpPr>
            <p:spPr>
              <a:xfrm>
                <a:off x="2114931" y="1561084"/>
                <a:ext cx="6003545" cy="31243"/>
              </a:xfrm>
              <a:custGeom>
                <a:avLst/>
                <a:gdLst/>
                <a:ahLst/>
                <a:cxnLst/>
                <a:rect l="0" t="0" r="0" b="0"/>
                <a:pathLst>
                  <a:path w="6003545" h="31243">
                    <a:moveTo>
                      <a:pt x="0" y="0"/>
                    </a:moveTo>
                    <a:lnTo>
                      <a:pt x="6003544" y="0"/>
                    </a:lnTo>
                    <a:lnTo>
                      <a:pt x="6003544" y="31242"/>
                    </a:lnTo>
                    <a:lnTo>
                      <a:pt x="0" y="3124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reeform 29"/>
              <p:cNvSpPr/>
              <p:nvPr/>
            </p:nvSpPr>
            <p:spPr>
              <a:xfrm>
                <a:off x="2112137" y="1854327"/>
                <a:ext cx="6004815" cy="33021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3021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3020"/>
                    </a:lnTo>
                    <a:lnTo>
                      <a:pt x="0" y="33020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reeform 30"/>
              <p:cNvSpPr/>
              <p:nvPr/>
            </p:nvSpPr>
            <p:spPr>
              <a:xfrm>
                <a:off x="2118106" y="3358896"/>
                <a:ext cx="6004815" cy="32894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2894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2893"/>
                    </a:lnTo>
                    <a:lnTo>
                      <a:pt x="0" y="32893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Freeform 31"/>
              <p:cNvSpPr/>
              <p:nvPr/>
            </p:nvSpPr>
            <p:spPr>
              <a:xfrm>
                <a:off x="2114931" y="3060700"/>
                <a:ext cx="6004815" cy="32894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2894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2893"/>
                    </a:lnTo>
                    <a:lnTo>
                      <a:pt x="0" y="32893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Freeform 32"/>
              <p:cNvSpPr/>
              <p:nvPr/>
            </p:nvSpPr>
            <p:spPr>
              <a:xfrm>
                <a:off x="2114931" y="2759583"/>
                <a:ext cx="5994401" cy="32767"/>
              </a:xfrm>
              <a:custGeom>
                <a:avLst/>
                <a:gdLst/>
                <a:ahLst/>
                <a:cxnLst/>
                <a:rect l="0" t="0" r="0" b="0"/>
                <a:pathLst>
                  <a:path w="5994401" h="32767">
                    <a:moveTo>
                      <a:pt x="0" y="0"/>
                    </a:moveTo>
                    <a:lnTo>
                      <a:pt x="5994400" y="0"/>
                    </a:lnTo>
                    <a:lnTo>
                      <a:pt x="5994400" y="32766"/>
                    </a:lnTo>
                    <a:lnTo>
                      <a:pt x="0" y="3276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Freeform 33"/>
              <p:cNvSpPr/>
              <p:nvPr/>
            </p:nvSpPr>
            <p:spPr>
              <a:xfrm>
                <a:off x="2118106" y="2458593"/>
                <a:ext cx="6003418" cy="31243"/>
              </a:xfrm>
              <a:custGeom>
                <a:avLst/>
                <a:gdLst/>
                <a:ahLst/>
                <a:cxnLst/>
                <a:rect l="0" t="0" r="0" b="0"/>
                <a:pathLst>
                  <a:path w="6003418" h="31243">
                    <a:moveTo>
                      <a:pt x="0" y="0"/>
                    </a:moveTo>
                    <a:lnTo>
                      <a:pt x="6003417" y="0"/>
                    </a:lnTo>
                    <a:lnTo>
                      <a:pt x="6003417" y="31242"/>
                    </a:lnTo>
                    <a:lnTo>
                      <a:pt x="0" y="3124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Freeform 34"/>
              <p:cNvSpPr/>
              <p:nvPr/>
            </p:nvSpPr>
            <p:spPr>
              <a:xfrm>
                <a:off x="2116582" y="2160143"/>
                <a:ext cx="5986908" cy="31116"/>
              </a:xfrm>
              <a:custGeom>
                <a:avLst/>
                <a:gdLst/>
                <a:ahLst/>
                <a:cxnLst/>
                <a:rect l="0" t="0" r="0" b="0"/>
                <a:pathLst>
                  <a:path w="5986908" h="31116">
                    <a:moveTo>
                      <a:pt x="0" y="0"/>
                    </a:moveTo>
                    <a:lnTo>
                      <a:pt x="5986907" y="0"/>
                    </a:lnTo>
                    <a:lnTo>
                      <a:pt x="5986907" y="31115"/>
                    </a:lnTo>
                    <a:lnTo>
                      <a:pt x="0" y="3111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Freeform 35"/>
              <p:cNvSpPr/>
              <p:nvPr/>
            </p:nvSpPr>
            <p:spPr>
              <a:xfrm>
                <a:off x="2113280" y="3655314"/>
                <a:ext cx="5993004" cy="31497"/>
              </a:xfrm>
              <a:custGeom>
                <a:avLst/>
                <a:gdLst/>
                <a:ahLst/>
                <a:cxnLst/>
                <a:rect l="0" t="0" r="0" b="0"/>
                <a:pathLst>
                  <a:path w="5993004" h="31497">
                    <a:moveTo>
                      <a:pt x="0" y="0"/>
                    </a:moveTo>
                    <a:lnTo>
                      <a:pt x="5993003" y="0"/>
                    </a:lnTo>
                    <a:lnTo>
                      <a:pt x="5993003" y="31496"/>
                    </a:lnTo>
                    <a:lnTo>
                      <a:pt x="0" y="3149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Freeform 36"/>
              <p:cNvSpPr/>
              <p:nvPr/>
            </p:nvSpPr>
            <p:spPr>
              <a:xfrm>
                <a:off x="2112137" y="3956685"/>
                <a:ext cx="6003545" cy="31243"/>
              </a:xfrm>
              <a:custGeom>
                <a:avLst/>
                <a:gdLst/>
                <a:ahLst/>
                <a:cxnLst/>
                <a:rect l="0" t="0" r="0" b="0"/>
                <a:pathLst>
                  <a:path w="6003545" h="31243">
                    <a:moveTo>
                      <a:pt x="0" y="0"/>
                    </a:moveTo>
                    <a:lnTo>
                      <a:pt x="6003544" y="0"/>
                    </a:lnTo>
                    <a:lnTo>
                      <a:pt x="6003544" y="31242"/>
                    </a:lnTo>
                    <a:lnTo>
                      <a:pt x="0" y="3124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Freeform 37"/>
              <p:cNvSpPr/>
              <p:nvPr/>
            </p:nvSpPr>
            <p:spPr>
              <a:xfrm>
                <a:off x="2110486" y="4257929"/>
                <a:ext cx="6000370" cy="32767"/>
              </a:xfrm>
              <a:custGeom>
                <a:avLst/>
                <a:gdLst/>
                <a:ahLst/>
                <a:cxnLst/>
                <a:rect l="0" t="0" r="0" b="0"/>
                <a:pathLst>
                  <a:path w="6000370" h="32767">
                    <a:moveTo>
                      <a:pt x="0" y="0"/>
                    </a:moveTo>
                    <a:lnTo>
                      <a:pt x="6000369" y="0"/>
                    </a:lnTo>
                    <a:lnTo>
                      <a:pt x="6000369" y="32766"/>
                    </a:lnTo>
                    <a:lnTo>
                      <a:pt x="0" y="3276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Freeform 38"/>
              <p:cNvSpPr/>
              <p:nvPr/>
            </p:nvSpPr>
            <p:spPr>
              <a:xfrm>
                <a:off x="2112137" y="4556125"/>
                <a:ext cx="6004815" cy="32767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2767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2766"/>
                    </a:lnTo>
                    <a:lnTo>
                      <a:pt x="0" y="3276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Freeform 39"/>
              <p:cNvSpPr/>
              <p:nvPr/>
            </p:nvSpPr>
            <p:spPr>
              <a:xfrm>
                <a:off x="2110486" y="4849749"/>
                <a:ext cx="6004815" cy="33021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3021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3020"/>
                    </a:lnTo>
                    <a:lnTo>
                      <a:pt x="0" y="33020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Freeform 40"/>
              <p:cNvSpPr/>
              <p:nvPr/>
            </p:nvSpPr>
            <p:spPr>
              <a:xfrm>
                <a:off x="2114931" y="6347841"/>
                <a:ext cx="6004815" cy="36196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6196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6195"/>
                    </a:lnTo>
                    <a:lnTo>
                      <a:pt x="0" y="3619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Freeform 41"/>
              <p:cNvSpPr/>
              <p:nvPr/>
            </p:nvSpPr>
            <p:spPr>
              <a:xfrm>
                <a:off x="2114931" y="6054217"/>
                <a:ext cx="6006212" cy="35942"/>
              </a:xfrm>
              <a:custGeom>
                <a:avLst/>
                <a:gdLst/>
                <a:ahLst/>
                <a:cxnLst/>
                <a:rect l="0" t="0" r="0" b="0"/>
                <a:pathLst>
                  <a:path w="6006212" h="35942">
                    <a:moveTo>
                      <a:pt x="0" y="0"/>
                    </a:moveTo>
                    <a:lnTo>
                      <a:pt x="6006211" y="0"/>
                    </a:lnTo>
                    <a:lnTo>
                      <a:pt x="6006211" y="35941"/>
                    </a:lnTo>
                    <a:lnTo>
                      <a:pt x="0" y="3594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Freeform 42"/>
              <p:cNvSpPr/>
              <p:nvPr/>
            </p:nvSpPr>
            <p:spPr>
              <a:xfrm>
                <a:off x="2110486" y="5754370"/>
                <a:ext cx="6003672" cy="33021"/>
              </a:xfrm>
              <a:custGeom>
                <a:avLst/>
                <a:gdLst/>
                <a:ahLst/>
                <a:cxnLst/>
                <a:rect l="0" t="0" r="0" b="0"/>
                <a:pathLst>
                  <a:path w="6003672" h="33021">
                    <a:moveTo>
                      <a:pt x="0" y="0"/>
                    </a:moveTo>
                    <a:lnTo>
                      <a:pt x="6003671" y="0"/>
                    </a:lnTo>
                    <a:lnTo>
                      <a:pt x="6003671" y="33020"/>
                    </a:lnTo>
                    <a:lnTo>
                      <a:pt x="0" y="33020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Freeform 43"/>
              <p:cNvSpPr/>
              <p:nvPr/>
            </p:nvSpPr>
            <p:spPr>
              <a:xfrm>
                <a:off x="2112137" y="5453507"/>
                <a:ext cx="6004815" cy="33021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3021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3020"/>
                    </a:lnTo>
                    <a:lnTo>
                      <a:pt x="0" y="33020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Freeform 44"/>
              <p:cNvSpPr/>
              <p:nvPr/>
            </p:nvSpPr>
            <p:spPr>
              <a:xfrm>
                <a:off x="2112137" y="5155565"/>
                <a:ext cx="5997195" cy="32767"/>
              </a:xfrm>
              <a:custGeom>
                <a:avLst/>
                <a:gdLst/>
                <a:ahLst/>
                <a:cxnLst/>
                <a:rect l="0" t="0" r="0" b="0"/>
                <a:pathLst>
                  <a:path w="5997195" h="32767">
                    <a:moveTo>
                      <a:pt x="0" y="0"/>
                    </a:moveTo>
                    <a:lnTo>
                      <a:pt x="5997194" y="0"/>
                    </a:lnTo>
                    <a:lnTo>
                      <a:pt x="5997194" y="32766"/>
                    </a:lnTo>
                    <a:lnTo>
                      <a:pt x="0" y="3276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Freeform 45"/>
              <p:cNvSpPr/>
              <p:nvPr/>
            </p:nvSpPr>
            <p:spPr>
              <a:xfrm>
                <a:off x="2095500" y="6652006"/>
                <a:ext cx="6033263" cy="35942"/>
              </a:xfrm>
              <a:custGeom>
                <a:avLst/>
                <a:gdLst/>
                <a:ahLst/>
                <a:cxnLst/>
                <a:rect l="0" t="0" r="0" b="0"/>
                <a:pathLst>
                  <a:path w="6033263" h="35942">
                    <a:moveTo>
                      <a:pt x="0" y="0"/>
                    </a:moveTo>
                    <a:lnTo>
                      <a:pt x="6033262" y="0"/>
                    </a:lnTo>
                    <a:lnTo>
                      <a:pt x="6033262" y="35941"/>
                    </a:lnTo>
                    <a:lnTo>
                      <a:pt x="0" y="3594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48" name="Straight Connector 47"/>
            <p:cNvCxnSpPr/>
            <p:nvPr/>
          </p:nvCxnSpPr>
          <p:spPr>
            <a:xfrm>
              <a:off x="3294380" y="939800"/>
              <a:ext cx="0" cy="3949192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miter lim="800000"/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3288411" y="4883023"/>
              <a:ext cx="3939794" cy="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miter lim="800000"/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3022600" y="44450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009900" y="41402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2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076700" y="4940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3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022600" y="3543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4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009900" y="32385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5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3009900" y="29464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6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295900" y="49276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7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5588000" y="49276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8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892800" y="49276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9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6146800" y="49276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10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6451600" y="49276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11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769100" y="49149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12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3467100" y="4940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3771900" y="4940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2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3009900" y="38481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3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4368800" y="4940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4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4673600" y="4940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5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4991100" y="4940300"/>
              <a:ext cx="431800" cy="261610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100" smtClean="0">
                  <a:solidFill>
                    <a:srgbClr val="000000"/>
                  </a:solidFill>
                  <a:latin typeface="Arial - 15"/>
                </a:rPr>
                <a:t>6</a:t>
              </a:r>
              <a:endParaRPr lang="en-US" sz="1100">
                <a:solidFill>
                  <a:srgbClr val="000000"/>
                </a:solidFill>
                <a:latin typeface="Arial - 15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3022600" y="2667000"/>
              <a:ext cx="431800" cy="261610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100" smtClean="0">
                  <a:solidFill>
                    <a:srgbClr val="000000"/>
                  </a:solidFill>
                  <a:latin typeface="Arial - 15"/>
                </a:rPr>
                <a:t>7</a:t>
              </a:r>
              <a:endParaRPr lang="en-US" sz="1100">
                <a:solidFill>
                  <a:srgbClr val="000000"/>
                </a:solidFill>
                <a:latin typeface="Arial - 15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3022600" y="23368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8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3022600" y="20320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9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2933700" y="17399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10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2933700" y="14351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11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2921000" y="11303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12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</p:grpSp>
      <p:sp>
        <p:nvSpPr>
          <p:cNvPr id="75" name="Freeform 74"/>
          <p:cNvSpPr/>
          <p:nvPr/>
        </p:nvSpPr>
        <p:spPr>
          <a:xfrm>
            <a:off x="3640709" y="1075309"/>
            <a:ext cx="3540634" cy="3427604"/>
          </a:xfrm>
          <a:custGeom>
            <a:avLst/>
            <a:gdLst/>
            <a:ahLst/>
            <a:cxnLst/>
            <a:rect l="0" t="0" r="0" b="0"/>
            <a:pathLst>
              <a:path w="3540634" h="3427604">
                <a:moveTo>
                  <a:pt x="590169" y="0"/>
                </a:moveTo>
                <a:lnTo>
                  <a:pt x="3009392" y="0"/>
                </a:lnTo>
                <a:lnTo>
                  <a:pt x="3068574" y="11684"/>
                </a:lnTo>
                <a:lnTo>
                  <a:pt x="3174619" y="39878"/>
                </a:lnTo>
                <a:lnTo>
                  <a:pt x="3275076" y="97282"/>
                </a:lnTo>
                <a:lnTo>
                  <a:pt x="3322193" y="125476"/>
                </a:lnTo>
                <a:lnTo>
                  <a:pt x="3405124" y="205613"/>
                </a:lnTo>
                <a:lnTo>
                  <a:pt x="3463798" y="297053"/>
                </a:lnTo>
                <a:lnTo>
                  <a:pt x="3493389" y="348615"/>
                </a:lnTo>
                <a:lnTo>
                  <a:pt x="3523107" y="451231"/>
                </a:lnTo>
                <a:lnTo>
                  <a:pt x="3534664" y="508635"/>
                </a:lnTo>
                <a:lnTo>
                  <a:pt x="3534664" y="536829"/>
                </a:lnTo>
                <a:lnTo>
                  <a:pt x="3540633" y="571246"/>
                </a:lnTo>
                <a:lnTo>
                  <a:pt x="3540633" y="2856357"/>
                </a:lnTo>
                <a:lnTo>
                  <a:pt x="3534664" y="2885059"/>
                </a:lnTo>
                <a:lnTo>
                  <a:pt x="3534664" y="2913761"/>
                </a:lnTo>
                <a:lnTo>
                  <a:pt x="3523107" y="2970530"/>
                </a:lnTo>
                <a:lnTo>
                  <a:pt x="3493389" y="3073273"/>
                </a:lnTo>
                <a:lnTo>
                  <a:pt x="3434715" y="3170301"/>
                </a:lnTo>
                <a:lnTo>
                  <a:pt x="3405124" y="3216021"/>
                </a:lnTo>
                <a:lnTo>
                  <a:pt x="3322193" y="3296412"/>
                </a:lnTo>
                <a:lnTo>
                  <a:pt x="3227705" y="3353181"/>
                </a:lnTo>
                <a:lnTo>
                  <a:pt x="3174619" y="3381883"/>
                </a:lnTo>
                <a:lnTo>
                  <a:pt x="3068574" y="3410585"/>
                </a:lnTo>
                <a:lnTo>
                  <a:pt x="3009392" y="3421761"/>
                </a:lnTo>
                <a:lnTo>
                  <a:pt x="2980182" y="3421761"/>
                </a:lnTo>
                <a:lnTo>
                  <a:pt x="2950591" y="3427603"/>
                </a:lnTo>
                <a:lnTo>
                  <a:pt x="590169" y="3427603"/>
                </a:lnTo>
                <a:lnTo>
                  <a:pt x="554482" y="3421761"/>
                </a:lnTo>
                <a:lnTo>
                  <a:pt x="525399" y="3421761"/>
                </a:lnTo>
                <a:lnTo>
                  <a:pt x="466090" y="3410585"/>
                </a:lnTo>
                <a:lnTo>
                  <a:pt x="360172" y="3381883"/>
                </a:lnTo>
                <a:lnTo>
                  <a:pt x="259715" y="3324606"/>
                </a:lnTo>
                <a:lnTo>
                  <a:pt x="212471" y="3296412"/>
                </a:lnTo>
                <a:lnTo>
                  <a:pt x="130048" y="3216021"/>
                </a:lnTo>
                <a:lnTo>
                  <a:pt x="70866" y="3124708"/>
                </a:lnTo>
                <a:lnTo>
                  <a:pt x="41275" y="3073273"/>
                </a:lnTo>
                <a:lnTo>
                  <a:pt x="12192" y="2970530"/>
                </a:lnTo>
                <a:lnTo>
                  <a:pt x="0" y="2913761"/>
                </a:lnTo>
                <a:lnTo>
                  <a:pt x="0" y="508635"/>
                </a:lnTo>
                <a:lnTo>
                  <a:pt x="12192" y="451231"/>
                </a:lnTo>
                <a:lnTo>
                  <a:pt x="41275" y="348615"/>
                </a:lnTo>
                <a:lnTo>
                  <a:pt x="100457" y="251460"/>
                </a:lnTo>
                <a:lnTo>
                  <a:pt x="130048" y="205613"/>
                </a:lnTo>
                <a:lnTo>
                  <a:pt x="212471" y="125476"/>
                </a:lnTo>
                <a:lnTo>
                  <a:pt x="306832" y="68580"/>
                </a:lnTo>
                <a:lnTo>
                  <a:pt x="360172" y="39878"/>
                </a:lnTo>
                <a:lnTo>
                  <a:pt x="466090" y="11684"/>
                </a:lnTo>
                <a:lnTo>
                  <a:pt x="525399" y="0"/>
                </a:lnTo>
                <a:close/>
              </a:path>
            </a:pathLst>
          </a:custGeom>
          <a:solidFill>
            <a:srgbClr val="FFFFFF"/>
          </a:solidFill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TextBox 75"/>
          <p:cNvSpPr txBox="1"/>
          <p:nvPr/>
        </p:nvSpPr>
        <p:spPr>
          <a:xfrm>
            <a:off x="3746500" y="1358900"/>
            <a:ext cx="3403600" cy="151823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000" smtClean="0">
                <a:solidFill>
                  <a:srgbClr val="000000"/>
                </a:solidFill>
                <a:latin typeface="Arial - 12"/>
              </a:rPr>
              <a:t>revenue = quantity X price</a:t>
            </a:r>
          </a:p>
          <a:p>
            <a:endParaRPr lang="en-US" sz="1000" smtClean="0">
              <a:solidFill>
                <a:srgbClr val="000000"/>
              </a:solidFill>
              <a:latin typeface="Arial - 12"/>
            </a:endParaRPr>
          </a:p>
          <a:p>
            <a:r>
              <a:rPr lang="en-US" sz="1000" smtClean="0">
                <a:solidFill>
                  <a:srgbClr val="000000"/>
                </a:solidFill>
                <a:latin typeface="Arial - 12"/>
              </a:rPr>
              <a:t>On a graph,</a:t>
            </a:r>
          </a:p>
          <a:p>
            <a:r>
              <a:rPr lang="en-US" sz="1000" smtClean="0">
                <a:solidFill>
                  <a:srgbClr val="000000"/>
                </a:solidFill>
                <a:latin typeface="Arial - 12"/>
              </a:rPr>
              <a:t>the quantity is the base of a rectangle</a:t>
            </a:r>
          </a:p>
          <a:p>
            <a:r>
              <a:rPr lang="en-US" sz="1000" smtClean="0">
                <a:solidFill>
                  <a:srgbClr val="000000"/>
                </a:solidFill>
                <a:latin typeface="Arial - 12"/>
              </a:rPr>
              <a:t>the price is the height of a rectangle</a:t>
            </a:r>
          </a:p>
          <a:p>
            <a:endParaRPr lang="en-US" sz="1000" smtClean="0">
              <a:solidFill>
                <a:srgbClr val="000000"/>
              </a:solidFill>
              <a:latin typeface="Arial - 12"/>
            </a:endParaRPr>
          </a:p>
          <a:p>
            <a:r>
              <a:rPr lang="en-US" sz="1000" smtClean="0">
                <a:solidFill>
                  <a:srgbClr val="000000"/>
                </a:solidFill>
                <a:latin typeface="Arial - 12"/>
              </a:rPr>
              <a:t>So, </a:t>
            </a:r>
          </a:p>
          <a:p>
            <a:r>
              <a:rPr lang="en-US" sz="1000" smtClean="0">
                <a:solidFill>
                  <a:srgbClr val="000000"/>
                </a:solidFill>
                <a:latin typeface="Arial - 12"/>
              </a:rPr>
              <a:t>we can substitute quantity "Q" for "base"</a:t>
            </a:r>
          </a:p>
          <a:p>
            <a:r>
              <a:rPr lang="en-US" sz="1000" smtClean="0">
                <a:solidFill>
                  <a:srgbClr val="000000"/>
                </a:solidFill>
                <a:latin typeface="Arial - 12"/>
              </a:rPr>
              <a:t>we can substitute price "P" for "height"</a:t>
            </a:r>
            <a:endParaRPr lang="en-US" sz="1000">
              <a:solidFill>
                <a:srgbClr val="000000"/>
              </a:solidFill>
              <a:latin typeface="Arial - 12"/>
            </a:endParaRPr>
          </a:p>
        </p:txBody>
      </p:sp>
      <p:sp>
        <p:nvSpPr>
          <p:cNvPr id="77" name="Freeform 76"/>
          <p:cNvSpPr/>
          <p:nvPr/>
        </p:nvSpPr>
        <p:spPr>
          <a:xfrm>
            <a:off x="4184777" y="3412744"/>
            <a:ext cx="2421764" cy="1026034"/>
          </a:xfrm>
          <a:custGeom>
            <a:avLst/>
            <a:gdLst/>
            <a:ahLst/>
            <a:cxnLst/>
            <a:rect l="0" t="0" r="0" b="0"/>
            <a:pathLst>
              <a:path w="2421764" h="1026034">
                <a:moveTo>
                  <a:pt x="0" y="0"/>
                </a:moveTo>
                <a:lnTo>
                  <a:pt x="2421763" y="0"/>
                </a:lnTo>
                <a:lnTo>
                  <a:pt x="2421763" y="1026033"/>
                </a:lnTo>
                <a:lnTo>
                  <a:pt x="0" y="1026033"/>
                </a:lnTo>
                <a:close/>
              </a:path>
            </a:pathLst>
          </a:custGeom>
          <a:solidFill>
            <a:srgbClr val="FFD700"/>
          </a:solidFill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4279900" y="3492500"/>
            <a:ext cx="21590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area = base x height </a:t>
            </a:r>
            <a:endParaRPr lang="en-US" sz="120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207000" y="3924300"/>
            <a:ext cx="4826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Q</a:t>
            </a:r>
            <a:endParaRPr lang="en-US" sz="120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562600" y="3937000"/>
            <a:ext cx="4826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P</a:t>
            </a:r>
            <a:endParaRPr lang="en-US" sz="120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422900" y="3911600"/>
            <a:ext cx="4318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x</a:t>
            </a:r>
            <a:endParaRPr lang="en-US" sz="120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2730500" y="711200"/>
            <a:ext cx="4826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P</a:t>
            </a:r>
            <a:endParaRPr lang="en-US" sz="120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7518400" y="4902200"/>
            <a:ext cx="4826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Q</a:t>
            </a:r>
            <a:endParaRPr lang="en-US" sz="1200">
              <a:solidFill>
                <a:srgbClr val="000000"/>
              </a:solidFill>
              <a:latin typeface="Arial - 16"/>
            </a:endParaRPr>
          </a:p>
        </p:txBody>
      </p:sp>
    </p:spTree>
    <p:extLst>
      <p:ext uri="{BB962C8B-B14F-4D97-AF65-F5344CB8AC3E}">
        <p14:creationId xmlns:p14="http://schemas.microsoft.com/office/powerpoint/2010/main" val="4217590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-12700"/>
            <a:ext cx="10160000" cy="597662"/>
            <a:chOff x="0" y="-12700"/>
            <a:chExt cx="10160000" cy="597662"/>
          </a:xfrm>
        </p:grpSpPr>
        <p:pic>
          <p:nvPicPr>
            <p:cNvPr id="2" name="Picture 1"/>
            <p:cNvPicPr>
              <a:picLocks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-12700"/>
              <a:ext cx="10160000" cy="5976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3" name="TextBox 2"/>
            <p:cNvSpPr txBox="1"/>
            <p:nvPr/>
          </p:nvSpPr>
          <p:spPr>
            <a:xfrm>
              <a:off x="2070100" y="63500"/>
              <a:ext cx="45212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FFFFFF"/>
                  </a:solidFill>
                  <a:latin typeface="Arial - 26"/>
                </a:rPr>
                <a:t>Tax Incidence and Elasticity</a:t>
              </a:r>
              <a:endParaRPr lang="en-US" sz="1900">
                <a:solidFill>
                  <a:srgbClr val="FFFFFF"/>
                </a:solidFill>
                <a:latin typeface="Arial - 26"/>
              </a:endParaRP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2095500" y="660400"/>
            <a:ext cx="6033644" cy="6027548"/>
            <a:chOff x="2095500" y="660400"/>
            <a:chExt cx="6033644" cy="6027548"/>
          </a:xfrm>
        </p:grpSpPr>
        <p:grpSp>
          <p:nvGrpSpPr>
            <p:cNvPr id="47" name="Group 46"/>
            <p:cNvGrpSpPr/>
            <p:nvPr/>
          </p:nvGrpSpPr>
          <p:grpSpPr>
            <a:xfrm>
              <a:off x="2095500" y="660400"/>
              <a:ext cx="6033644" cy="6027548"/>
              <a:chOff x="2095500" y="660400"/>
              <a:chExt cx="6033644" cy="6027548"/>
            </a:xfrm>
          </p:grpSpPr>
          <p:sp>
            <p:nvSpPr>
              <p:cNvPr id="5" name="Freeform 4"/>
              <p:cNvSpPr/>
              <p:nvPr/>
            </p:nvSpPr>
            <p:spPr>
              <a:xfrm>
                <a:off x="2095500" y="673862"/>
                <a:ext cx="29973" cy="5993004"/>
              </a:xfrm>
              <a:custGeom>
                <a:avLst/>
                <a:gdLst/>
                <a:ahLst/>
                <a:cxnLst/>
                <a:rect l="0" t="0" r="0" b="0"/>
                <a:pathLst>
                  <a:path w="29973" h="5993004">
                    <a:moveTo>
                      <a:pt x="0" y="0"/>
                    </a:moveTo>
                    <a:lnTo>
                      <a:pt x="29972" y="0"/>
                    </a:lnTo>
                    <a:lnTo>
                      <a:pt x="29972" y="5993003"/>
                    </a:lnTo>
                    <a:lnTo>
                      <a:pt x="0" y="5993003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Freeform 5"/>
              <p:cNvSpPr/>
              <p:nvPr/>
            </p:nvSpPr>
            <p:spPr>
              <a:xfrm>
                <a:off x="2095500" y="660400"/>
                <a:ext cx="6031612" cy="29973"/>
              </a:xfrm>
              <a:custGeom>
                <a:avLst/>
                <a:gdLst/>
                <a:ahLst/>
                <a:cxnLst/>
                <a:rect l="0" t="0" r="0" b="0"/>
                <a:pathLst>
                  <a:path w="6031612" h="29973">
                    <a:moveTo>
                      <a:pt x="0" y="0"/>
                    </a:moveTo>
                    <a:lnTo>
                      <a:pt x="6031611" y="0"/>
                    </a:lnTo>
                    <a:lnTo>
                      <a:pt x="6031611" y="29972"/>
                    </a:lnTo>
                    <a:lnTo>
                      <a:pt x="0" y="2997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Freeform 6"/>
              <p:cNvSpPr/>
              <p:nvPr/>
            </p:nvSpPr>
            <p:spPr>
              <a:xfrm>
                <a:off x="2116582" y="961771"/>
                <a:ext cx="6000370" cy="31116"/>
              </a:xfrm>
              <a:custGeom>
                <a:avLst/>
                <a:gdLst/>
                <a:ahLst/>
                <a:cxnLst/>
                <a:rect l="0" t="0" r="0" b="0"/>
                <a:pathLst>
                  <a:path w="6000370" h="31116">
                    <a:moveTo>
                      <a:pt x="0" y="0"/>
                    </a:moveTo>
                    <a:lnTo>
                      <a:pt x="6000369" y="0"/>
                    </a:lnTo>
                    <a:lnTo>
                      <a:pt x="6000369" y="31115"/>
                    </a:lnTo>
                    <a:lnTo>
                      <a:pt x="0" y="3111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Freeform 7"/>
              <p:cNvSpPr/>
              <p:nvPr/>
            </p:nvSpPr>
            <p:spPr>
              <a:xfrm>
                <a:off x="2398268" y="675386"/>
                <a:ext cx="31370" cy="5993132"/>
              </a:xfrm>
              <a:custGeom>
                <a:avLst/>
                <a:gdLst/>
                <a:ahLst/>
                <a:cxnLst/>
                <a:rect l="0" t="0" r="0" b="0"/>
                <a:pathLst>
                  <a:path w="31370" h="5993132">
                    <a:moveTo>
                      <a:pt x="0" y="0"/>
                    </a:moveTo>
                    <a:lnTo>
                      <a:pt x="31369" y="0"/>
                    </a:lnTo>
                    <a:lnTo>
                      <a:pt x="31369" y="5993131"/>
                    </a:lnTo>
                    <a:lnTo>
                      <a:pt x="0" y="599313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Freeform 8"/>
              <p:cNvSpPr/>
              <p:nvPr/>
            </p:nvSpPr>
            <p:spPr>
              <a:xfrm>
                <a:off x="2696464" y="673862"/>
                <a:ext cx="31243" cy="5993004"/>
              </a:xfrm>
              <a:custGeom>
                <a:avLst/>
                <a:gdLst/>
                <a:ahLst/>
                <a:cxnLst/>
                <a:rect l="0" t="0" r="0" b="0"/>
                <a:pathLst>
                  <a:path w="31243" h="5993004">
                    <a:moveTo>
                      <a:pt x="0" y="0"/>
                    </a:moveTo>
                    <a:lnTo>
                      <a:pt x="31242" y="0"/>
                    </a:lnTo>
                    <a:lnTo>
                      <a:pt x="31242" y="5993003"/>
                    </a:lnTo>
                    <a:lnTo>
                      <a:pt x="0" y="5993003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Freeform 9"/>
              <p:cNvSpPr/>
              <p:nvPr/>
            </p:nvSpPr>
            <p:spPr>
              <a:xfrm>
                <a:off x="2998851" y="675386"/>
                <a:ext cx="34545" cy="5994909"/>
              </a:xfrm>
              <a:custGeom>
                <a:avLst/>
                <a:gdLst/>
                <a:ahLst/>
                <a:cxnLst/>
                <a:rect l="0" t="0" r="0" b="0"/>
                <a:pathLst>
                  <a:path w="34545" h="5994909">
                    <a:moveTo>
                      <a:pt x="0" y="0"/>
                    </a:moveTo>
                    <a:lnTo>
                      <a:pt x="34544" y="0"/>
                    </a:lnTo>
                    <a:lnTo>
                      <a:pt x="34544" y="5994908"/>
                    </a:lnTo>
                    <a:lnTo>
                      <a:pt x="0" y="5994908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reeform 10"/>
              <p:cNvSpPr/>
              <p:nvPr/>
            </p:nvSpPr>
            <p:spPr>
              <a:xfrm>
                <a:off x="3292729" y="673862"/>
                <a:ext cx="35942" cy="5996433"/>
              </a:xfrm>
              <a:custGeom>
                <a:avLst/>
                <a:gdLst/>
                <a:ahLst/>
                <a:cxnLst/>
                <a:rect l="0" t="0" r="0" b="0"/>
                <a:pathLst>
                  <a:path w="35942" h="5996433">
                    <a:moveTo>
                      <a:pt x="0" y="0"/>
                    </a:moveTo>
                    <a:lnTo>
                      <a:pt x="35941" y="0"/>
                    </a:lnTo>
                    <a:lnTo>
                      <a:pt x="35941" y="5996432"/>
                    </a:lnTo>
                    <a:lnTo>
                      <a:pt x="0" y="599643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Freeform 11"/>
              <p:cNvSpPr/>
              <p:nvPr/>
            </p:nvSpPr>
            <p:spPr>
              <a:xfrm>
                <a:off x="3595116" y="675386"/>
                <a:ext cx="31243" cy="5993132"/>
              </a:xfrm>
              <a:custGeom>
                <a:avLst/>
                <a:gdLst/>
                <a:ahLst/>
                <a:cxnLst/>
                <a:rect l="0" t="0" r="0" b="0"/>
                <a:pathLst>
                  <a:path w="31243" h="5993132">
                    <a:moveTo>
                      <a:pt x="0" y="0"/>
                    </a:moveTo>
                    <a:lnTo>
                      <a:pt x="31242" y="0"/>
                    </a:lnTo>
                    <a:lnTo>
                      <a:pt x="31242" y="5993131"/>
                    </a:lnTo>
                    <a:lnTo>
                      <a:pt x="0" y="599313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Freeform 12"/>
              <p:cNvSpPr/>
              <p:nvPr/>
            </p:nvSpPr>
            <p:spPr>
              <a:xfrm>
                <a:off x="3898011" y="677037"/>
                <a:ext cx="34545" cy="5994782"/>
              </a:xfrm>
              <a:custGeom>
                <a:avLst/>
                <a:gdLst/>
                <a:ahLst/>
                <a:cxnLst/>
                <a:rect l="0" t="0" r="0" b="0"/>
                <a:pathLst>
                  <a:path w="34545" h="5994782">
                    <a:moveTo>
                      <a:pt x="0" y="0"/>
                    </a:moveTo>
                    <a:lnTo>
                      <a:pt x="34544" y="0"/>
                    </a:lnTo>
                    <a:lnTo>
                      <a:pt x="34544" y="5994781"/>
                    </a:lnTo>
                    <a:lnTo>
                      <a:pt x="0" y="599478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Freeform 13"/>
              <p:cNvSpPr/>
              <p:nvPr/>
            </p:nvSpPr>
            <p:spPr>
              <a:xfrm>
                <a:off x="4197731" y="675386"/>
                <a:ext cx="32767" cy="5993132"/>
              </a:xfrm>
              <a:custGeom>
                <a:avLst/>
                <a:gdLst/>
                <a:ahLst/>
                <a:cxnLst/>
                <a:rect l="0" t="0" r="0" b="0"/>
                <a:pathLst>
                  <a:path w="32767" h="5993132">
                    <a:moveTo>
                      <a:pt x="0" y="0"/>
                    </a:moveTo>
                    <a:lnTo>
                      <a:pt x="32766" y="0"/>
                    </a:lnTo>
                    <a:lnTo>
                      <a:pt x="32766" y="5993131"/>
                    </a:lnTo>
                    <a:lnTo>
                      <a:pt x="0" y="599313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Freeform 14"/>
              <p:cNvSpPr/>
              <p:nvPr/>
            </p:nvSpPr>
            <p:spPr>
              <a:xfrm>
                <a:off x="4498594" y="678180"/>
                <a:ext cx="36069" cy="5991480"/>
              </a:xfrm>
              <a:custGeom>
                <a:avLst/>
                <a:gdLst/>
                <a:ahLst/>
                <a:cxnLst/>
                <a:rect l="0" t="0" r="0" b="0"/>
                <a:pathLst>
                  <a:path w="36069" h="5991480">
                    <a:moveTo>
                      <a:pt x="0" y="0"/>
                    </a:moveTo>
                    <a:lnTo>
                      <a:pt x="36068" y="0"/>
                    </a:lnTo>
                    <a:lnTo>
                      <a:pt x="36068" y="5991479"/>
                    </a:lnTo>
                    <a:lnTo>
                      <a:pt x="0" y="5991479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Freeform 15"/>
              <p:cNvSpPr/>
              <p:nvPr/>
            </p:nvSpPr>
            <p:spPr>
              <a:xfrm>
                <a:off x="4790694" y="675386"/>
                <a:ext cx="38736" cy="5993132"/>
              </a:xfrm>
              <a:custGeom>
                <a:avLst/>
                <a:gdLst/>
                <a:ahLst/>
                <a:cxnLst/>
                <a:rect l="0" t="0" r="0" b="0"/>
                <a:pathLst>
                  <a:path w="38736" h="5993132">
                    <a:moveTo>
                      <a:pt x="0" y="0"/>
                    </a:moveTo>
                    <a:lnTo>
                      <a:pt x="38735" y="0"/>
                    </a:lnTo>
                    <a:lnTo>
                      <a:pt x="38735" y="5993131"/>
                    </a:lnTo>
                    <a:lnTo>
                      <a:pt x="0" y="599313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Freeform 16"/>
              <p:cNvSpPr/>
              <p:nvPr/>
            </p:nvSpPr>
            <p:spPr>
              <a:xfrm>
                <a:off x="5095113" y="677037"/>
                <a:ext cx="31370" cy="5988686"/>
              </a:xfrm>
              <a:custGeom>
                <a:avLst/>
                <a:gdLst/>
                <a:ahLst/>
                <a:cxnLst/>
                <a:rect l="0" t="0" r="0" b="0"/>
                <a:pathLst>
                  <a:path w="31370" h="5988686">
                    <a:moveTo>
                      <a:pt x="0" y="0"/>
                    </a:moveTo>
                    <a:lnTo>
                      <a:pt x="31369" y="0"/>
                    </a:lnTo>
                    <a:lnTo>
                      <a:pt x="31369" y="5988685"/>
                    </a:lnTo>
                    <a:lnTo>
                      <a:pt x="0" y="598868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Freeform 17"/>
              <p:cNvSpPr/>
              <p:nvPr/>
            </p:nvSpPr>
            <p:spPr>
              <a:xfrm>
                <a:off x="5397627" y="677037"/>
                <a:ext cx="34291" cy="5990337"/>
              </a:xfrm>
              <a:custGeom>
                <a:avLst/>
                <a:gdLst/>
                <a:ahLst/>
                <a:cxnLst/>
                <a:rect l="0" t="0" r="0" b="0"/>
                <a:pathLst>
                  <a:path w="34291" h="5990337">
                    <a:moveTo>
                      <a:pt x="0" y="0"/>
                    </a:moveTo>
                    <a:lnTo>
                      <a:pt x="34290" y="0"/>
                    </a:lnTo>
                    <a:lnTo>
                      <a:pt x="34290" y="5990336"/>
                    </a:lnTo>
                    <a:lnTo>
                      <a:pt x="0" y="599033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Freeform 18"/>
              <p:cNvSpPr/>
              <p:nvPr/>
            </p:nvSpPr>
            <p:spPr>
              <a:xfrm>
                <a:off x="5697347" y="677037"/>
                <a:ext cx="32767" cy="5991480"/>
              </a:xfrm>
              <a:custGeom>
                <a:avLst/>
                <a:gdLst/>
                <a:ahLst/>
                <a:cxnLst/>
                <a:rect l="0" t="0" r="0" b="0"/>
                <a:pathLst>
                  <a:path w="32767" h="5991480">
                    <a:moveTo>
                      <a:pt x="0" y="0"/>
                    </a:moveTo>
                    <a:lnTo>
                      <a:pt x="32766" y="0"/>
                    </a:lnTo>
                    <a:lnTo>
                      <a:pt x="32766" y="5991479"/>
                    </a:lnTo>
                    <a:lnTo>
                      <a:pt x="0" y="5991479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Freeform 19"/>
              <p:cNvSpPr/>
              <p:nvPr/>
            </p:nvSpPr>
            <p:spPr>
              <a:xfrm>
                <a:off x="5998464" y="678180"/>
                <a:ext cx="36196" cy="5994909"/>
              </a:xfrm>
              <a:custGeom>
                <a:avLst/>
                <a:gdLst/>
                <a:ahLst/>
                <a:cxnLst/>
                <a:rect l="0" t="0" r="0" b="0"/>
                <a:pathLst>
                  <a:path w="36196" h="5994909">
                    <a:moveTo>
                      <a:pt x="0" y="0"/>
                    </a:moveTo>
                    <a:lnTo>
                      <a:pt x="36195" y="0"/>
                    </a:lnTo>
                    <a:lnTo>
                      <a:pt x="36195" y="5994908"/>
                    </a:lnTo>
                    <a:lnTo>
                      <a:pt x="0" y="5994908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Freeform 20"/>
              <p:cNvSpPr/>
              <p:nvPr/>
            </p:nvSpPr>
            <p:spPr>
              <a:xfrm>
                <a:off x="6290691" y="675386"/>
                <a:ext cx="38863" cy="5996433"/>
              </a:xfrm>
              <a:custGeom>
                <a:avLst/>
                <a:gdLst/>
                <a:ahLst/>
                <a:cxnLst/>
                <a:rect l="0" t="0" r="0" b="0"/>
                <a:pathLst>
                  <a:path w="38863" h="5996433">
                    <a:moveTo>
                      <a:pt x="0" y="0"/>
                    </a:moveTo>
                    <a:lnTo>
                      <a:pt x="38862" y="0"/>
                    </a:lnTo>
                    <a:lnTo>
                      <a:pt x="38862" y="5996432"/>
                    </a:lnTo>
                    <a:lnTo>
                      <a:pt x="0" y="599643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Freeform 21"/>
              <p:cNvSpPr/>
              <p:nvPr/>
            </p:nvSpPr>
            <p:spPr>
              <a:xfrm>
                <a:off x="6594602" y="677037"/>
                <a:ext cx="34545" cy="5993258"/>
              </a:xfrm>
              <a:custGeom>
                <a:avLst/>
                <a:gdLst/>
                <a:ahLst/>
                <a:cxnLst/>
                <a:rect l="0" t="0" r="0" b="0"/>
                <a:pathLst>
                  <a:path w="34545" h="5993258">
                    <a:moveTo>
                      <a:pt x="0" y="0"/>
                    </a:moveTo>
                    <a:lnTo>
                      <a:pt x="34544" y="0"/>
                    </a:lnTo>
                    <a:lnTo>
                      <a:pt x="34544" y="5993257"/>
                    </a:lnTo>
                    <a:lnTo>
                      <a:pt x="0" y="5993257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Freeform 22"/>
              <p:cNvSpPr/>
              <p:nvPr/>
            </p:nvSpPr>
            <p:spPr>
              <a:xfrm>
                <a:off x="6897116" y="678180"/>
                <a:ext cx="37339" cy="5994909"/>
              </a:xfrm>
              <a:custGeom>
                <a:avLst/>
                <a:gdLst/>
                <a:ahLst/>
                <a:cxnLst/>
                <a:rect l="0" t="0" r="0" b="0"/>
                <a:pathLst>
                  <a:path w="37339" h="5994909">
                    <a:moveTo>
                      <a:pt x="0" y="0"/>
                    </a:moveTo>
                    <a:lnTo>
                      <a:pt x="37338" y="0"/>
                    </a:lnTo>
                    <a:lnTo>
                      <a:pt x="37338" y="5994908"/>
                    </a:lnTo>
                    <a:lnTo>
                      <a:pt x="0" y="5994908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reeform 23"/>
              <p:cNvSpPr/>
              <p:nvPr/>
            </p:nvSpPr>
            <p:spPr>
              <a:xfrm>
                <a:off x="7196836" y="677037"/>
                <a:ext cx="36069" cy="5993258"/>
              </a:xfrm>
              <a:custGeom>
                <a:avLst/>
                <a:gdLst/>
                <a:ahLst/>
                <a:cxnLst/>
                <a:rect l="0" t="0" r="0" b="0"/>
                <a:pathLst>
                  <a:path w="36069" h="5993258">
                    <a:moveTo>
                      <a:pt x="0" y="0"/>
                    </a:moveTo>
                    <a:lnTo>
                      <a:pt x="36068" y="0"/>
                    </a:lnTo>
                    <a:lnTo>
                      <a:pt x="36068" y="5993257"/>
                    </a:lnTo>
                    <a:lnTo>
                      <a:pt x="0" y="5993257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Freeform 24"/>
              <p:cNvSpPr/>
              <p:nvPr/>
            </p:nvSpPr>
            <p:spPr>
              <a:xfrm>
                <a:off x="7496429" y="677037"/>
                <a:ext cx="38863" cy="5996306"/>
              </a:xfrm>
              <a:custGeom>
                <a:avLst/>
                <a:gdLst/>
                <a:ahLst/>
                <a:cxnLst/>
                <a:rect l="0" t="0" r="0" b="0"/>
                <a:pathLst>
                  <a:path w="38863" h="5996306">
                    <a:moveTo>
                      <a:pt x="0" y="0"/>
                    </a:moveTo>
                    <a:lnTo>
                      <a:pt x="38862" y="0"/>
                    </a:lnTo>
                    <a:lnTo>
                      <a:pt x="38862" y="5996305"/>
                    </a:lnTo>
                    <a:lnTo>
                      <a:pt x="0" y="599630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25"/>
              <p:cNvSpPr/>
              <p:nvPr/>
            </p:nvSpPr>
            <p:spPr>
              <a:xfrm>
                <a:off x="7790307" y="677037"/>
                <a:ext cx="42038" cy="5996306"/>
              </a:xfrm>
              <a:custGeom>
                <a:avLst/>
                <a:gdLst/>
                <a:ahLst/>
                <a:cxnLst/>
                <a:rect l="0" t="0" r="0" b="0"/>
                <a:pathLst>
                  <a:path w="42038" h="5996306">
                    <a:moveTo>
                      <a:pt x="0" y="0"/>
                    </a:moveTo>
                    <a:lnTo>
                      <a:pt x="42037" y="0"/>
                    </a:lnTo>
                    <a:lnTo>
                      <a:pt x="42037" y="5996305"/>
                    </a:lnTo>
                    <a:lnTo>
                      <a:pt x="0" y="599630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26"/>
              <p:cNvSpPr/>
              <p:nvPr/>
            </p:nvSpPr>
            <p:spPr>
              <a:xfrm>
                <a:off x="8085455" y="672338"/>
                <a:ext cx="43689" cy="5997322"/>
              </a:xfrm>
              <a:custGeom>
                <a:avLst/>
                <a:gdLst/>
                <a:ahLst/>
                <a:cxnLst/>
                <a:rect l="0" t="0" r="0" b="0"/>
                <a:pathLst>
                  <a:path w="43689" h="5997322">
                    <a:moveTo>
                      <a:pt x="0" y="0"/>
                    </a:moveTo>
                    <a:lnTo>
                      <a:pt x="43688" y="0"/>
                    </a:lnTo>
                    <a:lnTo>
                      <a:pt x="43688" y="5997321"/>
                    </a:lnTo>
                    <a:lnTo>
                      <a:pt x="0" y="599732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27"/>
              <p:cNvSpPr/>
              <p:nvPr/>
            </p:nvSpPr>
            <p:spPr>
              <a:xfrm>
                <a:off x="2113280" y="1262507"/>
                <a:ext cx="5994401" cy="31370"/>
              </a:xfrm>
              <a:custGeom>
                <a:avLst/>
                <a:gdLst/>
                <a:ahLst/>
                <a:cxnLst/>
                <a:rect l="0" t="0" r="0" b="0"/>
                <a:pathLst>
                  <a:path w="5994401" h="31370">
                    <a:moveTo>
                      <a:pt x="0" y="0"/>
                    </a:moveTo>
                    <a:lnTo>
                      <a:pt x="5994400" y="0"/>
                    </a:lnTo>
                    <a:lnTo>
                      <a:pt x="5994400" y="31369"/>
                    </a:lnTo>
                    <a:lnTo>
                      <a:pt x="0" y="31369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Freeform 28"/>
              <p:cNvSpPr/>
              <p:nvPr/>
            </p:nvSpPr>
            <p:spPr>
              <a:xfrm>
                <a:off x="2114931" y="1561084"/>
                <a:ext cx="6003545" cy="31243"/>
              </a:xfrm>
              <a:custGeom>
                <a:avLst/>
                <a:gdLst/>
                <a:ahLst/>
                <a:cxnLst/>
                <a:rect l="0" t="0" r="0" b="0"/>
                <a:pathLst>
                  <a:path w="6003545" h="31243">
                    <a:moveTo>
                      <a:pt x="0" y="0"/>
                    </a:moveTo>
                    <a:lnTo>
                      <a:pt x="6003544" y="0"/>
                    </a:lnTo>
                    <a:lnTo>
                      <a:pt x="6003544" y="31242"/>
                    </a:lnTo>
                    <a:lnTo>
                      <a:pt x="0" y="3124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reeform 29"/>
              <p:cNvSpPr/>
              <p:nvPr/>
            </p:nvSpPr>
            <p:spPr>
              <a:xfrm>
                <a:off x="2112137" y="1854327"/>
                <a:ext cx="6004815" cy="33021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3021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3020"/>
                    </a:lnTo>
                    <a:lnTo>
                      <a:pt x="0" y="33020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reeform 30"/>
              <p:cNvSpPr/>
              <p:nvPr/>
            </p:nvSpPr>
            <p:spPr>
              <a:xfrm>
                <a:off x="2118106" y="3358896"/>
                <a:ext cx="6004815" cy="32894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2894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2893"/>
                    </a:lnTo>
                    <a:lnTo>
                      <a:pt x="0" y="32893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Freeform 31"/>
              <p:cNvSpPr/>
              <p:nvPr/>
            </p:nvSpPr>
            <p:spPr>
              <a:xfrm>
                <a:off x="2114931" y="3060700"/>
                <a:ext cx="6004815" cy="32894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2894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2893"/>
                    </a:lnTo>
                    <a:lnTo>
                      <a:pt x="0" y="32893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Freeform 32"/>
              <p:cNvSpPr/>
              <p:nvPr/>
            </p:nvSpPr>
            <p:spPr>
              <a:xfrm>
                <a:off x="2114931" y="2759583"/>
                <a:ext cx="5994401" cy="32767"/>
              </a:xfrm>
              <a:custGeom>
                <a:avLst/>
                <a:gdLst/>
                <a:ahLst/>
                <a:cxnLst/>
                <a:rect l="0" t="0" r="0" b="0"/>
                <a:pathLst>
                  <a:path w="5994401" h="32767">
                    <a:moveTo>
                      <a:pt x="0" y="0"/>
                    </a:moveTo>
                    <a:lnTo>
                      <a:pt x="5994400" y="0"/>
                    </a:lnTo>
                    <a:lnTo>
                      <a:pt x="5994400" y="32766"/>
                    </a:lnTo>
                    <a:lnTo>
                      <a:pt x="0" y="3276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Freeform 33"/>
              <p:cNvSpPr/>
              <p:nvPr/>
            </p:nvSpPr>
            <p:spPr>
              <a:xfrm>
                <a:off x="2118106" y="2458593"/>
                <a:ext cx="6003418" cy="31243"/>
              </a:xfrm>
              <a:custGeom>
                <a:avLst/>
                <a:gdLst/>
                <a:ahLst/>
                <a:cxnLst/>
                <a:rect l="0" t="0" r="0" b="0"/>
                <a:pathLst>
                  <a:path w="6003418" h="31243">
                    <a:moveTo>
                      <a:pt x="0" y="0"/>
                    </a:moveTo>
                    <a:lnTo>
                      <a:pt x="6003417" y="0"/>
                    </a:lnTo>
                    <a:lnTo>
                      <a:pt x="6003417" y="31242"/>
                    </a:lnTo>
                    <a:lnTo>
                      <a:pt x="0" y="3124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Freeform 34"/>
              <p:cNvSpPr/>
              <p:nvPr/>
            </p:nvSpPr>
            <p:spPr>
              <a:xfrm>
                <a:off x="2116582" y="2160143"/>
                <a:ext cx="5986908" cy="31116"/>
              </a:xfrm>
              <a:custGeom>
                <a:avLst/>
                <a:gdLst/>
                <a:ahLst/>
                <a:cxnLst/>
                <a:rect l="0" t="0" r="0" b="0"/>
                <a:pathLst>
                  <a:path w="5986908" h="31116">
                    <a:moveTo>
                      <a:pt x="0" y="0"/>
                    </a:moveTo>
                    <a:lnTo>
                      <a:pt x="5986907" y="0"/>
                    </a:lnTo>
                    <a:lnTo>
                      <a:pt x="5986907" y="31115"/>
                    </a:lnTo>
                    <a:lnTo>
                      <a:pt x="0" y="3111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Freeform 35"/>
              <p:cNvSpPr/>
              <p:nvPr/>
            </p:nvSpPr>
            <p:spPr>
              <a:xfrm>
                <a:off x="2113280" y="3655314"/>
                <a:ext cx="5993004" cy="31497"/>
              </a:xfrm>
              <a:custGeom>
                <a:avLst/>
                <a:gdLst/>
                <a:ahLst/>
                <a:cxnLst/>
                <a:rect l="0" t="0" r="0" b="0"/>
                <a:pathLst>
                  <a:path w="5993004" h="31497">
                    <a:moveTo>
                      <a:pt x="0" y="0"/>
                    </a:moveTo>
                    <a:lnTo>
                      <a:pt x="5993003" y="0"/>
                    </a:lnTo>
                    <a:lnTo>
                      <a:pt x="5993003" y="31496"/>
                    </a:lnTo>
                    <a:lnTo>
                      <a:pt x="0" y="3149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Freeform 36"/>
              <p:cNvSpPr/>
              <p:nvPr/>
            </p:nvSpPr>
            <p:spPr>
              <a:xfrm>
                <a:off x="2112137" y="3956685"/>
                <a:ext cx="6003545" cy="31243"/>
              </a:xfrm>
              <a:custGeom>
                <a:avLst/>
                <a:gdLst/>
                <a:ahLst/>
                <a:cxnLst/>
                <a:rect l="0" t="0" r="0" b="0"/>
                <a:pathLst>
                  <a:path w="6003545" h="31243">
                    <a:moveTo>
                      <a:pt x="0" y="0"/>
                    </a:moveTo>
                    <a:lnTo>
                      <a:pt x="6003544" y="0"/>
                    </a:lnTo>
                    <a:lnTo>
                      <a:pt x="6003544" y="31242"/>
                    </a:lnTo>
                    <a:lnTo>
                      <a:pt x="0" y="3124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Freeform 37"/>
              <p:cNvSpPr/>
              <p:nvPr/>
            </p:nvSpPr>
            <p:spPr>
              <a:xfrm>
                <a:off x="2110486" y="4257929"/>
                <a:ext cx="6000370" cy="32767"/>
              </a:xfrm>
              <a:custGeom>
                <a:avLst/>
                <a:gdLst/>
                <a:ahLst/>
                <a:cxnLst/>
                <a:rect l="0" t="0" r="0" b="0"/>
                <a:pathLst>
                  <a:path w="6000370" h="32767">
                    <a:moveTo>
                      <a:pt x="0" y="0"/>
                    </a:moveTo>
                    <a:lnTo>
                      <a:pt x="6000369" y="0"/>
                    </a:lnTo>
                    <a:lnTo>
                      <a:pt x="6000369" y="32766"/>
                    </a:lnTo>
                    <a:lnTo>
                      <a:pt x="0" y="3276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Freeform 38"/>
              <p:cNvSpPr/>
              <p:nvPr/>
            </p:nvSpPr>
            <p:spPr>
              <a:xfrm>
                <a:off x="2112137" y="4556125"/>
                <a:ext cx="6004815" cy="32767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2767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2766"/>
                    </a:lnTo>
                    <a:lnTo>
                      <a:pt x="0" y="3276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Freeform 39"/>
              <p:cNvSpPr/>
              <p:nvPr/>
            </p:nvSpPr>
            <p:spPr>
              <a:xfrm>
                <a:off x="2110486" y="4849749"/>
                <a:ext cx="6004815" cy="33021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3021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3020"/>
                    </a:lnTo>
                    <a:lnTo>
                      <a:pt x="0" y="33020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Freeform 40"/>
              <p:cNvSpPr/>
              <p:nvPr/>
            </p:nvSpPr>
            <p:spPr>
              <a:xfrm>
                <a:off x="2114931" y="6347841"/>
                <a:ext cx="6004815" cy="36196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6196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6195"/>
                    </a:lnTo>
                    <a:lnTo>
                      <a:pt x="0" y="3619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Freeform 41"/>
              <p:cNvSpPr/>
              <p:nvPr/>
            </p:nvSpPr>
            <p:spPr>
              <a:xfrm>
                <a:off x="2114931" y="6054217"/>
                <a:ext cx="6006212" cy="35942"/>
              </a:xfrm>
              <a:custGeom>
                <a:avLst/>
                <a:gdLst/>
                <a:ahLst/>
                <a:cxnLst/>
                <a:rect l="0" t="0" r="0" b="0"/>
                <a:pathLst>
                  <a:path w="6006212" h="35942">
                    <a:moveTo>
                      <a:pt x="0" y="0"/>
                    </a:moveTo>
                    <a:lnTo>
                      <a:pt x="6006211" y="0"/>
                    </a:lnTo>
                    <a:lnTo>
                      <a:pt x="6006211" y="35941"/>
                    </a:lnTo>
                    <a:lnTo>
                      <a:pt x="0" y="3594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Freeform 42"/>
              <p:cNvSpPr/>
              <p:nvPr/>
            </p:nvSpPr>
            <p:spPr>
              <a:xfrm>
                <a:off x="2110486" y="5754370"/>
                <a:ext cx="6003672" cy="33021"/>
              </a:xfrm>
              <a:custGeom>
                <a:avLst/>
                <a:gdLst/>
                <a:ahLst/>
                <a:cxnLst/>
                <a:rect l="0" t="0" r="0" b="0"/>
                <a:pathLst>
                  <a:path w="6003672" h="33021">
                    <a:moveTo>
                      <a:pt x="0" y="0"/>
                    </a:moveTo>
                    <a:lnTo>
                      <a:pt x="6003671" y="0"/>
                    </a:lnTo>
                    <a:lnTo>
                      <a:pt x="6003671" y="33020"/>
                    </a:lnTo>
                    <a:lnTo>
                      <a:pt x="0" y="33020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Freeform 43"/>
              <p:cNvSpPr/>
              <p:nvPr/>
            </p:nvSpPr>
            <p:spPr>
              <a:xfrm>
                <a:off x="2112137" y="5453507"/>
                <a:ext cx="6004815" cy="33021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3021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3020"/>
                    </a:lnTo>
                    <a:lnTo>
                      <a:pt x="0" y="33020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Freeform 44"/>
              <p:cNvSpPr/>
              <p:nvPr/>
            </p:nvSpPr>
            <p:spPr>
              <a:xfrm>
                <a:off x="2112137" y="5155565"/>
                <a:ext cx="5997195" cy="32767"/>
              </a:xfrm>
              <a:custGeom>
                <a:avLst/>
                <a:gdLst/>
                <a:ahLst/>
                <a:cxnLst/>
                <a:rect l="0" t="0" r="0" b="0"/>
                <a:pathLst>
                  <a:path w="5997195" h="32767">
                    <a:moveTo>
                      <a:pt x="0" y="0"/>
                    </a:moveTo>
                    <a:lnTo>
                      <a:pt x="5997194" y="0"/>
                    </a:lnTo>
                    <a:lnTo>
                      <a:pt x="5997194" y="32766"/>
                    </a:lnTo>
                    <a:lnTo>
                      <a:pt x="0" y="3276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Freeform 45"/>
              <p:cNvSpPr/>
              <p:nvPr/>
            </p:nvSpPr>
            <p:spPr>
              <a:xfrm>
                <a:off x="2095500" y="6652006"/>
                <a:ext cx="6033263" cy="35942"/>
              </a:xfrm>
              <a:custGeom>
                <a:avLst/>
                <a:gdLst/>
                <a:ahLst/>
                <a:cxnLst/>
                <a:rect l="0" t="0" r="0" b="0"/>
                <a:pathLst>
                  <a:path w="6033263" h="35942">
                    <a:moveTo>
                      <a:pt x="0" y="0"/>
                    </a:moveTo>
                    <a:lnTo>
                      <a:pt x="6033262" y="0"/>
                    </a:lnTo>
                    <a:lnTo>
                      <a:pt x="6033262" y="35941"/>
                    </a:lnTo>
                    <a:lnTo>
                      <a:pt x="0" y="3594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48" name="Straight Connector 47"/>
            <p:cNvCxnSpPr/>
            <p:nvPr/>
          </p:nvCxnSpPr>
          <p:spPr>
            <a:xfrm>
              <a:off x="3294380" y="939800"/>
              <a:ext cx="0" cy="3949192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miter lim="800000"/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3288411" y="4883023"/>
              <a:ext cx="3939794" cy="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miter lim="800000"/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3022600" y="44450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009900" y="41402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2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076700" y="4940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3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022600" y="3543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4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009900" y="32385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5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3009900" y="29464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6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295900" y="49276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7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5588000" y="49276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8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892800" y="49276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9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6146800" y="49276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10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6451600" y="49276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11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769100" y="49149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12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3467100" y="4940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3771900" y="4940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2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3009900" y="38481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3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4368800" y="4940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4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4673600" y="4940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5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4991100" y="4940300"/>
              <a:ext cx="431800" cy="261610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100" smtClean="0">
                  <a:solidFill>
                    <a:srgbClr val="000000"/>
                  </a:solidFill>
                  <a:latin typeface="Arial - 15"/>
                </a:rPr>
                <a:t>6</a:t>
              </a:r>
              <a:endParaRPr lang="en-US" sz="1100">
                <a:solidFill>
                  <a:srgbClr val="000000"/>
                </a:solidFill>
                <a:latin typeface="Arial - 15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3022600" y="2667000"/>
              <a:ext cx="431800" cy="261610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100" smtClean="0">
                  <a:solidFill>
                    <a:srgbClr val="000000"/>
                  </a:solidFill>
                  <a:latin typeface="Arial - 15"/>
                </a:rPr>
                <a:t>7</a:t>
              </a:r>
              <a:endParaRPr lang="en-US" sz="1100">
                <a:solidFill>
                  <a:srgbClr val="000000"/>
                </a:solidFill>
                <a:latin typeface="Arial - 15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3022600" y="23368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8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3022600" y="20320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9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2933700" y="17399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10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2933700" y="14351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11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2921000" y="11303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12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</p:grpSp>
      <p:sp>
        <p:nvSpPr>
          <p:cNvPr id="75" name="Freeform 74"/>
          <p:cNvSpPr/>
          <p:nvPr/>
        </p:nvSpPr>
        <p:spPr>
          <a:xfrm>
            <a:off x="3640709" y="1075309"/>
            <a:ext cx="3540634" cy="3427604"/>
          </a:xfrm>
          <a:custGeom>
            <a:avLst/>
            <a:gdLst/>
            <a:ahLst/>
            <a:cxnLst/>
            <a:rect l="0" t="0" r="0" b="0"/>
            <a:pathLst>
              <a:path w="3540634" h="3427604">
                <a:moveTo>
                  <a:pt x="590169" y="0"/>
                </a:moveTo>
                <a:lnTo>
                  <a:pt x="3009392" y="0"/>
                </a:lnTo>
                <a:lnTo>
                  <a:pt x="3068574" y="11684"/>
                </a:lnTo>
                <a:lnTo>
                  <a:pt x="3174619" y="39878"/>
                </a:lnTo>
                <a:lnTo>
                  <a:pt x="3275076" y="97282"/>
                </a:lnTo>
                <a:lnTo>
                  <a:pt x="3322193" y="125476"/>
                </a:lnTo>
                <a:lnTo>
                  <a:pt x="3405124" y="205613"/>
                </a:lnTo>
                <a:lnTo>
                  <a:pt x="3463798" y="297053"/>
                </a:lnTo>
                <a:lnTo>
                  <a:pt x="3493389" y="348615"/>
                </a:lnTo>
                <a:lnTo>
                  <a:pt x="3523107" y="451231"/>
                </a:lnTo>
                <a:lnTo>
                  <a:pt x="3534664" y="508635"/>
                </a:lnTo>
                <a:lnTo>
                  <a:pt x="3534664" y="536829"/>
                </a:lnTo>
                <a:lnTo>
                  <a:pt x="3540633" y="571246"/>
                </a:lnTo>
                <a:lnTo>
                  <a:pt x="3540633" y="2856357"/>
                </a:lnTo>
                <a:lnTo>
                  <a:pt x="3534664" y="2885059"/>
                </a:lnTo>
                <a:lnTo>
                  <a:pt x="3534664" y="2913761"/>
                </a:lnTo>
                <a:lnTo>
                  <a:pt x="3523107" y="2970530"/>
                </a:lnTo>
                <a:lnTo>
                  <a:pt x="3493389" y="3073273"/>
                </a:lnTo>
                <a:lnTo>
                  <a:pt x="3434715" y="3170301"/>
                </a:lnTo>
                <a:lnTo>
                  <a:pt x="3405124" y="3216021"/>
                </a:lnTo>
                <a:lnTo>
                  <a:pt x="3322193" y="3296412"/>
                </a:lnTo>
                <a:lnTo>
                  <a:pt x="3227705" y="3353181"/>
                </a:lnTo>
                <a:lnTo>
                  <a:pt x="3174619" y="3381883"/>
                </a:lnTo>
                <a:lnTo>
                  <a:pt x="3068574" y="3410585"/>
                </a:lnTo>
                <a:lnTo>
                  <a:pt x="3009392" y="3421761"/>
                </a:lnTo>
                <a:lnTo>
                  <a:pt x="2980182" y="3421761"/>
                </a:lnTo>
                <a:lnTo>
                  <a:pt x="2950591" y="3427603"/>
                </a:lnTo>
                <a:lnTo>
                  <a:pt x="590169" y="3427603"/>
                </a:lnTo>
                <a:lnTo>
                  <a:pt x="554482" y="3421761"/>
                </a:lnTo>
                <a:lnTo>
                  <a:pt x="525399" y="3421761"/>
                </a:lnTo>
                <a:lnTo>
                  <a:pt x="466090" y="3410585"/>
                </a:lnTo>
                <a:lnTo>
                  <a:pt x="360172" y="3381883"/>
                </a:lnTo>
                <a:lnTo>
                  <a:pt x="259715" y="3324606"/>
                </a:lnTo>
                <a:lnTo>
                  <a:pt x="212471" y="3296412"/>
                </a:lnTo>
                <a:lnTo>
                  <a:pt x="130048" y="3216021"/>
                </a:lnTo>
                <a:lnTo>
                  <a:pt x="70866" y="3124708"/>
                </a:lnTo>
                <a:lnTo>
                  <a:pt x="41275" y="3073273"/>
                </a:lnTo>
                <a:lnTo>
                  <a:pt x="12192" y="2970530"/>
                </a:lnTo>
                <a:lnTo>
                  <a:pt x="0" y="2913761"/>
                </a:lnTo>
                <a:lnTo>
                  <a:pt x="0" y="508635"/>
                </a:lnTo>
                <a:lnTo>
                  <a:pt x="12192" y="451231"/>
                </a:lnTo>
                <a:lnTo>
                  <a:pt x="41275" y="348615"/>
                </a:lnTo>
                <a:lnTo>
                  <a:pt x="100457" y="251460"/>
                </a:lnTo>
                <a:lnTo>
                  <a:pt x="130048" y="205613"/>
                </a:lnTo>
                <a:lnTo>
                  <a:pt x="212471" y="125476"/>
                </a:lnTo>
                <a:lnTo>
                  <a:pt x="306832" y="68580"/>
                </a:lnTo>
                <a:lnTo>
                  <a:pt x="360172" y="39878"/>
                </a:lnTo>
                <a:lnTo>
                  <a:pt x="466090" y="11684"/>
                </a:lnTo>
                <a:lnTo>
                  <a:pt x="525399" y="0"/>
                </a:lnTo>
                <a:close/>
              </a:path>
            </a:pathLst>
          </a:custGeom>
          <a:solidFill>
            <a:srgbClr val="FFFFFF"/>
          </a:solidFill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TextBox 75"/>
          <p:cNvSpPr txBox="1"/>
          <p:nvPr/>
        </p:nvSpPr>
        <p:spPr>
          <a:xfrm>
            <a:off x="3746500" y="1358900"/>
            <a:ext cx="3505200" cy="1672124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000" smtClean="0">
                <a:solidFill>
                  <a:srgbClr val="000000"/>
                </a:solidFill>
                <a:latin typeface="Arial - 12"/>
              </a:rPr>
              <a:t>revenue = quantity X price</a:t>
            </a:r>
          </a:p>
          <a:p>
            <a:endParaRPr lang="en-US" sz="1000" smtClean="0">
              <a:solidFill>
                <a:srgbClr val="000000"/>
              </a:solidFill>
              <a:latin typeface="Arial - 12"/>
            </a:endParaRPr>
          </a:p>
          <a:p>
            <a:r>
              <a:rPr lang="en-US" sz="1000" smtClean="0">
                <a:solidFill>
                  <a:srgbClr val="000000"/>
                </a:solidFill>
                <a:latin typeface="Arial - 12"/>
              </a:rPr>
              <a:t>On a graph,</a:t>
            </a:r>
          </a:p>
          <a:p>
            <a:r>
              <a:rPr lang="en-US" sz="1000" smtClean="0">
                <a:solidFill>
                  <a:srgbClr val="000000"/>
                </a:solidFill>
                <a:latin typeface="Arial - 12"/>
              </a:rPr>
              <a:t>the quantity is the base of a rectangle</a:t>
            </a:r>
          </a:p>
          <a:p>
            <a:r>
              <a:rPr lang="en-US" sz="1000" smtClean="0">
                <a:solidFill>
                  <a:srgbClr val="000000"/>
                </a:solidFill>
                <a:latin typeface="Arial - 12"/>
              </a:rPr>
              <a:t>the price is the height of a rectangle</a:t>
            </a:r>
          </a:p>
          <a:p>
            <a:endParaRPr lang="en-US" sz="1000" smtClean="0">
              <a:solidFill>
                <a:srgbClr val="000000"/>
              </a:solidFill>
              <a:latin typeface="Arial - 12"/>
            </a:endParaRPr>
          </a:p>
          <a:p>
            <a:r>
              <a:rPr lang="en-US" sz="1000" smtClean="0">
                <a:solidFill>
                  <a:srgbClr val="000000"/>
                </a:solidFill>
                <a:latin typeface="Arial - 12"/>
              </a:rPr>
              <a:t>So, </a:t>
            </a:r>
          </a:p>
          <a:p>
            <a:r>
              <a:rPr lang="en-US" sz="1000" smtClean="0">
                <a:solidFill>
                  <a:srgbClr val="000000"/>
                </a:solidFill>
                <a:latin typeface="Arial - 12"/>
              </a:rPr>
              <a:t>we can substitute quantity "Q" for "base"</a:t>
            </a:r>
          </a:p>
          <a:p>
            <a:r>
              <a:rPr lang="en-US" sz="1000" smtClean="0">
                <a:solidFill>
                  <a:srgbClr val="000000"/>
                </a:solidFill>
                <a:latin typeface="Arial - 12"/>
              </a:rPr>
              <a:t>we can substitute price "P" for "height"</a:t>
            </a:r>
          </a:p>
          <a:p>
            <a:r>
              <a:rPr lang="en-US" sz="1000" smtClean="0">
                <a:solidFill>
                  <a:srgbClr val="000000"/>
                </a:solidFill>
                <a:latin typeface="Arial - 12"/>
              </a:rPr>
              <a:t>the area of a rectangle is equal to revenue</a:t>
            </a:r>
            <a:endParaRPr lang="en-US" sz="1000">
              <a:solidFill>
                <a:srgbClr val="000000"/>
              </a:solidFill>
              <a:latin typeface="Arial - 12"/>
            </a:endParaRPr>
          </a:p>
        </p:txBody>
      </p:sp>
      <p:sp>
        <p:nvSpPr>
          <p:cNvPr id="77" name="Freeform 76"/>
          <p:cNvSpPr/>
          <p:nvPr/>
        </p:nvSpPr>
        <p:spPr>
          <a:xfrm>
            <a:off x="4184777" y="3412744"/>
            <a:ext cx="2421764" cy="1026034"/>
          </a:xfrm>
          <a:custGeom>
            <a:avLst/>
            <a:gdLst/>
            <a:ahLst/>
            <a:cxnLst/>
            <a:rect l="0" t="0" r="0" b="0"/>
            <a:pathLst>
              <a:path w="2421764" h="1026034">
                <a:moveTo>
                  <a:pt x="0" y="0"/>
                </a:moveTo>
                <a:lnTo>
                  <a:pt x="2421763" y="0"/>
                </a:lnTo>
                <a:lnTo>
                  <a:pt x="2421763" y="1026033"/>
                </a:lnTo>
                <a:lnTo>
                  <a:pt x="0" y="1026033"/>
                </a:lnTo>
                <a:close/>
              </a:path>
            </a:pathLst>
          </a:custGeom>
          <a:solidFill>
            <a:srgbClr val="FFD700"/>
          </a:solidFill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4279900" y="3492500"/>
            <a:ext cx="21590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area = base x height </a:t>
            </a:r>
            <a:endParaRPr lang="en-US" sz="120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4267200" y="3924300"/>
            <a:ext cx="1270000" cy="26161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100" smtClean="0">
                <a:solidFill>
                  <a:srgbClr val="000000"/>
                </a:solidFill>
                <a:latin typeface="Arial - 15"/>
              </a:rPr>
              <a:t>revenue = </a:t>
            </a:r>
            <a:endParaRPr lang="en-US" sz="1100">
              <a:solidFill>
                <a:srgbClr val="000000"/>
              </a:solidFill>
              <a:latin typeface="Arial - 15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207000" y="3924300"/>
            <a:ext cx="4826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Q</a:t>
            </a:r>
            <a:endParaRPr lang="en-US" sz="120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562600" y="3937000"/>
            <a:ext cx="4826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P</a:t>
            </a:r>
            <a:endParaRPr lang="en-US" sz="120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5422900" y="3911600"/>
            <a:ext cx="4318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x</a:t>
            </a:r>
            <a:endParaRPr lang="en-US" sz="120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2730500" y="711200"/>
            <a:ext cx="4826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P</a:t>
            </a:r>
            <a:endParaRPr lang="en-US" sz="120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7518400" y="4902200"/>
            <a:ext cx="4826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Q</a:t>
            </a:r>
            <a:endParaRPr lang="en-US" sz="1200">
              <a:solidFill>
                <a:srgbClr val="000000"/>
              </a:solidFill>
              <a:latin typeface="Arial - 16"/>
            </a:endParaRPr>
          </a:p>
        </p:txBody>
      </p:sp>
    </p:spTree>
    <p:extLst>
      <p:ext uri="{BB962C8B-B14F-4D97-AF65-F5344CB8AC3E}">
        <p14:creationId xmlns:p14="http://schemas.microsoft.com/office/powerpoint/2010/main" val="181662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-12700"/>
            <a:ext cx="10160000" cy="597662"/>
            <a:chOff x="0" y="-12700"/>
            <a:chExt cx="10160000" cy="597662"/>
          </a:xfrm>
        </p:grpSpPr>
        <p:pic>
          <p:nvPicPr>
            <p:cNvPr id="2" name="Picture 1"/>
            <p:cNvPicPr>
              <a:picLocks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-12700"/>
              <a:ext cx="10160000" cy="5976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3" name="TextBox 2"/>
            <p:cNvSpPr txBox="1"/>
            <p:nvPr/>
          </p:nvSpPr>
          <p:spPr>
            <a:xfrm>
              <a:off x="2070100" y="63500"/>
              <a:ext cx="45212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FFFFFF"/>
                  </a:solidFill>
                  <a:latin typeface="Arial - 26"/>
                </a:rPr>
                <a:t>Tax Incidence and Elasticity</a:t>
              </a:r>
              <a:endParaRPr lang="en-US" sz="1900">
                <a:solidFill>
                  <a:srgbClr val="FFFFFF"/>
                </a:solidFill>
                <a:latin typeface="Arial - 26"/>
              </a:endParaRP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2095500" y="660400"/>
            <a:ext cx="6033644" cy="6027548"/>
            <a:chOff x="2095500" y="660400"/>
            <a:chExt cx="6033644" cy="6027548"/>
          </a:xfrm>
        </p:grpSpPr>
        <p:grpSp>
          <p:nvGrpSpPr>
            <p:cNvPr id="47" name="Group 46"/>
            <p:cNvGrpSpPr/>
            <p:nvPr/>
          </p:nvGrpSpPr>
          <p:grpSpPr>
            <a:xfrm>
              <a:off x="2095500" y="660400"/>
              <a:ext cx="6033644" cy="6027548"/>
              <a:chOff x="2095500" y="660400"/>
              <a:chExt cx="6033644" cy="6027548"/>
            </a:xfrm>
          </p:grpSpPr>
          <p:sp>
            <p:nvSpPr>
              <p:cNvPr id="5" name="Freeform 4"/>
              <p:cNvSpPr/>
              <p:nvPr/>
            </p:nvSpPr>
            <p:spPr>
              <a:xfrm>
                <a:off x="2095500" y="673862"/>
                <a:ext cx="29973" cy="5993004"/>
              </a:xfrm>
              <a:custGeom>
                <a:avLst/>
                <a:gdLst/>
                <a:ahLst/>
                <a:cxnLst/>
                <a:rect l="0" t="0" r="0" b="0"/>
                <a:pathLst>
                  <a:path w="29973" h="5993004">
                    <a:moveTo>
                      <a:pt x="0" y="0"/>
                    </a:moveTo>
                    <a:lnTo>
                      <a:pt x="29972" y="0"/>
                    </a:lnTo>
                    <a:lnTo>
                      <a:pt x="29972" y="5993003"/>
                    </a:lnTo>
                    <a:lnTo>
                      <a:pt x="0" y="5993003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Freeform 5"/>
              <p:cNvSpPr/>
              <p:nvPr/>
            </p:nvSpPr>
            <p:spPr>
              <a:xfrm>
                <a:off x="2095500" y="660400"/>
                <a:ext cx="6031612" cy="29973"/>
              </a:xfrm>
              <a:custGeom>
                <a:avLst/>
                <a:gdLst/>
                <a:ahLst/>
                <a:cxnLst/>
                <a:rect l="0" t="0" r="0" b="0"/>
                <a:pathLst>
                  <a:path w="6031612" h="29973">
                    <a:moveTo>
                      <a:pt x="0" y="0"/>
                    </a:moveTo>
                    <a:lnTo>
                      <a:pt x="6031611" y="0"/>
                    </a:lnTo>
                    <a:lnTo>
                      <a:pt x="6031611" y="29972"/>
                    </a:lnTo>
                    <a:lnTo>
                      <a:pt x="0" y="2997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Freeform 6"/>
              <p:cNvSpPr/>
              <p:nvPr/>
            </p:nvSpPr>
            <p:spPr>
              <a:xfrm>
                <a:off x="2116582" y="961771"/>
                <a:ext cx="6000370" cy="31116"/>
              </a:xfrm>
              <a:custGeom>
                <a:avLst/>
                <a:gdLst/>
                <a:ahLst/>
                <a:cxnLst/>
                <a:rect l="0" t="0" r="0" b="0"/>
                <a:pathLst>
                  <a:path w="6000370" h="31116">
                    <a:moveTo>
                      <a:pt x="0" y="0"/>
                    </a:moveTo>
                    <a:lnTo>
                      <a:pt x="6000369" y="0"/>
                    </a:lnTo>
                    <a:lnTo>
                      <a:pt x="6000369" y="31115"/>
                    </a:lnTo>
                    <a:lnTo>
                      <a:pt x="0" y="3111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Freeform 7"/>
              <p:cNvSpPr/>
              <p:nvPr/>
            </p:nvSpPr>
            <p:spPr>
              <a:xfrm>
                <a:off x="2398268" y="675386"/>
                <a:ext cx="31370" cy="5993132"/>
              </a:xfrm>
              <a:custGeom>
                <a:avLst/>
                <a:gdLst/>
                <a:ahLst/>
                <a:cxnLst/>
                <a:rect l="0" t="0" r="0" b="0"/>
                <a:pathLst>
                  <a:path w="31370" h="5993132">
                    <a:moveTo>
                      <a:pt x="0" y="0"/>
                    </a:moveTo>
                    <a:lnTo>
                      <a:pt x="31369" y="0"/>
                    </a:lnTo>
                    <a:lnTo>
                      <a:pt x="31369" y="5993131"/>
                    </a:lnTo>
                    <a:lnTo>
                      <a:pt x="0" y="599313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Freeform 8"/>
              <p:cNvSpPr/>
              <p:nvPr/>
            </p:nvSpPr>
            <p:spPr>
              <a:xfrm>
                <a:off x="2696464" y="673862"/>
                <a:ext cx="31243" cy="5993004"/>
              </a:xfrm>
              <a:custGeom>
                <a:avLst/>
                <a:gdLst/>
                <a:ahLst/>
                <a:cxnLst/>
                <a:rect l="0" t="0" r="0" b="0"/>
                <a:pathLst>
                  <a:path w="31243" h="5993004">
                    <a:moveTo>
                      <a:pt x="0" y="0"/>
                    </a:moveTo>
                    <a:lnTo>
                      <a:pt x="31242" y="0"/>
                    </a:lnTo>
                    <a:lnTo>
                      <a:pt x="31242" y="5993003"/>
                    </a:lnTo>
                    <a:lnTo>
                      <a:pt x="0" y="5993003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Freeform 9"/>
              <p:cNvSpPr/>
              <p:nvPr/>
            </p:nvSpPr>
            <p:spPr>
              <a:xfrm>
                <a:off x="2998851" y="675386"/>
                <a:ext cx="34545" cy="5994909"/>
              </a:xfrm>
              <a:custGeom>
                <a:avLst/>
                <a:gdLst/>
                <a:ahLst/>
                <a:cxnLst/>
                <a:rect l="0" t="0" r="0" b="0"/>
                <a:pathLst>
                  <a:path w="34545" h="5994909">
                    <a:moveTo>
                      <a:pt x="0" y="0"/>
                    </a:moveTo>
                    <a:lnTo>
                      <a:pt x="34544" y="0"/>
                    </a:lnTo>
                    <a:lnTo>
                      <a:pt x="34544" y="5994908"/>
                    </a:lnTo>
                    <a:lnTo>
                      <a:pt x="0" y="5994908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reeform 10"/>
              <p:cNvSpPr/>
              <p:nvPr/>
            </p:nvSpPr>
            <p:spPr>
              <a:xfrm>
                <a:off x="3292729" y="673862"/>
                <a:ext cx="35942" cy="5996433"/>
              </a:xfrm>
              <a:custGeom>
                <a:avLst/>
                <a:gdLst/>
                <a:ahLst/>
                <a:cxnLst/>
                <a:rect l="0" t="0" r="0" b="0"/>
                <a:pathLst>
                  <a:path w="35942" h="5996433">
                    <a:moveTo>
                      <a:pt x="0" y="0"/>
                    </a:moveTo>
                    <a:lnTo>
                      <a:pt x="35941" y="0"/>
                    </a:lnTo>
                    <a:lnTo>
                      <a:pt x="35941" y="5996432"/>
                    </a:lnTo>
                    <a:lnTo>
                      <a:pt x="0" y="599643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Freeform 11"/>
              <p:cNvSpPr/>
              <p:nvPr/>
            </p:nvSpPr>
            <p:spPr>
              <a:xfrm>
                <a:off x="3595116" y="675386"/>
                <a:ext cx="31243" cy="5993132"/>
              </a:xfrm>
              <a:custGeom>
                <a:avLst/>
                <a:gdLst/>
                <a:ahLst/>
                <a:cxnLst/>
                <a:rect l="0" t="0" r="0" b="0"/>
                <a:pathLst>
                  <a:path w="31243" h="5993132">
                    <a:moveTo>
                      <a:pt x="0" y="0"/>
                    </a:moveTo>
                    <a:lnTo>
                      <a:pt x="31242" y="0"/>
                    </a:lnTo>
                    <a:lnTo>
                      <a:pt x="31242" y="5993131"/>
                    </a:lnTo>
                    <a:lnTo>
                      <a:pt x="0" y="599313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Freeform 12"/>
              <p:cNvSpPr/>
              <p:nvPr/>
            </p:nvSpPr>
            <p:spPr>
              <a:xfrm>
                <a:off x="3898011" y="677037"/>
                <a:ext cx="34545" cy="5994782"/>
              </a:xfrm>
              <a:custGeom>
                <a:avLst/>
                <a:gdLst/>
                <a:ahLst/>
                <a:cxnLst/>
                <a:rect l="0" t="0" r="0" b="0"/>
                <a:pathLst>
                  <a:path w="34545" h="5994782">
                    <a:moveTo>
                      <a:pt x="0" y="0"/>
                    </a:moveTo>
                    <a:lnTo>
                      <a:pt x="34544" y="0"/>
                    </a:lnTo>
                    <a:lnTo>
                      <a:pt x="34544" y="5994781"/>
                    </a:lnTo>
                    <a:lnTo>
                      <a:pt x="0" y="599478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Freeform 13"/>
              <p:cNvSpPr/>
              <p:nvPr/>
            </p:nvSpPr>
            <p:spPr>
              <a:xfrm>
                <a:off x="4197731" y="675386"/>
                <a:ext cx="32767" cy="5993132"/>
              </a:xfrm>
              <a:custGeom>
                <a:avLst/>
                <a:gdLst/>
                <a:ahLst/>
                <a:cxnLst/>
                <a:rect l="0" t="0" r="0" b="0"/>
                <a:pathLst>
                  <a:path w="32767" h="5993132">
                    <a:moveTo>
                      <a:pt x="0" y="0"/>
                    </a:moveTo>
                    <a:lnTo>
                      <a:pt x="32766" y="0"/>
                    </a:lnTo>
                    <a:lnTo>
                      <a:pt x="32766" y="5993131"/>
                    </a:lnTo>
                    <a:lnTo>
                      <a:pt x="0" y="599313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Freeform 14"/>
              <p:cNvSpPr/>
              <p:nvPr/>
            </p:nvSpPr>
            <p:spPr>
              <a:xfrm>
                <a:off x="4498594" y="678180"/>
                <a:ext cx="36069" cy="5991480"/>
              </a:xfrm>
              <a:custGeom>
                <a:avLst/>
                <a:gdLst/>
                <a:ahLst/>
                <a:cxnLst/>
                <a:rect l="0" t="0" r="0" b="0"/>
                <a:pathLst>
                  <a:path w="36069" h="5991480">
                    <a:moveTo>
                      <a:pt x="0" y="0"/>
                    </a:moveTo>
                    <a:lnTo>
                      <a:pt x="36068" y="0"/>
                    </a:lnTo>
                    <a:lnTo>
                      <a:pt x="36068" y="5991479"/>
                    </a:lnTo>
                    <a:lnTo>
                      <a:pt x="0" y="5991479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Freeform 15"/>
              <p:cNvSpPr/>
              <p:nvPr/>
            </p:nvSpPr>
            <p:spPr>
              <a:xfrm>
                <a:off x="4790694" y="675386"/>
                <a:ext cx="38736" cy="5993132"/>
              </a:xfrm>
              <a:custGeom>
                <a:avLst/>
                <a:gdLst/>
                <a:ahLst/>
                <a:cxnLst/>
                <a:rect l="0" t="0" r="0" b="0"/>
                <a:pathLst>
                  <a:path w="38736" h="5993132">
                    <a:moveTo>
                      <a:pt x="0" y="0"/>
                    </a:moveTo>
                    <a:lnTo>
                      <a:pt x="38735" y="0"/>
                    </a:lnTo>
                    <a:lnTo>
                      <a:pt x="38735" y="5993131"/>
                    </a:lnTo>
                    <a:lnTo>
                      <a:pt x="0" y="599313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Freeform 16"/>
              <p:cNvSpPr/>
              <p:nvPr/>
            </p:nvSpPr>
            <p:spPr>
              <a:xfrm>
                <a:off x="5095113" y="677037"/>
                <a:ext cx="31370" cy="5988686"/>
              </a:xfrm>
              <a:custGeom>
                <a:avLst/>
                <a:gdLst/>
                <a:ahLst/>
                <a:cxnLst/>
                <a:rect l="0" t="0" r="0" b="0"/>
                <a:pathLst>
                  <a:path w="31370" h="5988686">
                    <a:moveTo>
                      <a:pt x="0" y="0"/>
                    </a:moveTo>
                    <a:lnTo>
                      <a:pt x="31369" y="0"/>
                    </a:lnTo>
                    <a:lnTo>
                      <a:pt x="31369" y="5988685"/>
                    </a:lnTo>
                    <a:lnTo>
                      <a:pt x="0" y="598868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Freeform 17"/>
              <p:cNvSpPr/>
              <p:nvPr/>
            </p:nvSpPr>
            <p:spPr>
              <a:xfrm>
                <a:off x="5397627" y="677037"/>
                <a:ext cx="34291" cy="5990337"/>
              </a:xfrm>
              <a:custGeom>
                <a:avLst/>
                <a:gdLst/>
                <a:ahLst/>
                <a:cxnLst/>
                <a:rect l="0" t="0" r="0" b="0"/>
                <a:pathLst>
                  <a:path w="34291" h="5990337">
                    <a:moveTo>
                      <a:pt x="0" y="0"/>
                    </a:moveTo>
                    <a:lnTo>
                      <a:pt x="34290" y="0"/>
                    </a:lnTo>
                    <a:lnTo>
                      <a:pt x="34290" y="5990336"/>
                    </a:lnTo>
                    <a:lnTo>
                      <a:pt x="0" y="599033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Freeform 18"/>
              <p:cNvSpPr/>
              <p:nvPr/>
            </p:nvSpPr>
            <p:spPr>
              <a:xfrm>
                <a:off x="5697347" y="677037"/>
                <a:ext cx="32767" cy="5991480"/>
              </a:xfrm>
              <a:custGeom>
                <a:avLst/>
                <a:gdLst/>
                <a:ahLst/>
                <a:cxnLst/>
                <a:rect l="0" t="0" r="0" b="0"/>
                <a:pathLst>
                  <a:path w="32767" h="5991480">
                    <a:moveTo>
                      <a:pt x="0" y="0"/>
                    </a:moveTo>
                    <a:lnTo>
                      <a:pt x="32766" y="0"/>
                    </a:lnTo>
                    <a:lnTo>
                      <a:pt x="32766" y="5991479"/>
                    </a:lnTo>
                    <a:lnTo>
                      <a:pt x="0" y="5991479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Freeform 19"/>
              <p:cNvSpPr/>
              <p:nvPr/>
            </p:nvSpPr>
            <p:spPr>
              <a:xfrm>
                <a:off x="5998464" y="678180"/>
                <a:ext cx="36196" cy="5994909"/>
              </a:xfrm>
              <a:custGeom>
                <a:avLst/>
                <a:gdLst/>
                <a:ahLst/>
                <a:cxnLst/>
                <a:rect l="0" t="0" r="0" b="0"/>
                <a:pathLst>
                  <a:path w="36196" h="5994909">
                    <a:moveTo>
                      <a:pt x="0" y="0"/>
                    </a:moveTo>
                    <a:lnTo>
                      <a:pt x="36195" y="0"/>
                    </a:lnTo>
                    <a:lnTo>
                      <a:pt x="36195" y="5994908"/>
                    </a:lnTo>
                    <a:lnTo>
                      <a:pt x="0" y="5994908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Freeform 20"/>
              <p:cNvSpPr/>
              <p:nvPr/>
            </p:nvSpPr>
            <p:spPr>
              <a:xfrm>
                <a:off x="6290691" y="675386"/>
                <a:ext cx="38863" cy="5996433"/>
              </a:xfrm>
              <a:custGeom>
                <a:avLst/>
                <a:gdLst/>
                <a:ahLst/>
                <a:cxnLst/>
                <a:rect l="0" t="0" r="0" b="0"/>
                <a:pathLst>
                  <a:path w="38863" h="5996433">
                    <a:moveTo>
                      <a:pt x="0" y="0"/>
                    </a:moveTo>
                    <a:lnTo>
                      <a:pt x="38862" y="0"/>
                    </a:lnTo>
                    <a:lnTo>
                      <a:pt x="38862" y="5996432"/>
                    </a:lnTo>
                    <a:lnTo>
                      <a:pt x="0" y="599643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Freeform 21"/>
              <p:cNvSpPr/>
              <p:nvPr/>
            </p:nvSpPr>
            <p:spPr>
              <a:xfrm>
                <a:off x="6594602" y="677037"/>
                <a:ext cx="34545" cy="5993258"/>
              </a:xfrm>
              <a:custGeom>
                <a:avLst/>
                <a:gdLst/>
                <a:ahLst/>
                <a:cxnLst/>
                <a:rect l="0" t="0" r="0" b="0"/>
                <a:pathLst>
                  <a:path w="34545" h="5993258">
                    <a:moveTo>
                      <a:pt x="0" y="0"/>
                    </a:moveTo>
                    <a:lnTo>
                      <a:pt x="34544" y="0"/>
                    </a:lnTo>
                    <a:lnTo>
                      <a:pt x="34544" y="5993257"/>
                    </a:lnTo>
                    <a:lnTo>
                      <a:pt x="0" y="5993257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Freeform 22"/>
              <p:cNvSpPr/>
              <p:nvPr/>
            </p:nvSpPr>
            <p:spPr>
              <a:xfrm>
                <a:off x="6897116" y="678180"/>
                <a:ext cx="37339" cy="5994909"/>
              </a:xfrm>
              <a:custGeom>
                <a:avLst/>
                <a:gdLst/>
                <a:ahLst/>
                <a:cxnLst/>
                <a:rect l="0" t="0" r="0" b="0"/>
                <a:pathLst>
                  <a:path w="37339" h="5994909">
                    <a:moveTo>
                      <a:pt x="0" y="0"/>
                    </a:moveTo>
                    <a:lnTo>
                      <a:pt x="37338" y="0"/>
                    </a:lnTo>
                    <a:lnTo>
                      <a:pt x="37338" y="5994908"/>
                    </a:lnTo>
                    <a:lnTo>
                      <a:pt x="0" y="5994908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reeform 23"/>
              <p:cNvSpPr/>
              <p:nvPr/>
            </p:nvSpPr>
            <p:spPr>
              <a:xfrm>
                <a:off x="7196836" y="677037"/>
                <a:ext cx="36069" cy="5993258"/>
              </a:xfrm>
              <a:custGeom>
                <a:avLst/>
                <a:gdLst/>
                <a:ahLst/>
                <a:cxnLst/>
                <a:rect l="0" t="0" r="0" b="0"/>
                <a:pathLst>
                  <a:path w="36069" h="5993258">
                    <a:moveTo>
                      <a:pt x="0" y="0"/>
                    </a:moveTo>
                    <a:lnTo>
                      <a:pt x="36068" y="0"/>
                    </a:lnTo>
                    <a:lnTo>
                      <a:pt x="36068" y="5993257"/>
                    </a:lnTo>
                    <a:lnTo>
                      <a:pt x="0" y="5993257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Freeform 24"/>
              <p:cNvSpPr/>
              <p:nvPr/>
            </p:nvSpPr>
            <p:spPr>
              <a:xfrm>
                <a:off x="7496429" y="677037"/>
                <a:ext cx="38863" cy="5996306"/>
              </a:xfrm>
              <a:custGeom>
                <a:avLst/>
                <a:gdLst/>
                <a:ahLst/>
                <a:cxnLst/>
                <a:rect l="0" t="0" r="0" b="0"/>
                <a:pathLst>
                  <a:path w="38863" h="5996306">
                    <a:moveTo>
                      <a:pt x="0" y="0"/>
                    </a:moveTo>
                    <a:lnTo>
                      <a:pt x="38862" y="0"/>
                    </a:lnTo>
                    <a:lnTo>
                      <a:pt x="38862" y="5996305"/>
                    </a:lnTo>
                    <a:lnTo>
                      <a:pt x="0" y="599630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25"/>
              <p:cNvSpPr/>
              <p:nvPr/>
            </p:nvSpPr>
            <p:spPr>
              <a:xfrm>
                <a:off x="7790307" y="677037"/>
                <a:ext cx="42038" cy="5996306"/>
              </a:xfrm>
              <a:custGeom>
                <a:avLst/>
                <a:gdLst/>
                <a:ahLst/>
                <a:cxnLst/>
                <a:rect l="0" t="0" r="0" b="0"/>
                <a:pathLst>
                  <a:path w="42038" h="5996306">
                    <a:moveTo>
                      <a:pt x="0" y="0"/>
                    </a:moveTo>
                    <a:lnTo>
                      <a:pt x="42037" y="0"/>
                    </a:lnTo>
                    <a:lnTo>
                      <a:pt x="42037" y="5996305"/>
                    </a:lnTo>
                    <a:lnTo>
                      <a:pt x="0" y="599630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26"/>
              <p:cNvSpPr/>
              <p:nvPr/>
            </p:nvSpPr>
            <p:spPr>
              <a:xfrm>
                <a:off x="8085455" y="672338"/>
                <a:ext cx="43689" cy="5997322"/>
              </a:xfrm>
              <a:custGeom>
                <a:avLst/>
                <a:gdLst/>
                <a:ahLst/>
                <a:cxnLst/>
                <a:rect l="0" t="0" r="0" b="0"/>
                <a:pathLst>
                  <a:path w="43689" h="5997322">
                    <a:moveTo>
                      <a:pt x="0" y="0"/>
                    </a:moveTo>
                    <a:lnTo>
                      <a:pt x="43688" y="0"/>
                    </a:lnTo>
                    <a:lnTo>
                      <a:pt x="43688" y="5997321"/>
                    </a:lnTo>
                    <a:lnTo>
                      <a:pt x="0" y="599732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27"/>
              <p:cNvSpPr/>
              <p:nvPr/>
            </p:nvSpPr>
            <p:spPr>
              <a:xfrm>
                <a:off x="2113280" y="1262507"/>
                <a:ext cx="5994401" cy="31370"/>
              </a:xfrm>
              <a:custGeom>
                <a:avLst/>
                <a:gdLst/>
                <a:ahLst/>
                <a:cxnLst/>
                <a:rect l="0" t="0" r="0" b="0"/>
                <a:pathLst>
                  <a:path w="5994401" h="31370">
                    <a:moveTo>
                      <a:pt x="0" y="0"/>
                    </a:moveTo>
                    <a:lnTo>
                      <a:pt x="5994400" y="0"/>
                    </a:lnTo>
                    <a:lnTo>
                      <a:pt x="5994400" y="31369"/>
                    </a:lnTo>
                    <a:lnTo>
                      <a:pt x="0" y="31369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Freeform 28"/>
              <p:cNvSpPr/>
              <p:nvPr/>
            </p:nvSpPr>
            <p:spPr>
              <a:xfrm>
                <a:off x="2114931" y="1561084"/>
                <a:ext cx="6003545" cy="31243"/>
              </a:xfrm>
              <a:custGeom>
                <a:avLst/>
                <a:gdLst/>
                <a:ahLst/>
                <a:cxnLst/>
                <a:rect l="0" t="0" r="0" b="0"/>
                <a:pathLst>
                  <a:path w="6003545" h="31243">
                    <a:moveTo>
                      <a:pt x="0" y="0"/>
                    </a:moveTo>
                    <a:lnTo>
                      <a:pt x="6003544" y="0"/>
                    </a:lnTo>
                    <a:lnTo>
                      <a:pt x="6003544" y="31242"/>
                    </a:lnTo>
                    <a:lnTo>
                      <a:pt x="0" y="3124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reeform 29"/>
              <p:cNvSpPr/>
              <p:nvPr/>
            </p:nvSpPr>
            <p:spPr>
              <a:xfrm>
                <a:off x="2112137" y="1854327"/>
                <a:ext cx="6004815" cy="33021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3021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3020"/>
                    </a:lnTo>
                    <a:lnTo>
                      <a:pt x="0" y="33020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reeform 30"/>
              <p:cNvSpPr/>
              <p:nvPr/>
            </p:nvSpPr>
            <p:spPr>
              <a:xfrm>
                <a:off x="2118106" y="3358896"/>
                <a:ext cx="6004815" cy="32894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2894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2893"/>
                    </a:lnTo>
                    <a:lnTo>
                      <a:pt x="0" y="32893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Freeform 31"/>
              <p:cNvSpPr/>
              <p:nvPr/>
            </p:nvSpPr>
            <p:spPr>
              <a:xfrm>
                <a:off x="2114931" y="3060700"/>
                <a:ext cx="6004815" cy="32894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2894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2893"/>
                    </a:lnTo>
                    <a:lnTo>
                      <a:pt x="0" y="32893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Freeform 32"/>
              <p:cNvSpPr/>
              <p:nvPr/>
            </p:nvSpPr>
            <p:spPr>
              <a:xfrm>
                <a:off x="2114931" y="2759583"/>
                <a:ext cx="5994401" cy="32767"/>
              </a:xfrm>
              <a:custGeom>
                <a:avLst/>
                <a:gdLst/>
                <a:ahLst/>
                <a:cxnLst/>
                <a:rect l="0" t="0" r="0" b="0"/>
                <a:pathLst>
                  <a:path w="5994401" h="32767">
                    <a:moveTo>
                      <a:pt x="0" y="0"/>
                    </a:moveTo>
                    <a:lnTo>
                      <a:pt x="5994400" y="0"/>
                    </a:lnTo>
                    <a:lnTo>
                      <a:pt x="5994400" y="32766"/>
                    </a:lnTo>
                    <a:lnTo>
                      <a:pt x="0" y="3276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Freeform 33"/>
              <p:cNvSpPr/>
              <p:nvPr/>
            </p:nvSpPr>
            <p:spPr>
              <a:xfrm>
                <a:off x="2118106" y="2458593"/>
                <a:ext cx="6003418" cy="31243"/>
              </a:xfrm>
              <a:custGeom>
                <a:avLst/>
                <a:gdLst/>
                <a:ahLst/>
                <a:cxnLst/>
                <a:rect l="0" t="0" r="0" b="0"/>
                <a:pathLst>
                  <a:path w="6003418" h="31243">
                    <a:moveTo>
                      <a:pt x="0" y="0"/>
                    </a:moveTo>
                    <a:lnTo>
                      <a:pt x="6003417" y="0"/>
                    </a:lnTo>
                    <a:lnTo>
                      <a:pt x="6003417" y="31242"/>
                    </a:lnTo>
                    <a:lnTo>
                      <a:pt x="0" y="3124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Freeform 34"/>
              <p:cNvSpPr/>
              <p:nvPr/>
            </p:nvSpPr>
            <p:spPr>
              <a:xfrm>
                <a:off x="2116582" y="2160143"/>
                <a:ext cx="5986908" cy="31116"/>
              </a:xfrm>
              <a:custGeom>
                <a:avLst/>
                <a:gdLst/>
                <a:ahLst/>
                <a:cxnLst/>
                <a:rect l="0" t="0" r="0" b="0"/>
                <a:pathLst>
                  <a:path w="5986908" h="31116">
                    <a:moveTo>
                      <a:pt x="0" y="0"/>
                    </a:moveTo>
                    <a:lnTo>
                      <a:pt x="5986907" y="0"/>
                    </a:lnTo>
                    <a:lnTo>
                      <a:pt x="5986907" y="31115"/>
                    </a:lnTo>
                    <a:lnTo>
                      <a:pt x="0" y="3111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Freeform 35"/>
              <p:cNvSpPr/>
              <p:nvPr/>
            </p:nvSpPr>
            <p:spPr>
              <a:xfrm>
                <a:off x="2113280" y="3655314"/>
                <a:ext cx="5993004" cy="31497"/>
              </a:xfrm>
              <a:custGeom>
                <a:avLst/>
                <a:gdLst/>
                <a:ahLst/>
                <a:cxnLst/>
                <a:rect l="0" t="0" r="0" b="0"/>
                <a:pathLst>
                  <a:path w="5993004" h="31497">
                    <a:moveTo>
                      <a:pt x="0" y="0"/>
                    </a:moveTo>
                    <a:lnTo>
                      <a:pt x="5993003" y="0"/>
                    </a:lnTo>
                    <a:lnTo>
                      <a:pt x="5993003" y="31496"/>
                    </a:lnTo>
                    <a:lnTo>
                      <a:pt x="0" y="3149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Freeform 36"/>
              <p:cNvSpPr/>
              <p:nvPr/>
            </p:nvSpPr>
            <p:spPr>
              <a:xfrm>
                <a:off x="2112137" y="3956685"/>
                <a:ext cx="6003545" cy="31243"/>
              </a:xfrm>
              <a:custGeom>
                <a:avLst/>
                <a:gdLst/>
                <a:ahLst/>
                <a:cxnLst/>
                <a:rect l="0" t="0" r="0" b="0"/>
                <a:pathLst>
                  <a:path w="6003545" h="31243">
                    <a:moveTo>
                      <a:pt x="0" y="0"/>
                    </a:moveTo>
                    <a:lnTo>
                      <a:pt x="6003544" y="0"/>
                    </a:lnTo>
                    <a:lnTo>
                      <a:pt x="6003544" y="31242"/>
                    </a:lnTo>
                    <a:lnTo>
                      <a:pt x="0" y="3124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Freeform 37"/>
              <p:cNvSpPr/>
              <p:nvPr/>
            </p:nvSpPr>
            <p:spPr>
              <a:xfrm>
                <a:off x="2110486" y="4257929"/>
                <a:ext cx="6000370" cy="32767"/>
              </a:xfrm>
              <a:custGeom>
                <a:avLst/>
                <a:gdLst/>
                <a:ahLst/>
                <a:cxnLst/>
                <a:rect l="0" t="0" r="0" b="0"/>
                <a:pathLst>
                  <a:path w="6000370" h="32767">
                    <a:moveTo>
                      <a:pt x="0" y="0"/>
                    </a:moveTo>
                    <a:lnTo>
                      <a:pt x="6000369" y="0"/>
                    </a:lnTo>
                    <a:lnTo>
                      <a:pt x="6000369" y="32766"/>
                    </a:lnTo>
                    <a:lnTo>
                      <a:pt x="0" y="3276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Freeform 38"/>
              <p:cNvSpPr/>
              <p:nvPr/>
            </p:nvSpPr>
            <p:spPr>
              <a:xfrm>
                <a:off x="2112137" y="4556125"/>
                <a:ext cx="6004815" cy="32767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2767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2766"/>
                    </a:lnTo>
                    <a:lnTo>
                      <a:pt x="0" y="3276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Freeform 39"/>
              <p:cNvSpPr/>
              <p:nvPr/>
            </p:nvSpPr>
            <p:spPr>
              <a:xfrm>
                <a:off x="2110486" y="4849749"/>
                <a:ext cx="6004815" cy="33021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3021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3020"/>
                    </a:lnTo>
                    <a:lnTo>
                      <a:pt x="0" y="33020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Freeform 40"/>
              <p:cNvSpPr/>
              <p:nvPr/>
            </p:nvSpPr>
            <p:spPr>
              <a:xfrm>
                <a:off x="2114931" y="6347841"/>
                <a:ext cx="6004815" cy="36196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6196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6195"/>
                    </a:lnTo>
                    <a:lnTo>
                      <a:pt x="0" y="3619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Freeform 41"/>
              <p:cNvSpPr/>
              <p:nvPr/>
            </p:nvSpPr>
            <p:spPr>
              <a:xfrm>
                <a:off x="2114931" y="6054217"/>
                <a:ext cx="6006212" cy="35942"/>
              </a:xfrm>
              <a:custGeom>
                <a:avLst/>
                <a:gdLst/>
                <a:ahLst/>
                <a:cxnLst/>
                <a:rect l="0" t="0" r="0" b="0"/>
                <a:pathLst>
                  <a:path w="6006212" h="35942">
                    <a:moveTo>
                      <a:pt x="0" y="0"/>
                    </a:moveTo>
                    <a:lnTo>
                      <a:pt x="6006211" y="0"/>
                    </a:lnTo>
                    <a:lnTo>
                      <a:pt x="6006211" y="35941"/>
                    </a:lnTo>
                    <a:lnTo>
                      <a:pt x="0" y="3594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Freeform 42"/>
              <p:cNvSpPr/>
              <p:nvPr/>
            </p:nvSpPr>
            <p:spPr>
              <a:xfrm>
                <a:off x="2110486" y="5754370"/>
                <a:ext cx="6003672" cy="33021"/>
              </a:xfrm>
              <a:custGeom>
                <a:avLst/>
                <a:gdLst/>
                <a:ahLst/>
                <a:cxnLst/>
                <a:rect l="0" t="0" r="0" b="0"/>
                <a:pathLst>
                  <a:path w="6003672" h="33021">
                    <a:moveTo>
                      <a:pt x="0" y="0"/>
                    </a:moveTo>
                    <a:lnTo>
                      <a:pt x="6003671" y="0"/>
                    </a:lnTo>
                    <a:lnTo>
                      <a:pt x="6003671" y="33020"/>
                    </a:lnTo>
                    <a:lnTo>
                      <a:pt x="0" y="33020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Freeform 43"/>
              <p:cNvSpPr/>
              <p:nvPr/>
            </p:nvSpPr>
            <p:spPr>
              <a:xfrm>
                <a:off x="2112137" y="5453507"/>
                <a:ext cx="6004815" cy="33021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3021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3020"/>
                    </a:lnTo>
                    <a:lnTo>
                      <a:pt x="0" y="33020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Freeform 44"/>
              <p:cNvSpPr/>
              <p:nvPr/>
            </p:nvSpPr>
            <p:spPr>
              <a:xfrm>
                <a:off x="2112137" y="5155565"/>
                <a:ext cx="5997195" cy="32767"/>
              </a:xfrm>
              <a:custGeom>
                <a:avLst/>
                <a:gdLst/>
                <a:ahLst/>
                <a:cxnLst/>
                <a:rect l="0" t="0" r="0" b="0"/>
                <a:pathLst>
                  <a:path w="5997195" h="32767">
                    <a:moveTo>
                      <a:pt x="0" y="0"/>
                    </a:moveTo>
                    <a:lnTo>
                      <a:pt x="5997194" y="0"/>
                    </a:lnTo>
                    <a:lnTo>
                      <a:pt x="5997194" y="32766"/>
                    </a:lnTo>
                    <a:lnTo>
                      <a:pt x="0" y="3276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Freeform 45"/>
              <p:cNvSpPr/>
              <p:nvPr/>
            </p:nvSpPr>
            <p:spPr>
              <a:xfrm>
                <a:off x="2095500" y="6652006"/>
                <a:ext cx="6033263" cy="35942"/>
              </a:xfrm>
              <a:custGeom>
                <a:avLst/>
                <a:gdLst/>
                <a:ahLst/>
                <a:cxnLst/>
                <a:rect l="0" t="0" r="0" b="0"/>
                <a:pathLst>
                  <a:path w="6033263" h="35942">
                    <a:moveTo>
                      <a:pt x="0" y="0"/>
                    </a:moveTo>
                    <a:lnTo>
                      <a:pt x="6033262" y="0"/>
                    </a:lnTo>
                    <a:lnTo>
                      <a:pt x="6033262" y="35941"/>
                    </a:lnTo>
                    <a:lnTo>
                      <a:pt x="0" y="3594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48" name="Straight Connector 47"/>
            <p:cNvCxnSpPr/>
            <p:nvPr/>
          </p:nvCxnSpPr>
          <p:spPr>
            <a:xfrm>
              <a:off x="3294380" y="939800"/>
              <a:ext cx="0" cy="3949192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miter lim="800000"/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3288411" y="4883023"/>
              <a:ext cx="3939794" cy="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miter lim="800000"/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3022600" y="44450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009900" y="41402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2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076700" y="4940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3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022600" y="3543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4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009900" y="32385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5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3009900" y="29464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6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295900" y="49276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7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5588000" y="49276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8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892800" y="49276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9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6146800" y="49276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10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6451600" y="49276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11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769100" y="49149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12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3467100" y="4940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3771900" y="4940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2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3009900" y="38481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3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4368800" y="4940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4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4673600" y="4940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5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4991100" y="4940300"/>
              <a:ext cx="431800" cy="261610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100" smtClean="0">
                  <a:solidFill>
                    <a:srgbClr val="000000"/>
                  </a:solidFill>
                  <a:latin typeface="Arial - 15"/>
                </a:rPr>
                <a:t>6</a:t>
              </a:r>
              <a:endParaRPr lang="en-US" sz="1100">
                <a:solidFill>
                  <a:srgbClr val="000000"/>
                </a:solidFill>
                <a:latin typeface="Arial - 15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3022600" y="2667000"/>
              <a:ext cx="431800" cy="261610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100" smtClean="0">
                  <a:solidFill>
                    <a:srgbClr val="000000"/>
                  </a:solidFill>
                  <a:latin typeface="Arial - 15"/>
                </a:rPr>
                <a:t>7</a:t>
              </a:r>
              <a:endParaRPr lang="en-US" sz="1100">
                <a:solidFill>
                  <a:srgbClr val="000000"/>
                </a:solidFill>
                <a:latin typeface="Arial - 15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3022600" y="23368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8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3022600" y="20320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9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2933700" y="17399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10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2933700" y="14351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11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2921000" y="11303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12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3640836" y="1056386"/>
            <a:ext cx="3544571" cy="3431287"/>
            <a:chOff x="3640836" y="1056386"/>
            <a:chExt cx="3544571" cy="3431287"/>
          </a:xfrm>
        </p:grpSpPr>
        <p:sp>
          <p:nvSpPr>
            <p:cNvPr id="75" name="Freeform 74"/>
            <p:cNvSpPr/>
            <p:nvPr/>
          </p:nvSpPr>
          <p:spPr>
            <a:xfrm>
              <a:off x="3640836" y="1056386"/>
              <a:ext cx="3544571" cy="3431287"/>
            </a:xfrm>
            <a:custGeom>
              <a:avLst/>
              <a:gdLst/>
              <a:ahLst/>
              <a:cxnLst/>
              <a:rect l="0" t="0" r="0" b="0"/>
              <a:pathLst>
                <a:path w="3544571" h="3431287">
                  <a:moveTo>
                    <a:pt x="590677" y="0"/>
                  </a:moveTo>
                  <a:lnTo>
                    <a:pt x="3012567" y="0"/>
                  </a:lnTo>
                  <a:lnTo>
                    <a:pt x="3071876" y="11684"/>
                  </a:lnTo>
                  <a:lnTo>
                    <a:pt x="3178048" y="39878"/>
                  </a:lnTo>
                  <a:lnTo>
                    <a:pt x="3278505" y="97409"/>
                  </a:lnTo>
                  <a:lnTo>
                    <a:pt x="3325876" y="125730"/>
                  </a:lnTo>
                  <a:lnTo>
                    <a:pt x="3408807" y="205867"/>
                  </a:lnTo>
                  <a:lnTo>
                    <a:pt x="3467608" y="297434"/>
                  </a:lnTo>
                  <a:lnTo>
                    <a:pt x="3497199" y="348996"/>
                  </a:lnTo>
                  <a:lnTo>
                    <a:pt x="3526917" y="451612"/>
                  </a:lnTo>
                  <a:lnTo>
                    <a:pt x="3538474" y="509143"/>
                  </a:lnTo>
                  <a:lnTo>
                    <a:pt x="3538474" y="537337"/>
                  </a:lnTo>
                  <a:lnTo>
                    <a:pt x="3544570" y="571881"/>
                  </a:lnTo>
                  <a:lnTo>
                    <a:pt x="3544570" y="2859405"/>
                  </a:lnTo>
                  <a:lnTo>
                    <a:pt x="3538474" y="2888234"/>
                  </a:lnTo>
                  <a:lnTo>
                    <a:pt x="3538474" y="2916936"/>
                  </a:lnTo>
                  <a:lnTo>
                    <a:pt x="3526917" y="2973832"/>
                  </a:lnTo>
                  <a:lnTo>
                    <a:pt x="3497199" y="3076575"/>
                  </a:lnTo>
                  <a:lnTo>
                    <a:pt x="3438398" y="3173857"/>
                  </a:lnTo>
                  <a:lnTo>
                    <a:pt x="3408807" y="3219577"/>
                  </a:lnTo>
                  <a:lnTo>
                    <a:pt x="3325876" y="3299968"/>
                  </a:lnTo>
                  <a:lnTo>
                    <a:pt x="3231261" y="3356864"/>
                  </a:lnTo>
                  <a:lnTo>
                    <a:pt x="3178048" y="3385566"/>
                  </a:lnTo>
                  <a:lnTo>
                    <a:pt x="3071876" y="3414268"/>
                  </a:lnTo>
                  <a:lnTo>
                    <a:pt x="3012567" y="3425444"/>
                  </a:lnTo>
                  <a:lnTo>
                    <a:pt x="2983484" y="3425444"/>
                  </a:lnTo>
                  <a:lnTo>
                    <a:pt x="2953893" y="3431286"/>
                  </a:lnTo>
                  <a:lnTo>
                    <a:pt x="590677" y="3431286"/>
                  </a:lnTo>
                  <a:lnTo>
                    <a:pt x="554990" y="3425444"/>
                  </a:lnTo>
                  <a:lnTo>
                    <a:pt x="525907" y="3425444"/>
                  </a:lnTo>
                  <a:lnTo>
                    <a:pt x="466598" y="3414268"/>
                  </a:lnTo>
                  <a:lnTo>
                    <a:pt x="360553" y="3385566"/>
                  </a:lnTo>
                  <a:lnTo>
                    <a:pt x="259969" y="3328162"/>
                  </a:lnTo>
                  <a:lnTo>
                    <a:pt x="212725" y="3299968"/>
                  </a:lnTo>
                  <a:lnTo>
                    <a:pt x="130175" y="3219577"/>
                  </a:lnTo>
                  <a:lnTo>
                    <a:pt x="70866" y="3128137"/>
                  </a:lnTo>
                  <a:lnTo>
                    <a:pt x="41275" y="3076575"/>
                  </a:lnTo>
                  <a:lnTo>
                    <a:pt x="12065" y="2973832"/>
                  </a:lnTo>
                  <a:lnTo>
                    <a:pt x="0" y="2916936"/>
                  </a:lnTo>
                  <a:lnTo>
                    <a:pt x="0" y="509143"/>
                  </a:lnTo>
                  <a:lnTo>
                    <a:pt x="12065" y="451612"/>
                  </a:lnTo>
                  <a:lnTo>
                    <a:pt x="41275" y="348996"/>
                  </a:lnTo>
                  <a:lnTo>
                    <a:pt x="100584" y="251587"/>
                  </a:lnTo>
                  <a:lnTo>
                    <a:pt x="130175" y="205867"/>
                  </a:lnTo>
                  <a:lnTo>
                    <a:pt x="212725" y="125730"/>
                  </a:lnTo>
                  <a:lnTo>
                    <a:pt x="307213" y="68580"/>
                  </a:lnTo>
                  <a:lnTo>
                    <a:pt x="360553" y="39878"/>
                  </a:lnTo>
                  <a:lnTo>
                    <a:pt x="466598" y="11684"/>
                  </a:lnTo>
                  <a:lnTo>
                    <a:pt x="525907" y="0"/>
                  </a:lnTo>
                  <a:close/>
                </a:path>
              </a:pathLst>
            </a:custGeom>
            <a:solidFill>
              <a:srgbClr val="FFFFFF"/>
            </a:solidFill>
            <a:ln w="381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3797300" y="1752600"/>
              <a:ext cx="3378200" cy="707886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000" smtClean="0">
                  <a:solidFill>
                    <a:srgbClr val="000000"/>
                  </a:solidFill>
                  <a:latin typeface="Arial - 12"/>
                </a:rPr>
                <a:t>Likewise, the value of the deadweight loss</a:t>
              </a:r>
            </a:p>
            <a:p>
              <a:r>
                <a:rPr lang="en-US" sz="1000" smtClean="0">
                  <a:solidFill>
                    <a:srgbClr val="000000"/>
                  </a:solidFill>
                  <a:latin typeface="Arial - 12"/>
                </a:rPr>
                <a:t>is equal to the area of the triangle.</a:t>
              </a:r>
            </a:p>
            <a:p>
              <a:endParaRPr lang="en-US" sz="1000" smtClean="0">
                <a:solidFill>
                  <a:srgbClr val="000000"/>
                </a:solidFill>
                <a:latin typeface="Arial - 12"/>
              </a:endParaRPr>
            </a:p>
            <a:p>
              <a:r>
                <a:rPr lang="en-US" sz="1000" smtClean="0">
                  <a:solidFill>
                    <a:srgbClr val="000000"/>
                  </a:solidFill>
                  <a:latin typeface="Arial - 12"/>
                </a:rPr>
                <a:t>Area of triangle = .5 (base)(height)</a:t>
              </a:r>
              <a:endParaRPr lang="en-US" sz="1000">
                <a:solidFill>
                  <a:srgbClr val="000000"/>
                </a:solidFill>
                <a:latin typeface="Arial - 12"/>
              </a:endParaRPr>
            </a:p>
          </p:txBody>
        </p:sp>
        <p:sp>
          <p:nvSpPr>
            <p:cNvPr id="77" name="Freeform 76"/>
            <p:cNvSpPr/>
            <p:nvPr/>
          </p:nvSpPr>
          <p:spPr>
            <a:xfrm>
              <a:off x="5217414" y="2869311"/>
              <a:ext cx="258192" cy="973583"/>
            </a:xfrm>
            <a:custGeom>
              <a:avLst/>
              <a:gdLst/>
              <a:ahLst/>
              <a:cxnLst/>
              <a:rect l="0" t="0" r="0" b="0"/>
              <a:pathLst>
                <a:path w="258192" h="973583">
                  <a:moveTo>
                    <a:pt x="258191" y="259461"/>
                  </a:moveTo>
                  <a:lnTo>
                    <a:pt x="2286" y="97358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2CD32"/>
            </a:solidFill>
            <a:ln w="381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9" name="TextBox 78"/>
          <p:cNvSpPr txBox="1"/>
          <p:nvPr/>
        </p:nvSpPr>
        <p:spPr>
          <a:xfrm>
            <a:off x="2730500" y="723900"/>
            <a:ext cx="457200" cy="26161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100" smtClean="0">
                <a:solidFill>
                  <a:srgbClr val="000000"/>
                </a:solidFill>
                <a:latin typeface="Arial - 15"/>
              </a:rPr>
              <a:t>P</a:t>
            </a:r>
            <a:endParaRPr lang="en-US" sz="1100">
              <a:solidFill>
                <a:srgbClr val="000000"/>
              </a:solidFill>
              <a:latin typeface="Arial - 15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7518400" y="4914900"/>
            <a:ext cx="4826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Q</a:t>
            </a:r>
            <a:endParaRPr lang="en-US" sz="1200">
              <a:solidFill>
                <a:srgbClr val="000000"/>
              </a:solidFill>
              <a:latin typeface="Arial - 16"/>
            </a:endParaRPr>
          </a:p>
        </p:txBody>
      </p:sp>
    </p:spTree>
    <p:extLst>
      <p:ext uri="{BB962C8B-B14F-4D97-AF65-F5344CB8AC3E}">
        <p14:creationId xmlns:p14="http://schemas.microsoft.com/office/powerpoint/2010/main" val="3997904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-12700"/>
            <a:ext cx="10160000" cy="597662"/>
            <a:chOff x="0" y="-12700"/>
            <a:chExt cx="10160000" cy="597662"/>
          </a:xfrm>
        </p:grpSpPr>
        <p:pic>
          <p:nvPicPr>
            <p:cNvPr id="2" name="Picture 1"/>
            <p:cNvPicPr>
              <a:picLocks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-12700"/>
              <a:ext cx="10160000" cy="5976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3" name="TextBox 2"/>
            <p:cNvSpPr txBox="1"/>
            <p:nvPr/>
          </p:nvSpPr>
          <p:spPr>
            <a:xfrm>
              <a:off x="2070100" y="63500"/>
              <a:ext cx="45212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FFFFFF"/>
                  </a:solidFill>
                  <a:latin typeface="Arial - 26"/>
                </a:rPr>
                <a:t>Tax Incidence and Elasticity</a:t>
              </a:r>
              <a:endParaRPr lang="en-US" sz="1900">
                <a:solidFill>
                  <a:srgbClr val="FFFFFF"/>
                </a:solidFill>
                <a:latin typeface="Arial - 26"/>
              </a:endParaRP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2095500" y="660400"/>
            <a:ext cx="6033644" cy="6027548"/>
            <a:chOff x="2095500" y="660400"/>
            <a:chExt cx="6033644" cy="6027548"/>
          </a:xfrm>
        </p:grpSpPr>
        <p:grpSp>
          <p:nvGrpSpPr>
            <p:cNvPr id="47" name="Group 46"/>
            <p:cNvGrpSpPr/>
            <p:nvPr/>
          </p:nvGrpSpPr>
          <p:grpSpPr>
            <a:xfrm>
              <a:off x="2095500" y="660400"/>
              <a:ext cx="6033644" cy="6027548"/>
              <a:chOff x="2095500" y="660400"/>
              <a:chExt cx="6033644" cy="6027548"/>
            </a:xfrm>
          </p:grpSpPr>
          <p:sp>
            <p:nvSpPr>
              <p:cNvPr id="5" name="Freeform 4"/>
              <p:cNvSpPr/>
              <p:nvPr/>
            </p:nvSpPr>
            <p:spPr>
              <a:xfrm>
                <a:off x="2095500" y="673862"/>
                <a:ext cx="29973" cy="5993004"/>
              </a:xfrm>
              <a:custGeom>
                <a:avLst/>
                <a:gdLst/>
                <a:ahLst/>
                <a:cxnLst/>
                <a:rect l="0" t="0" r="0" b="0"/>
                <a:pathLst>
                  <a:path w="29973" h="5993004">
                    <a:moveTo>
                      <a:pt x="0" y="0"/>
                    </a:moveTo>
                    <a:lnTo>
                      <a:pt x="29972" y="0"/>
                    </a:lnTo>
                    <a:lnTo>
                      <a:pt x="29972" y="5993003"/>
                    </a:lnTo>
                    <a:lnTo>
                      <a:pt x="0" y="5993003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Freeform 5"/>
              <p:cNvSpPr/>
              <p:nvPr/>
            </p:nvSpPr>
            <p:spPr>
              <a:xfrm>
                <a:off x="2095500" y="660400"/>
                <a:ext cx="6031612" cy="29973"/>
              </a:xfrm>
              <a:custGeom>
                <a:avLst/>
                <a:gdLst/>
                <a:ahLst/>
                <a:cxnLst/>
                <a:rect l="0" t="0" r="0" b="0"/>
                <a:pathLst>
                  <a:path w="6031612" h="29973">
                    <a:moveTo>
                      <a:pt x="0" y="0"/>
                    </a:moveTo>
                    <a:lnTo>
                      <a:pt x="6031611" y="0"/>
                    </a:lnTo>
                    <a:lnTo>
                      <a:pt x="6031611" y="29972"/>
                    </a:lnTo>
                    <a:lnTo>
                      <a:pt x="0" y="2997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Freeform 6"/>
              <p:cNvSpPr/>
              <p:nvPr/>
            </p:nvSpPr>
            <p:spPr>
              <a:xfrm>
                <a:off x="2116582" y="961771"/>
                <a:ext cx="6000370" cy="31116"/>
              </a:xfrm>
              <a:custGeom>
                <a:avLst/>
                <a:gdLst/>
                <a:ahLst/>
                <a:cxnLst/>
                <a:rect l="0" t="0" r="0" b="0"/>
                <a:pathLst>
                  <a:path w="6000370" h="31116">
                    <a:moveTo>
                      <a:pt x="0" y="0"/>
                    </a:moveTo>
                    <a:lnTo>
                      <a:pt x="6000369" y="0"/>
                    </a:lnTo>
                    <a:lnTo>
                      <a:pt x="6000369" y="31115"/>
                    </a:lnTo>
                    <a:lnTo>
                      <a:pt x="0" y="3111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Freeform 7"/>
              <p:cNvSpPr/>
              <p:nvPr/>
            </p:nvSpPr>
            <p:spPr>
              <a:xfrm>
                <a:off x="2398268" y="675386"/>
                <a:ext cx="31370" cy="5993132"/>
              </a:xfrm>
              <a:custGeom>
                <a:avLst/>
                <a:gdLst/>
                <a:ahLst/>
                <a:cxnLst/>
                <a:rect l="0" t="0" r="0" b="0"/>
                <a:pathLst>
                  <a:path w="31370" h="5993132">
                    <a:moveTo>
                      <a:pt x="0" y="0"/>
                    </a:moveTo>
                    <a:lnTo>
                      <a:pt x="31369" y="0"/>
                    </a:lnTo>
                    <a:lnTo>
                      <a:pt x="31369" y="5993131"/>
                    </a:lnTo>
                    <a:lnTo>
                      <a:pt x="0" y="599313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Freeform 8"/>
              <p:cNvSpPr/>
              <p:nvPr/>
            </p:nvSpPr>
            <p:spPr>
              <a:xfrm>
                <a:off x="2696464" y="673862"/>
                <a:ext cx="31243" cy="5993004"/>
              </a:xfrm>
              <a:custGeom>
                <a:avLst/>
                <a:gdLst/>
                <a:ahLst/>
                <a:cxnLst/>
                <a:rect l="0" t="0" r="0" b="0"/>
                <a:pathLst>
                  <a:path w="31243" h="5993004">
                    <a:moveTo>
                      <a:pt x="0" y="0"/>
                    </a:moveTo>
                    <a:lnTo>
                      <a:pt x="31242" y="0"/>
                    </a:lnTo>
                    <a:lnTo>
                      <a:pt x="31242" y="5993003"/>
                    </a:lnTo>
                    <a:lnTo>
                      <a:pt x="0" y="5993003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Freeform 9"/>
              <p:cNvSpPr/>
              <p:nvPr/>
            </p:nvSpPr>
            <p:spPr>
              <a:xfrm>
                <a:off x="2998851" y="675386"/>
                <a:ext cx="34545" cy="5994909"/>
              </a:xfrm>
              <a:custGeom>
                <a:avLst/>
                <a:gdLst/>
                <a:ahLst/>
                <a:cxnLst/>
                <a:rect l="0" t="0" r="0" b="0"/>
                <a:pathLst>
                  <a:path w="34545" h="5994909">
                    <a:moveTo>
                      <a:pt x="0" y="0"/>
                    </a:moveTo>
                    <a:lnTo>
                      <a:pt x="34544" y="0"/>
                    </a:lnTo>
                    <a:lnTo>
                      <a:pt x="34544" y="5994908"/>
                    </a:lnTo>
                    <a:lnTo>
                      <a:pt x="0" y="5994908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reeform 10"/>
              <p:cNvSpPr/>
              <p:nvPr/>
            </p:nvSpPr>
            <p:spPr>
              <a:xfrm>
                <a:off x="3292729" y="673862"/>
                <a:ext cx="35942" cy="5996433"/>
              </a:xfrm>
              <a:custGeom>
                <a:avLst/>
                <a:gdLst/>
                <a:ahLst/>
                <a:cxnLst/>
                <a:rect l="0" t="0" r="0" b="0"/>
                <a:pathLst>
                  <a:path w="35942" h="5996433">
                    <a:moveTo>
                      <a:pt x="0" y="0"/>
                    </a:moveTo>
                    <a:lnTo>
                      <a:pt x="35941" y="0"/>
                    </a:lnTo>
                    <a:lnTo>
                      <a:pt x="35941" y="5996432"/>
                    </a:lnTo>
                    <a:lnTo>
                      <a:pt x="0" y="599643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Freeform 11"/>
              <p:cNvSpPr/>
              <p:nvPr/>
            </p:nvSpPr>
            <p:spPr>
              <a:xfrm>
                <a:off x="3595116" y="675386"/>
                <a:ext cx="31243" cy="5993132"/>
              </a:xfrm>
              <a:custGeom>
                <a:avLst/>
                <a:gdLst/>
                <a:ahLst/>
                <a:cxnLst/>
                <a:rect l="0" t="0" r="0" b="0"/>
                <a:pathLst>
                  <a:path w="31243" h="5993132">
                    <a:moveTo>
                      <a:pt x="0" y="0"/>
                    </a:moveTo>
                    <a:lnTo>
                      <a:pt x="31242" y="0"/>
                    </a:lnTo>
                    <a:lnTo>
                      <a:pt x="31242" y="5993131"/>
                    </a:lnTo>
                    <a:lnTo>
                      <a:pt x="0" y="599313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Freeform 12"/>
              <p:cNvSpPr/>
              <p:nvPr/>
            </p:nvSpPr>
            <p:spPr>
              <a:xfrm>
                <a:off x="3898011" y="677037"/>
                <a:ext cx="34545" cy="5994782"/>
              </a:xfrm>
              <a:custGeom>
                <a:avLst/>
                <a:gdLst/>
                <a:ahLst/>
                <a:cxnLst/>
                <a:rect l="0" t="0" r="0" b="0"/>
                <a:pathLst>
                  <a:path w="34545" h="5994782">
                    <a:moveTo>
                      <a:pt x="0" y="0"/>
                    </a:moveTo>
                    <a:lnTo>
                      <a:pt x="34544" y="0"/>
                    </a:lnTo>
                    <a:lnTo>
                      <a:pt x="34544" y="5994781"/>
                    </a:lnTo>
                    <a:lnTo>
                      <a:pt x="0" y="599478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Freeform 13"/>
              <p:cNvSpPr/>
              <p:nvPr/>
            </p:nvSpPr>
            <p:spPr>
              <a:xfrm>
                <a:off x="4197731" y="675386"/>
                <a:ext cx="32767" cy="5993132"/>
              </a:xfrm>
              <a:custGeom>
                <a:avLst/>
                <a:gdLst/>
                <a:ahLst/>
                <a:cxnLst/>
                <a:rect l="0" t="0" r="0" b="0"/>
                <a:pathLst>
                  <a:path w="32767" h="5993132">
                    <a:moveTo>
                      <a:pt x="0" y="0"/>
                    </a:moveTo>
                    <a:lnTo>
                      <a:pt x="32766" y="0"/>
                    </a:lnTo>
                    <a:lnTo>
                      <a:pt x="32766" y="5993131"/>
                    </a:lnTo>
                    <a:lnTo>
                      <a:pt x="0" y="599313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Freeform 14"/>
              <p:cNvSpPr/>
              <p:nvPr/>
            </p:nvSpPr>
            <p:spPr>
              <a:xfrm>
                <a:off x="4498594" y="678180"/>
                <a:ext cx="36069" cy="5991480"/>
              </a:xfrm>
              <a:custGeom>
                <a:avLst/>
                <a:gdLst/>
                <a:ahLst/>
                <a:cxnLst/>
                <a:rect l="0" t="0" r="0" b="0"/>
                <a:pathLst>
                  <a:path w="36069" h="5991480">
                    <a:moveTo>
                      <a:pt x="0" y="0"/>
                    </a:moveTo>
                    <a:lnTo>
                      <a:pt x="36068" y="0"/>
                    </a:lnTo>
                    <a:lnTo>
                      <a:pt x="36068" y="5991479"/>
                    </a:lnTo>
                    <a:lnTo>
                      <a:pt x="0" y="5991479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Freeform 15"/>
              <p:cNvSpPr/>
              <p:nvPr/>
            </p:nvSpPr>
            <p:spPr>
              <a:xfrm>
                <a:off x="4790694" y="675386"/>
                <a:ext cx="38736" cy="5993132"/>
              </a:xfrm>
              <a:custGeom>
                <a:avLst/>
                <a:gdLst/>
                <a:ahLst/>
                <a:cxnLst/>
                <a:rect l="0" t="0" r="0" b="0"/>
                <a:pathLst>
                  <a:path w="38736" h="5993132">
                    <a:moveTo>
                      <a:pt x="0" y="0"/>
                    </a:moveTo>
                    <a:lnTo>
                      <a:pt x="38735" y="0"/>
                    </a:lnTo>
                    <a:lnTo>
                      <a:pt x="38735" y="5993131"/>
                    </a:lnTo>
                    <a:lnTo>
                      <a:pt x="0" y="599313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Freeform 16"/>
              <p:cNvSpPr/>
              <p:nvPr/>
            </p:nvSpPr>
            <p:spPr>
              <a:xfrm>
                <a:off x="5095113" y="677037"/>
                <a:ext cx="31370" cy="5988686"/>
              </a:xfrm>
              <a:custGeom>
                <a:avLst/>
                <a:gdLst/>
                <a:ahLst/>
                <a:cxnLst/>
                <a:rect l="0" t="0" r="0" b="0"/>
                <a:pathLst>
                  <a:path w="31370" h="5988686">
                    <a:moveTo>
                      <a:pt x="0" y="0"/>
                    </a:moveTo>
                    <a:lnTo>
                      <a:pt x="31369" y="0"/>
                    </a:lnTo>
                    <a:lnTo>
                      <a:pt x="31369" y="5988685"/>
                    </a:lnTo>
                    <a:lnTo>
                      <a:pt x="0" y="598868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Freeform 17"/>
              <p:cNvSpPr/>
              <p:nvPr/>
            </p:nvSpPr>
            <p:spPr>
              <a:xfrm>
                <a:off x="5397627" y="677037"/>
                <a:ext cx="34291" cy="5990337"/>
              </a:xfrm>
              <a:custGeom>
                <a:avLst/>
                <a:gdLst/>
                <a:ahLst/>
                <a:cxnLst/>
                <a:rect l="0" t="0" r="0" b="0"/>
                <a:pathLst>
                  <a:path w="34291" h="5990337">
                    <a:moveTo>
                      <a:pt x="0" y="0"/>
                    </a:moveTo>
                    <a:lnTo>
                      <a:pt x="34290" y="0"/>
                    </a:lnTo>
                    <a:lnTo>
                      <a:pt x="34290" y="5990336"/>
                    </a:lnTo>
                    <a:lnTo>
                      <a:pt x="0" y="599033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Freeform 18"/>
              <p:cNvSpPr/>
              <p:nvPr/>
            </p:nvSpPr>
            <p:spPr>
              <a:xfrm>
                <a:off x="5697347" y="677037"/>
                <a:ext cx="32767" cy="5991480"/>
              </a:xfrm>
              <a:custGeom>
                <a:avLst/>
                <a:gdLst/>
                <a:ahLst/>
                <a:cxnLst/>
                <a:rect l="0" t="0" r="0" b="0"/>
                <a:pathLst>
                  <a:path w="32767" h="5991480">
                    <a:moveTo>
                      <a:pt x="0" y="0"/>
                    </a:moveTo>
                    <a:lnTo>
                      <a:pt x="32766" y="0"/>
                    </a:lnTo>
                    <a:lnTo>
                      <a:pt x="32766" y="5991479"/>
                    </a:lnTo>
                    <a:lnTo>
                      <a:pt x="0" y="5991479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Freeform 19"/>
              <p:cNvSpPr/>
              <p:nvPr/>
            </p:nvSpPr>
            <p:spPr>
              <a:xfrm>
                <a:off x="5998464" y="678180"/>
                <a:ext cx="36196" cy="5994909"/>
              </a:xfrm>
              <a:custGeom>
                <a:avLst/>
                <a:gdLst/>
                <a:ahLst/>
                <a:cxnLst/>
                <a:rect l="0" t="0" r="0" b="0"/>
                <a:pathLst>
                  <a:path w="36196" h="5994909">
                    <a:moveTo>
                      <a:pt x="0" y="0"/>
                    </a:moveTo>
                    <a:lnTo>
                      <a:pt x="36195" y="0"/>
                    </a:lnTo>
                    <a:lnTo>
                      <a:pt x="36195" y="5994908"/>
                    </a:lnTo>
                    <a:lnTo>
                      <a:pt x="0" y="5994908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Freeform 20"/>
              <p:cNvSpPr/>
              <p:nvPr/>
            </p:nvSpPr>
            <p:spPr>
              <a:xfrm>
                <a:off x="6290691" y="675386"/>
                <a:ext cx="38863" cy="5996433"/>
              </a:xfrm>
              <a:custGeom>
                <a:avLst/>
                <a:gdLst/>
                <a:ahLst/>
                <a:cxnLst/>
                <a:rect l="0" t="0" r="0" b="0"/>
                <a:pathLst>
                  <a:path w="38863" h="5996433">
                    <a:moveTo>
                      <a:pt x="0" y="0"/>
                    </a:moveTo>
                    <a:lnTo>
                      <a:pt x="38862" y="0"/>
                    </a:lnTo>
                    <a:lnTo>
                      <a:pt x="38862" y="5996432"/>
                    </a:lnTo>
                    <a:lnTo>
                      <a:pt x="0" y="599643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Freeform 21"/>
              <p:cNvSpPr/>
              <p:nvPr/>
            </p:nvSpPr>
            <p:spPr>
              <a:xfrm>
                <a:off x="6594602" y="677037"/>
                <a:ext cx="34545" cy="5993258"/>
              </a:xfrm>
              <a:custGeom>
                <a:avLst/>
                <a:gdLst/>
                <a:ahLst/>
                <a:cxnLst/>
                <a:rect l="0" t="0" r="0" b="0"/>
                <a:pathLst>
                  <a:path w="34545" h="5993258">
                    <a:moveTo>
                      <a:pt x="0" y="0"/>
                    </a:moveTo>
                    <a:lnTo>
                      <a:pt x="34544" y="0"/>
                    </a:lnTo>
                    <a:lnTo>
                      <a:pt x="34544" y="5993257"/>
                    </a:lnTo>
                    <a:lnTo>
                      <a:pt x="0" y="5993257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Freeform 22"/>
              <p:cNvSpPr/>
              <p:nvPr/>
            </p:nvSpPr>
            <p:spPr>
              <a:xfrm>
                <a:off x="6897116" y="678180"/>
                <a:ext cx="37339" cy="5994909"/>
              </a:xfrm>
              <a:custGeom>
                <a:avLst/>
                <a:gdLst/>
                <a:ahLst/>
                <a:cxnLst/>
                <a:rect l="0" t="0" r="0" b="0"/>
                <a:pathLst>
                  <a:path w="37339" h="5994909">
                    <a:moveTo>
                      <a:pt x="0" y="0"/>
                    </a:moveTo>
                    <a:lnTo>
                      <a:pt x="37338" y="0"/>
                    </a:lnTo>
                    <a:lnTo>
                      <a:pt x="37338" y="5994908"/>
                    </a:lnTo>
                    <a:lnTo>
                      <a:pt x="0" y="5994908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reeform 23"/>
              <p:cNvSpPr/>
              <p:nvPr/>
            </p:nvSpPr>
            <p:spPr>
              <a:xfrm>
                <a:off x="7196836" y="677037"/>
                <a:ext cx="36069" cy="5993258"/>
              </a:xfrm>
              <a:custGeom>
                <a:avLst/>
                <a:gdLst/>
                <a:ahLst/>
                <a:cxnLst/>
                <a:rect l="0" t="0" r="0" b="0"/>
                <a:pathLst>
                  <a:path w="36069" h="5993258">
                    <a:moveTo>
                      <a:pt x="0" y="0"/>
                    </a:moveTo>
                    <a:lnTo>
                      <a:pt x="36068" y="0"/>
                    </a:lnTo>
                    <a:lnTo>
                      <a:pt x="36068" y="5993257"/>
                    </a:lnTo>
                    <a:lnTo>
                      <a:pt x="0" y="5993257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Freeform 24"/>
              <p:cNvSpPr/>
              <p:nvPr/>
            </p:nvSpPr>
            <p:spPr>
              <a:xfrm>
                <a:off x="7496429" y="677037"/>
                <a:ext cx="38863" cy="5996306"/>
              </a:xfrm>
              <a:custGeom>
                <a:avLst/>
                <a:gdLst/>
                <a:ahLst/>
                <a:cxnLst/>
                <a:rect l="0" t="0" r="0" b="0"/>
                <a:pathLst>
                  <a:path w="38863" h="5996306">
                    <a:moveTo>
                      <a:pt x="0" y="0"/>
                    </a:moveTo>
                    <a:lnTo>
                      <a:pt x="38862" y="0"/>
                    </a:lnTo>
                    <a:lnTo>
                      <a:pt x="38862" y="5996305"/>
                    </a:lnTo>
                    <a:lnTo>
                      <a:pt x="0" y="599630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25"/>
              <p:cNvSpPr/>
              <p:nvPr/>
            </p:nvSpPr>
            <p:spPr>
              <a:xfrm>
                <a:off x="7790307" y="677037"/>
                <a:ext cx="42038" cy="5996306"/>
              </a:xfrm>
              <a:custGeom>
                <a:avLst/>
                <a:gdLst/>
                <a:ahLst/>
                <a:cxnLst/>
                <a:rect l="0" t="0" r="0" b="0"/>
                <a:pathLst>
                  <a:path w="42038" h="5996306">
                    <a:moveTo>
                      <a:pt x="0" y="0"/>
                    </a:moveTo>
                    <a:lnTo>
                      <a:pt x="42037" y="0"/>
                    </a:lnTo>
                    <a:lnTo>
                      <a:pt x="42037" y="5996305"/>
                    </a:lnTo>
                    <a:lnTo>
                      <a:pt x="0" y="599630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26"/>
              <p:cNvSpPr/>
              <p:nvPr/>
            </p:nvSpPr>
            <p:spPr>
              <a:xfrm>
                <a:off x="8085455" y="672338"/>
                <a:ext cx="43689" cy="5997322"/>
              </a:xfrm>
              <a:custGeom>
                <a:avLst/>
                <a:gdLst/>
                <a:ahLst/>
                <a:cxnLst/>
                <a:rect l="0" t="0" r="0" b="0"/>
                <a:pathLst>
                  <a:path w="43689" h="5997322">
                    <a:moveTo>
                      <a:pt x="0" y="0"/>
                    </a:moveTo>
                    <a:lnTo>
                      <a:pt x="43688" y="0"/>
                    </a:lnTo>
                    <a:lnTo>
                      <a:pt x="43688" y="5997321"/>
                    </a:lnTo>
                    <a:lnTo>
                      <a:pt x="0" y="599732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27"/>
              <p:cNvSpPr/>
              <p:nvPr/>
            </p:nvSpPr>
            <p:spPr>
              <a:xfrm>
                <a:off x="2113280" y="1262507"/>
                <a:ext cx="5994401" cy="31370"/>
              </a:xfrm>
              <a:custGeom>
                <a:avLst/>
                <a:gdLst/>
                <a:ahLst/>
                <a:cxnLst/>
                <a:rect l="0" t="0" r="0" b="0"/>
                <a:pathLst>
                  <a:path w="5994401" h="31370">
                    <a:moveTo>
                      <a:pt x="0" y="0"/>
                    </a:moveTo>
                    <a:lnTo>
                      <a:pt x="5994400" y="0"/>
                    </a:lnTo>
                    <a:lnTo>
                      <a:pt x="5994400" y="31369"/>
                    </a:lnTo>
                    <a:lnTo>
                      <a:pt x="0" y="31369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Freeform 28"/>
              <p:cNvSpPr/>
              <p:nvPr/>
            </p:nvSpPr>
            <p:spPr>
              <a:xfrm>
                <a:off x="2114931" y="1561084"/>
                <a:ext cx="6003545" cy="31243"/>
              </a:xfrm>
              <a:custGeom>
                <a:avLst/>
                <a:gdLst/>
                <a:ahLst/>
                <a:cxnLst/>
                <a:rect l="0" t="0" r="0" b="0"/>
                <a:pathLst>
                  <a:path w="6003545" h="31243">
                    <a:moveTo>
                      <a:pt x="0" y="0"/>
                    </a:moveTo>
                    <a:lnTo>
                      <a:pt x="6003544" y="0"/>
                    </a:lnTo>
                    <a:lnTo>
                      <a:pt x="6003544" y="31242"/>
                    </a:lnTo>
                    <a:lnTo>
                      <a:pt x="0" y="3124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reeform 29"/>
              <p:cNvSpPr/>
              <p:nvPr/>
            </p:nvSpPr>
            <p:spPr>
              <a:xfrm>
                <a:off x="2112137" y="1854327"/>
                <a:ext cx="6004815" cy="33021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3021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3020"/>
                    </a:lnTo>
                    <a:lnTo>
                      <a:pt x="0" y="33020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reeform 30"/>
              <p:cNvSpPr/>
              <p:nvPr/>
            </p:nvSpPr>
            <p:spPr>
              <a:xfrm>
                <a:off x="2118106" y="3358896"/>
                <a:ext cx="6004815" cy="32894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2894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2893"/>
                    </a:lnTo>
                    <a:lnTo>
                      <a:pt x="0" y="32893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Freeform 31"/>
              <p:cNvSpPr/>
              <p:nvPr/>
            </p:nvSpPr>
            <p:spPr>
              <a:xfrm>
                <a:off x="2114931" y="3060700"/>
                <a:ext cx="6004815" cy="32894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2894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2893"/>
                    </a:lnTo>
                    <a:lnTo>
                      <a:pt x="0" y="32893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Freeform 32"/>
              <p:cNvSpPr/>
              <p:nvPr/>
            </p:nvSpPr>
            <p:spPr>
              <a:xfrm>
                <a:off x="2114931" y="2759583"/>
                <a:ext cx="5994401" cy="32767"/>
              </a:xfrm>
              <a:custGeom>
                <a:avLst/>
                <a:gdLst/>
                <a:ahLst/>
                <a:cxnLst/>
                <a:rect l="0" t="0" r="0" b="0"/>
                <a:pathLst>
                  <a:path w="5994401" h="32767">
                    <a:moveTo>
                      <a:pt x="0" y="0"/>
                    </a:moveTo>
                    <a:lnTo>
                      <a:pt x="5994400" y="0"/>
                    </a:lnTo>
                    <a:lnTo>
                      <a:pt x="5994400" y="32766"/>
                    </a:lnTo>
                    <a:lnTo>
                      <a:pt x="0" y="3276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Freeform 33"/>
              <p:cNvSpPr/>
              <p:nvPr/>
            </p:nvSpPr>
            <p:spPr>
              <a:xfrm>
                <a:off x="2118106" y="2458593"/>
                <a:ext cx="6003418" cy="31243"/>
              </a:xfrm>
              <a:custGeom>
                <a:avLst/>
                <a:gdLst/>
                <a:ahLst/>
                <a:cxnLst/>
                <a:rect l="0" t="0" r="0" b="0"/>
                <a:pathLst>
                  <a:path w="6003418" h="31243">
                    <a:moveTo>
                      <a:pt x="0" y="0"/>
                    </a:moveTo>
                    <a:lnTo>
                      <a:pt x="6003417" y="0"/>
                    </a:lnTo>
                    <a:lnTo>
                      <a:pt x="6003417" y="31242"/>
                    </a:lnTo>
                    <a:lnTo>
                      <a:pt x="0" y="3124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Freeform 34"/>
              <p:cNvSpPr/>
              <p:nvPr/>
            </p:nvSpPr>
            <p:spPr>
              <a:xfrm>
                <a:off x="2116582" y="2160143"/>
                <a:ext cx="5986908" cy="31116"/>
              </a:xfrm>
              <a:custGeom>
                <a:avLst/>
                <a:gdLst/>
                <a:ahLst/>
                <a:cxnLst/>
                <a:rect l="0" t="0" r="0" b="0"/>
                <a:pathLst>
                  <a:path w="5986908" h="31116">
                    <a:moveTo>
                      <a:pt x="0" y="0"/>
                    </a:moveTo>
                    <a:lnTo>
                      <a:pt x="5986907" y="0"/>
                    </a:lnTo>
                    <a:lnTo>
                      <a:pt x="5986907" y="31115"/>
                    </a:lnTo>
                    <a:lnTo>
                      <a:pt x="0" y="3111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Freeform 35"/>
              <p:cNvSpPr/>
              <p:nvPr/>
            </p:nvSpPr>
            <p:spPr>
              <a:xfrm>
                <a:off x="2113280" y="3655314"/>
                <a:ext cx="5993004" cy="31497"/>
              </a:xfrm>
              <a:custGeom>
                <a:avLst/>
                <a:gdLst/>
                <a:ahLst/>
                <a:cxnLst/>
                <a:rect l="0" t="0" r="0" b="0"/>
                <a:pathLst>
                  <a:path w="5993004" h="31497">
                    <a:moveTo>
                      <a:pt x="0" y="0"/>
                    </a:moveTo>
                    <a:lnTo>
                      <a:pt x="5993003" y="0"/>
                    </a:lnTo>
                    <a:lnTo>
                      <a:pt x="5993003" y="31496"/>
                    </a:lnTo>
                    <a:lnTo>
                      <a:pt x="0" y="3149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Freeform 36"/>
              <p:cNvSpPr/>
              <p:nvPr/>
            </p:nvSpPr>
            <p:spPr>
              <a:xfrm>
                <a:off x="2112137" y="3956685"/>
                <a:ext cx="6003545" cy="31243"/>
              </a:xfrm>
              <a:custGeom>
                <a:avLst/>
                <a:gdLst/>
                <a:ahLst/>
                <a:cxnLst/>
                <a:rect l="0" t="0" r="0" b="0"/>
                <a:pathLst>
                  <a:path w="6003545" h="31243">
                    <a:moveTo>
                      <a:pt x="0" y="0"/>
                    </a:moveTo>
                    <a:lnTo>
                      <a:pt x="6003544" y="0"/>
                    </a:lnTo>
                    <a:lnTo>
                      <a:pt x="6003544" y="31242"/>
                    </a:lnTo>
                    <a:lnTo>
                      <a:pt x="0" y="3124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Freeform 37"/>
              <p:cNvSpPr/>
              <p:nvPr/>
            </p:nvSpPr>
            <p:spPr>
              <a:xfrm>
                <a:off x="2110486" y="4257929"/>
                <a:ext cx="6000370" cy="32767"/>
              </a:xfrm>
              <a:custGeom>
                <a:avLst/>
                <a:gdLst/>
                <a:ahLst/>
                <a:cxnLst/>
                <a:rect l="0" t="0" r="0" b="0"/>
                <a:pathLst>
                  <a:path w="6000370" h="32767">
                    <a:moveTo>
                      <a:pt x="0" y="0"/>
                    </a:moveTo>
                    <a:lnTo>
                      <a:pt x="6000369" y="0"/>
                    </a:lnTo>
                    <a:lnTo>
                      <a:pt x="6000369" y="32766"/>
                    </a:lnTo>
                    <a:lnTo>
                      <a:pt x="0" y="3276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Freeform 38"/>
              <p:cNvSpPr/>
              <p:nvPr/>
            </p:nvSpPr>
            <p:spPr>
              <a:xfrm>
                <a:off x="2112137" y="4556125"/>
                <a:ext cx="6004815" cy="32767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2767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2766"/>
                    </a:lnTo>
                    <a:lnTo>
                      <a:pt x="0" y="3276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Freeform 39"/>
              <p:cNvSpPr/>
              <p:nvPr/>
            </p:nvSpPr>
            <p:spPr>
              <a:xfrm>
                <a:off x="2110486" y="4849749"/>
                <a:ext cx="6004815" cy="33021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3021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3020"/>
                    </a:lnTo>
                    <a:lnTo>
                      <a:pt x="0" y="33020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Freeform 40"/>
              <p:cNvSpPr/>
              <p:nvPr/>
            </p:nvSpPr>
            <p:spPr>
              <a:xfrm>
                <a:off x="2114931" y="6347841"/>
                <a:ext cx="6004815" cy="36196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6196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6195"/>
                    </a:lnTo>
                    <a:lnTo>
                      <a:pt x="0" y="3619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Freeform 41"/>
              <p:cNvSpPr/>
              <p:nvPr/>
            </p:nvSpPr>
            <p:spPr>
              <a:xfrm>
                <a:off x="2114931" y="6054217"/>
                <a:ext cx="6006212" cy="35942"/>
              </a:xfrm>
              <a:custGeom>
                <a:avLst/>
                <a:gdLst/>
                <a:ahLst/>
                <a:cxnLst/>
                <a:rect l="0" t="0" r="0" b="0"/>
                <a:pathLst>
                  <a:path w="6006212" h="35942">
                    <a:moveTo>
                      <a:pt x="0" y="0"/>
                    </a:moveTo>
                    <a:lnTo>
                      <a:pt x="6006211" y="0"/>
                    </a:lnTo>
                    <a:lnTo>
                      <a:pt x="6006211" y="35941"/>
                    </a:lnTo>
                    <a:lnTo>
                      <a:pt x="0" y="3594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Freeform 42"/>
              <p:cNvSpPr/>
              <p:nvPr/>
            </p:nvSpPr>
            <p:spPr>
              <a:xfrm>
                <a:off x="2110486" y="5754370"/>
                <a:ext cx="6003672" cy="33021"/>
              </a:xfrm>
              <a:custGeom>
                <a:avLst/>
                <a:gdLst/>
                <a:ahLst/>
                <a:cxnLst/>
                <a:rect l="0" t="0" r="0" b="0"/>
                <a:pathLst>
                  <a:path w="6003672" h="33021">
                    <a:moveTo>
                      <a:pt x="0" y="0"/>
                    </a:moveTo>
                    <a:lnTo>
                      <a:pt x="6003671" y="0"/>
                    </a:lnTo>
                    <a:lnTo>
                      <a:pt x="6003671" y="33020"/>
                    </a:lnTo>
                    <a:lnTo>
                      <a:pt x="0" y="33020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Freeform 43"/>
              <p:cNvSpPr/>
              <p:nvPr/>
            </p:nvSpPr>
            <p:spPr>
              <a:xfrm>
                <a:off x="2112137" y="5453507"/>
                <a:ext cx="6004815" cy="33021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3021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3020"/>
                    </a:lnTo>
                    <a:lnTo>
                      <a:pt x="0" y="33020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Freeform 44"/>
              <p:cNvSpPr/>
              <p:nvPr/>
            </p:nvSpPr>
            <p:spPr>
              <a:xfrm>
                <a:off x="2112137" y="5155565"/>
                <a:ext cx="5997195" cy="32767"/>
              </a:xfrm>
              <a:custGeom>
                <a:avLst/>
                <a:gdLst/>
                <a:ahLst/>
                <a:cxnLst/>
                <a:rect l="0" t="0" r="0" b="0"/>
                <a:pathLst>
                  <a:path w="5997195" h="32767">
                    <a:moveTo>
                      <a:pt x="0" y="0"/>
                    </a:moveTo>
                    <a:lnTo>
                      <a:pt x="5997194" y="0"/>
                    </a:lnTo>
                    <a:lnTo>
                      <a:pt x="5997194" y="32766"/>
                    </a:lnTo>
                    <a:lnTo>
                      <a:pt x="0" y="3276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Freeform 45"/>
              <p:cNvSpPr/>
              <p:nvPr/>
            </p:nvSpPr>
            <p:spPr>
              <a:xfrm>
                <a:off x="2095500" y="6652006"/>
                <a:ext cx="6033263" cy="35942"/>
              </a:xfrm>
              <a:custGeom>
                <a:avLst/>
                <a:gdLst/>
                <a:ahLst/>
                <a:cxnLst/>
                <a:rect l="0" t="0" r="0" b="0"/>
                <a:pathLst>
                  <a:path w="6033263" h="35942">
                    <a:moveTo>
                      <a:pt x="0" y="0"/>
                    </a:moveTo>
                    <a:lnTo>
                      <a:pt x="6033262" y="0"/>
                    </a:lnTo>
                    <a:lnTo>
                      <a:pt x="6033262" y="35941"/>
                    </a:lnTo>
                    <a:lnTo>
                      <a:pt x="0" y="3594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48" name="Straight Connector 47"/>
            <p:cNvCxnSpPr/>
            <p:nvPr/>
          </p:nvCxnSpPr>
          <p:spPr>
            <a:xfrm>
              <a:off x="3294380" y="939800"/>
              <a:ext cx="0" cy="3949192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miter lim="800000"/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3288411" y="4883023"/>
              <a:ext cx="3939794" cy="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miter lim="800000"/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3022600" y="44450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009900" y="41402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2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076700" y="4940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3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022600" y="3543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4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009900" y="32385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5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3009900" y="29464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6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295900" y="49276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7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5588000" y="49276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8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892800" y="49276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9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6146800" y="49276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10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6451600" y="49276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11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769100" y="49149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12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3467100" y="4940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3771900" y="4940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2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3009900" y="38481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3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4368800" y="4940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4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4673600" y="4940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5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4991100" y="4940300"/>
              <a:ext cx="431800" cy="261610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100" smtClean="0">
                  <a:solidFill>
                    <a:srgbClr val="000000"/>
                  </a:solidFill>
                  <a:latin typeface="Arial - 15"/>
                </a:rPr>
                <a:t>6</a:t>
              </a:r>
              <a:endParaRPr lang="en-US" sz="1100">
                <a:solidFill>
                  <a:srgbClr val="000000"/>
                </a:solidFill>
                <a:latin typeface="Arial - 15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3022600" y="2667000"/>
              <a:ext cx="431800" cy="261610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100" smtClean="0">
                  <a:solidFill>
                    <a:srgbClr val="000000"/>
                  </a:solidFill>
                  <a:latin typeface="Arial - 15"/>
                </a:rPr>
                <a:t>7</a:t>
              </a:r>
              <a:endParaRPr lang="en-US" sz="1100">
                <a:solidFill>
                  <a:srgbClr val="000000"/>
                </a:solidFill>
                <a:latin typeface="Arial - 15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3022600" y="23368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8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3022600" y="20320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9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2933700" y="17399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10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2933700" y="14351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11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2921000" y="11303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12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3610737" y="3944492"/>
            <a:ext cx="2275615" cy="376683"/>
            <a:chOff x="3001137" y="-1102107"/>
            <a:chExt cx="2275615" cy="376683"/>
          </a:xfrm>
        </p:grpSpPr>
        <p:sp>
          <p:nvSpPr>
            <p:cNvPr id="75" name="Freeform 74"/>
            <p:cNvSpPr/>
            <p:nvPr/>
          </p:nvSpPr>
          <p:spPr>
            <a:xfrm>
              <a:off x="3001137" y="-1102107"/>
              <a:ext cx="1818641" cy="376683"/>
            </a:xfrm>
            <a:custGeom>
              <a:avLst/>
              <a:gdLst/>
              <a:ahLst/>
              <a:cxnLst/>
              <a:rect l="0" t="0" r="0" b="0"/>
              <a:pathLst>
                <a:path w="2080896" h="290196">
                  <a:moveTo>
                    <a:pt x="0" y="0"/>
                  </a:moveTo>
                  <a:lnTo>
                    <a:pt x="2080895" y="0"/>
                  </a:lnTo>
                  <a:lnTo>
                    <a:pt x="2080895" y="290195"/>
                  </a:lnTo>
                  <a:lnTo>
                    <a:pt x="0" y="290195"/>
                  </a:lnTo>
                  <a:close/>
                </a:path>
              </a:pathLst>
            </a:custGeom>
            <a:solidFill>
              <a:srgbClr val="FFFF00"/>
            </a:solidFill>
            <a:ln w="381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3168552" y="-1022445"/>
              <a:ext cx="2108200" cy="2462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000" dirty="0" smtClean="0">
                  <a:solidFill>
                    <a:srgbClr val="000000"/>
                  </a:solidFill>
                  <a:latin typeface="Arial - 14"/>
                </a:rPr>
                <a:t>Consumer Tax Burden</a:t>
              </a:r>
              <a:endParaRPr lang="en-US" sz="1000" dirty="0">
                <a:solidFill>
                  <a:srgbClr val="000000"/>
                </a:solidFill>
                <a:latin typeface="Arial - 14"/>
              </a:endParaRPr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3619500" y="2495550"/>
            <a:ext cx="2120900" cy="878205"/>
            <a:chOff x="3619500" y="2495550"/>
            <a:chExt cx="2120900" cy="878205"/>
          </a:xfrm>
        </p:grpSpPr>
        <p:sp>
          <p:nvSpPr>
            <p:cNvPr id="78" name="Freeform 77"/>
            <p:cNvSpPr/>
            <p:nvPr/>
          </p:nvSpPr>
          <p:spPr>
            <a:xfrm>
              <a:off x="3619500" y="2495550"/>
              <a:ext cx="1803400" cy="878205"/>
            </a:xfrm>
            <a:custGeom>
              <a:avLst/>
              <a:gdLst/>
              <a:ahLst/>
              <a:cxnLst/>
              <a:rect l="0" t="0" r="0" b="0"/>
              <a:pathLst>
                <a:path w="2080896" h="893446">
                  <a:moveTo>
                    <a:pt x="0" y="0"/>
                  </a:moveTo>
                  <a:lnTo>
                    <a:pt x="2080895" y="0"/>
                  </a:lnTo>
                  <a:lnTo>
                    <a:pt x="2080895" y="893445"/>
                  </a:lnTo>
                  <a:lnTo>
                    <a:pt x="0" y="893445"/>
                  </a:lnTo>
                  <a:close/>
                </a:path>
              </a:pathLst>
            </a:custGeom>
            <a:solidFill>
              <a:srgbClr val="FFD700"/>
            </a:solidFill>
            <a:ln w="381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3733800" y="2768600"/>
              <a:ext cx="2006600" cy="2462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000" smtClean="0">
                  <a:solidFill>
                    <a:srgbClr val="000000"/>
                  </a:solidFill>
                  <a:latin typeface="Arial - 14"/>
                </a:rPr>
                <a:t>Producer Tax Burden</a:t>
              </a:r>
              <a:endParaRPr lang="en-US" sz="1000">
                <a:solidFill>
                  <a:srgbClr val="000000"/>
                </a:solidFill>
                <a:latin typeface="Arial - 14"/>
              </a:endParaRPr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3886581" y="996823"/>
            <a:ext cx="315850" cy="1130555"/>
            <a:chOff x="3886581" y="996823"/>
            <a:chExt cx="315850" cy="1130555"/>
          </a:xfrm>
        </p:grpSpPr>
        <p:sp>
          <p:nvSpPr>
            <p:cNvPr id="81" name="Freeform 80"/>
            <p:cNvSpPr/>
            <p:nvPr/>
          </p:nvSpPr>
          <p:spPr>
            <a:xfrm>
              <a:off x="3912743" y="996823"/>
              <a:ext cx="289688" cy="1130555"/>
            </a:xfrm>
            <a:custGeom>
              <a:avLst/>
              <a:gdLst/>
              <a:ahLst/>
              <a:cxnLst/>
              <a:rect l="0" t="0" r="0" b="0"/>
              <a:pathLst>
                <a:path w="289688" h="1130555">
                  <a:moveTo>
                    <a:pt x="289687" y="301244"/>
                  </a:moveTo>
                  <a:lnTo>
                    <a:pt x="2540" y="11305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2CD32"/>
            </a:solidFill>
            <a:ln w="381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3886581" y="1143000"/>
              <a:ext cx="227838" cy="81111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900" smtClean="0">
                  <a:solidFill>
                    <a:srgbClr val="000000"/>
                  </a:solidFill>
                  <a:latin typeface="Arial - 10"/>
                </a:rPr>
                <a:t>D W L</a:t>
              </a:r>
              <a:endParaRPr lang="en-US" sz="900">
                <a:solidFill>
                  <a:srgbClr val="000000"/>
                </a:solidFill>
                <a:latin typeface="Arial - 10"/>
              </a:endParaRPr>
            </a:p>
          </p:txBody>
        </p:sp>
      </p:grpSp>
      <p:sp>
        <p:nvSpPr>
          <p:cNvPr id="84" name="Freeform 83"/>
          <p:cNvSpPr/>
          <p:nvPr/>
        </p:nvSpPr>
        <p:spPr>
          <a:xfrm>
            <a:off x="6035930" y="1283335"/>
            <a:ext cx="1493394" cy="909575"/>
          </a:xfrm>
          <a:custGeom>
            <a:avLst/>
            <a:gdLst/>
            <a:ahLst/>
            <a:cxnLst/>
            <a:rect l="0" t="0" r="0" b="0"/>
            <a:pathLst>
              <a:path w="2064767" h="899161">
                <a:moveTo>
                  <a:pt x="0" y="0"/>
                </a:moveTo>
                <a:lnTo>
                  <a:pt x="2064766" y="0"/>
                </a:lnTo>
                <a:lnTo>
                  <a:pt x="2064766" y="899160"/>
                </a:lnTo>
                <a:lnTo>
                  <a:pt x="0" y="899160"/>
                </a:lnTo>
                <a:close/>
              </a:path>
            </a:pathLst>
          </a:custGeom>
          <a:solidFill>
            <a:srgbClr val="32CD32"/>
          </a:solidFill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extBox 84"/>
          <p:cNvSpPr txBox="1"/>
          <p:nvPr/>
        </p:nvSpPr>
        <p:spPr>
          <a:xfrm>
            <a:off x="6019800" y="1270000"/>
            <a:ext cx="2209800" cy="7694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100" dirty="0" smtClean="0">
                <a:solidFill>
                  <a:srgbClr val="000000"/>
                </a:solidFill>
                <a:latin typeface="Arial - 15"/>
              </a:rPr>
              <a:t>area=.5 (base)(height)</a:t>
            </a:r>
          </a:p>
          <a:p>
            <a:r>
              <a:rPr lang="en-US" sz="1100" dirty="0" smtClean="0">
                <a:solidFill>
                  <a:srgbClr val="000000"/>
                </a:solidFill>
                <a:latin typeface="Arial - 15"/>
              </a:rPr>
              <a:t>       =.5 (4)(1)</a:t>
            </a:r>
          </a:p>
          <a:p>
            <a:r>
              <a:rPr lang="en-US" sz="1100" dirty="0" smtClean="0">
                <a:solidFill>
                  <a:srgbClr val="000000"/>
                </a:solidFill>
                <a:latin typeface="Arial - 15"/>
              </a:rPr>
              <a:t>       = 2</a:t>
            </a:r>
          </a:p>
          <a:p>
            <a:r>
              <a:rPr lang="en-US" sz="1100" dirty="0" smtClean="0">
                <a:solidFill>
                  <a:srgbClr val="000000"/>
                </a:solidFill>
                <a:latin typeface="Arial - 15"/>
              </a:rPr>
              <a:t>       =$2</a:t>
            </a:r>
            <a:endParaRPr lang="en-US" sz="1100" dirty="0">
              <a:solidFill>
                <a:srgbClr val="000000"/>
              </a:solidFill>
              <a:latin typeface="Arial - 15"/>
            </a:endParaRPr>
          </a:p>
        </p:txBody>
      </p:sp>
      <p:sp>
        <p:nvSpPr>
          <p:cNvPr id="86" name="Freeform 85"/>
          <p:cNvSpPr/>
          <p:nvPr/>
        </p:nvSpPr>
        <p:spPr>
          <a:xfrm>
            <a:off x="6032500" y="2482850"/>
            <a:ext cx="1799845" cy="951242"/>
          </a:xfrm>
          <a:custGeom>
            <a:avLst/>
            <a:gdLst/>
            <a:ahLst/>
            <a:cxnLst/>
            <a:rect l="0" t="0" r="0" b="0"/>
            <a:pathLst>
              <a:path w="2068196" h="906146">
                <a:moveTo>
                  <a:pt x="0" y="0"/>
                </a:moveTo>
                <a:lnTo>
                  <a:pt x="2068195" y="0"/>
                </a:lnTo>
                <a:lnTo>
                  <a:pt x="2068195" y="906145"/>
                </a:lnTo>
                <a:lnTo>
                  <a:pt x="0" y="906145"/>
                </a:lnTo>
                <a:close/>
              </a:path>
            </a:pathLst>
          </a:custGeom>
          <a:solidFill>
            <a:srgbClr val="FFD700"/>
          </a:solidFill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TextBox 86"/>
          <p:cNvSpPr txBox="1"/>
          <p:nvPr/>
        </p:nvSpPr>
        <p:spPr>
          <a:xfrm>
            <a:off x="5994400" y="2463800"/>
            <a:ext cx="2032000" cy="7694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100" dirty="0" smtClean="0">
                <a:solidFill>
                  <a:srgbClr val="000000"/>
                </a:solidFill>
                <a:latin typeface="Arial - 15"/>
              </a:rPr>
              <a:t>area=base X height</a:t>
            </a:r>
          </a:p>
          <a:p>
            <a:r>
              <a:rPr lang="en-US" sz="1100" dirty="0" smtClean="0">
                <a:solidFill>
                  <a:srgbClr val="000000"/>
                </a:solidFill>
                <a:latin typeface="Arial - 15"/>
              </a:rPr>
              <a:t>       = 6  X  3</a:t>
            </a:r>
          </a:p>
          <a:p>
            <a:r>
              <a:rPr lang="en-US" sz="1100" dirty="0" smtClean="0">
                <a:solidFill>
                  <a:srgbClr val="000000"/>
                </a:solidFill>
                <a:latin typeface="Arial - 15"/>
              </a:rPr>
              <a:t>       = 18</a:t>
            </a:r>
          </a:p>
          <a:p>
            <a:r>
              <a:rPr lang="en-US" sz="1100" dirty="0" smtClean="0">
                <a:solidFill>
                  <a:srgbClr val="000000"/>
                </a:solidFill>
                <a:latin typeface="Arial - 15"/>
              </a:rPr>
              <a:t>       =$18</a:t>
            </a:r>
            <a:endParaRPr lang="en-US" sz="1100" dirty="0">
              <a:solidFill>
                <a:srgbClr val="000000"/>
              </a:solidFill>
              <a:latin typeface="Arial - 15"/>
            </a:endParaRPr>
          </a:p>
        </p:txBody>
      </p:sp>
      <p:sp>
        <p:nvSpPr>
          <p:cNvPr id="88" name="Freeform 87"/>
          <p:cNvSpPr/>
          <p:nvPr/>
        </p:nvSpPr>
        <p:spPr>
          <a:xfrm>
            <a:off x="6029198" y="3683762"/>
            <a:ext cx="1803147" cy="900812"/>
          </a:xfrm>
          <a:custGeom>
            <a:avLst/>
            <a:gdLst/>
            <a:ahLst/>
            <a:cxnLst/>
            <a:rect l="0" t="0" r="0" b="0"/>
            <a:pathLst>
              <a:path w="2071371" h="907416">
                <a:moveTo>
                  <a:pt x="0" y="0"/>
                </a:moveTo>
                <a:lnTo>
                  <a:pt x="2071370" y="0"/>
                </a:lnTo>
                <a:lnTo>
                  <a:pt x="2071370" y="907415"/>
                </a:lnTo>
                <a:lnTo>
                  <a:pt x="0" y="907415"/>
                </a:lnTo>
                <a:close/>
              </a:path>
            </a:pathLst>
          </a:custGeom>
          <a:solidFill>
            <a:srgbClr val="FFFF00"/>
          </a:solidFill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TextBox 88"/>
          <p:cNvSpPr txBox="1"/>
          <p:nvPr/>
        </p:nvSpPr>
        <p:spPr>
          <a:xfrm>
            <a:off x="6096508" y="3683000"/>
            <a:ext cx="2005584" cy="7694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100" dirty="0" smtClean="0">
                <a:solidFill>
                  <a:srgbClr val="000000"/>
                </a:solidFill>
                <a:latin typeface="Arial - 15"/>
              </a:rPr>
              <a:t>area=base X height</a:t>
            </a:r>
          </a:p>
          <a:p>
            <a:r>
              <a:rPr lang="en-US" sz="1100" dirty="0" smtClean="0">
                <a:solidFill>
                  <a:srgbClr val="000000"/>
                </a:solidFill>
                <a:latin typeface="Arial - 15"/>
              </a:rPr>
              <a:t>       = 6  X  1</a:t>
            </a:r>
          </a:p>
          <a:p>
            <a:r>
              <a:rPr lang="en-US" sz="1100" dirty="0" smtClean="0">
                <a:solidFill>
                  <a:srgbClr val="000000"/>
                </a:solidFill>
                <a:latin typeface="Arial - 15"/>
              </a:rPr>
              <a:t>       = 6</a:t>
            </a:r>
          </a:p>
          <a:p>
            <a:r>
              <a:rPr lang="en-US" sz="1100" dirty="0" smtClean="0">
                <a:solidFill>
                  <a:srgbClr val="000000"/>
                </a:solidFill>
                <a:latin typeface="Arial - 15"/>
              </a:rPr>
              <a:t>       =$6</a:t>
            </a:r>
            <a:endParaRPr lang="en-US" sz="1100" dirty="0">
              <a:solidFill>
                <a:srgbClr val="000000"/>
              </a:solidFill>
              <a:latin typeface="Arial - 15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2717800" y="711200"/>
            <a:ext cx="4826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P</a:t>
            </a:r>
            <a:endParaRPr lang="en-US" sz="120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7518400" y="4914900"/>
            <a:ext cx="4826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Q</a:t>
            </a:r>
            <a:endParaRPr lang="en-US" sz="120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97" name="Oval 96">
            <a:hlinkClick r:id="rId3" action="ppaction://hlinksldjump"/>
          </p:cNvPr>
          <p:cNvSpPr/>
          <p:nvPr/>
        </p:nvSpPr>
        <p:spPr>
          <a:xfrm>
            <a:off x="8435959" y="3852634"/>
            <a:ext cx="1312606" cy="1230700"/>
          </a:xfrm>
          <a:prstGeom prst="ellipse">
            <a:avLst/>
          </a:prstGeom>
          <a:solidFill>
            <a:srgbClr val="32CD32"/>
          </a:solidFill>
          <a:ln>
            <a:solidFill>
              <a:srgbClr val="32CD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3" action="ppaction://hlinksldjump"/>
              </a:rPr>
              <a:t>Back to </a:t>
            </a:r>
          </a:p>
          <a:p>
            <a:pPr algn="ctr"/>
            <a:r>
              <a:rPr lang="en-US" dirty="0" smtClean="0">
                <a:hlinkClick r:id="rId3" action="ppaction://hlinksldjump"/>
              </a:rPr>
              <a:t>Graph 1</a:t>
            </a:r>
            <a:endParaRPr lang="en-US" dirty="0"/>
          </a:p>
        </p:txBody>
      </p:sp>
      <p:sp>
        <p:nvSpPr>
          <p:cNvPr id="98" name="TextBox 97"/>
          <p:cNvSpPr txBox="1"/>
          <p:nvPr/>
        </p:nvSpPr>
        <p:spPr>
          <a:xfrm>
            <a:off x="2110486" y="6784595"/>
            <a:ext cx="60036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Refer to Graph 1.  </a:t>
            </a:r>
          </a:p>
          <a:p>
            <a:r>
              <a:rPr lang="en-US" dirty="0" smtClean="0"/>
              <a:t>The tax generates $24 in revenue.</a:t>
            </a:r>
          </a:p>
          <a:p>
            <a:r>
              <a:rPr lang="en-US" dirty="0" smtClean="0"/>
              <a:t>The tax paid by consumers is $6.</a:t>
            </a:r>
          </a:p>
          <a:p>
            <a:r>
              <a:rPr lang="en-US" dirty="0" smtClean="0"/>
              <a:t>The tax paid by producers is $18.</a:t>
            </a:r>
          </a:p>
          <a:p>
            <a:r>
              <a:rPr lang="en-US" dirty="0" smtClean="0"/>
              <a:t>The dead weight loss is $2.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19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-12700"/>
            <a:ext cx="10160000" cy="597662"/>
            <a:chOff x="0" y="-12700"/>
            <a:chExt cx="10160000" cy="597662"/>
          </a:xfrm>
        </p:grpSpPr>
        <p:pic>
          <p:nvPicPr>
            <p:cNvPr id="2" name="Picture 1"/>
            <p:cNvPicPr>
              <a:picLocks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-12700"/>
              <a:ext cx="10160000" cy="5976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3" name="TextBox 2"/>
            <p:cNvSpPr txBox="1"/>
            <p:nvPr/>
          </p:nvSpPr>
          <p:spPr>
            <a:xfrm>
              <a:off x="2070100" y="63500"/>
              <a:ext cx="45212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FFFFFF"/>
                  </a:solidFill>
                  <a:latin typeface="Arial - 26"/>
                </a:rPr>
                <a:t>Tax Incidence and Elasticity</a:t>
              </a:r>
              <a:endParaRPr lang="en-US" sz="1900">
                <a:solidFill>
                  <a:srgbClr val="FFFFFF"/>
                </a:solidFill>
                <a:latin typeface="Arial - 26"/>
              </a:endParaRP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2095500" y="660400"/>
            <a:ext cx="6033644" cy="6027548"/>
            <a:chOff x="2095500" y="660400"/>
            <a:chExt cx="6033644" cy="6027548"/>
          </a:xfrm>
        </p:grpSpPr>
        <p:grpSp>
          <p:nvGrpSpPr>
            <p:cNvPr id="47" name="Group 46"/>
            <p:cNvGrpSpPr/>
            <p:nvPr/>
          </p:nvGrpSpPr>
          <p:grpSpPr>
            <a:xfrm>
              <a:off x="2095500" y="660400"/>
              <a:ext cx="6033644" cy="6027548"/>
              <a:chOff x="2095500" y="660400"/>
              <a:chExt cx="6033644" cy="6027548"/>
            </a:xfrm>
          </p:grpSpPr>
          <p:sp>
            <p:nvSpPr>
              <p:cNvPr id="5" name="Freeform 4"/>
              <p:cNvSpPr/>
              <p:nvPr/>
            </p:nvSpPr>
            <p:spPr>
              <a:xfrm>
                <a:off x="2095500" y="673862"/>
                <a:ext cx="29973" cy="5993004"/>
              </a:xfrm>
              <a:custGeom>
                <a:avLst/>
                <a:gdLst/>
                <a:ahLst/>
                <a:cxnLst/>
                <a:rect l="0" t="0" r="0" b="0"/>
                <a:pathLst>
                  <a:path w="29973" h="5993004">
                    <a:moveTo>
                      <a:pt x="0" y="0"/>
                    </a:moveTo>
                    <a:lnTo>
                      <a:pt x="29972" y="0"/>
                    </a:lnTo>
                    <a:lnTo>
                      <a:pt x="29972" y="5993003"/>
                    </a:lnTo>
                    <a:lnTo>
                      <a:pt x="0" y="5993003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Freeform 5"/>
              <p:cNvSpPr/>
              <p:nvPr/>
            </p:nvSpPr>
            <p:spPr>
              <a:xfrm>
                <a:off x="2095500" y="660400"/>
                <a:ext cx="6031612" cy="29973"/>
              </a:xfrm>
              <a:custGeom>
                <a:avLst/>
                <a:gdLst/>
                <a:ahLst/>
                <a:cxnLst/>
                <a:rect l="0" t="0" r="0" b="0"/>
                <a:pathLst>
                  <a:path w="6031612" h="29973">
                    <a:moveTo>
                      <a:pt x="0" y="0"/>
                    </a:moveTo>
                    <a:lnTo>
                      <a:pt x="6031611" y="0"/>
                    </a:lnTo>
                    <a:lnTo>
                      <a:pt x="6031611" y="29972"/>
                    </a:lnTo>
                    <a:lnTo>
                      <a:pt x="0" y="2997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Freeform 6"/>
              <p:cNvSpPr/>
              <p:nvPr/>
            </p:nvSpPr>
            <p:spPr>
              <a:xfrm>
                <a:off x="2116582" y="961771"/>
                <a:ext cx="6000370" cy="31116"/>
              </a:xfrm>
              <a:custGeom>
                <a:avLst/>
                <a:gdLst/>
                <a:ahLst/>
                <a:cxnLst/>
                <a:rect l="0" t="0" r="0" b="0"/>
                <a:pathLst>
                  <a:path w="6000370" h="31116">
                    <a:moveTo>
                      <a:pt x="0" y="0"/>
                    </a:moveTo>
                    <a:lnTo>
                      <a:pt x="6000369" y="0"/>
                    </a:lnTo>
                    <a:lnTo>
                      <a:pt x="6000369" y="31115"/>
                    </a:lnTo>
                    <a:lnTo>
                      <a:pt x="0" y="3111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Freeform 7"/>
              <p:cNvSpPr/>
              <p:nvPr/>
            </p:nvSpPr>
            <p:spPr>
              <a:xfrm>
                <a:off x="2398268" y="675386"/>
                <a:ext cx="31370" cy="5993132"/>
              </a:xfrm>
              <a:custGeom>
                <a:avLst/>
                <a:gdLst/>
                <a:ahLst/>
                <a:cxnLst/>
                <a:rect l="0" t="0" r="0" b="0"/>
                <a:pathLst>
                  <a:path w="31370" h="5993132">
                    <a:moveTo>
                      <a:pt x="0" y="0"/>
                    </a:moveTo>
                    <a:lnTo>
                      <a:pt x="31369" y="0"/>
                    </a:lnTo>
                    <a:lnTo>
                      <a:pt x="31369" y="5993131"/>
                    </a:lnTo>
                    <a:lnTo>
                      <a:pt x="0" y="599313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Freeform 8"/>
              <p:cNvSpPr/>
              <p:nvPr/>
            </p:nvSpPr>
            <p:spPr>
              <a:xfrm>
                <a:off x="2696464" y="673862"/>
                <a:ext cx="31243" cy="5993004"/>
              </a:xfrm>
              <a:custGeom>
                <a:avLst/>
                <a:gdLst/>
                <a:ahLst/>
                <a:cxnLst/>
                <a:rect l="0" t="0" r="0" b="0"/>
                <a:pathLst>
                  <a:path w="31243" h="5993004">
                    <a:moveTo>
                      <a:pt x="0" y="0"/>
                    </a:moveTo>
                    <a:lnTo>
                      <a:pt x="31242" y="0"/>
                    </a:lnTo>
                    <a:lnTo>
                      <a:pt x="31242" y="5993003"/>
                    </a:lnTo>
                    <a:lnTo>
                      <a:pt x="0" y="5993003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Freeform 9"/>
              <p:cNvSpPr/>
              <p:nvPr/>
            </p:nvSpPr>
            <p:spPr>
              <a:xfrm>
                <a:off x="2998851" y="675386"/>
                <a:ext cx="34545" cy="5994909"/>
              </a:xfrm>
              <a:custGeom>
                <a:avLst/>
                <a:gdLst/>
                <a:ahLst/>
                <a:cxnLst/>
                <a:rect l="0" t="0" r="0" b="0"/>
                <a:pathLst>
                  <a:path w="34545" h="5994909">
                    <a:moveTo>
                      <a:pt x="0" y="0"/>
                    </a:moveTo>
                    <a:lnTo>
                      <a:pt x="34544" y="0"/>
                    </a:lnTo>
                    <a:lnTo>
                      <a:pt x="34544" y="5994908"/>
                    </a:lnTo>
                    <a:lnTo>
                      <a:pt x="0" y="5994908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reeform 10"/>
              <p:cNvSpPr/>
              <p:nvPr/>
            </p:nvSpPr>
            <p:spPr>
              <a:xfrm>
                <a:off x="3292729" y="673862"/>
                <a:ext cx="35942" cy="5996433"/>
              </a:xfrm>
              <a:custGeom>
                <a:avLst/>
                <a:gdLst/>
                <a:ahLst/>
                <a:cxnLst/>
                <a:rect l="0" t="0" r="0" b="0"/>
                <a:pathLst>
                  <a:path w="35942" h="5996433">
                    <a:moveTo>
                      <a:pt x="0" y="0"/>
                    </a:moveTo>
                    <a:lnTo>
                      <a:pt x="35941" y="0"/>
                    </a:lnTo>
                    <a:lnTo>
                      <a:pt x="35941" y="5996432"/>
                    </a:lnTo>
                    <a:lnTo>
                      <a:pt x="0" y="599643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Freeform 11"/>
              <p:cNvSpPr/>
              <p:nvPr/>
            </p:nvSpPr>
            <p:spPr>
              <a:xfrm>
                <a:off x="3595116" y="675386"/>
                <a:ext cx="31243" cy="5993132"/>
              </a:xfrm>
              <a:custGeom>
                <a:avLst/>
                <a:gdLst/>
                <a:ahLst/>
                <a:cxnLst/>
                <a:rect l="0" t="0" r="0" b="0"/>
                <a:pathLst>
                  <a:path w="31243" h="5993132">
                    <a:moveTo>
                      <a:pt x="0" y="0"/>
                    </a:moveTo>
                    <a:lnTo>
                      <a:pt x="31242" y="0"/>
                    </a:lnTo>
                    <a:lnTo>
                      <a:pt x="31242" y="5993131"/>
                    </a:lnTo>
                    <a:lnTo>
                      <a:pt x="0" y="599313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Freeform 12"/>
              <p:cNvSpPr/>
              <p:nvPr/>
            </p:nvSpPr>
            <p:spPr>
              <a:xfrm>
                <a:off x="3898011" y="677037"/>
                <a:ext cx="34545" cy="5994782"/>
              </a:xfrm>
              <a:custGeom>
                <a:avLst/>
                <a:gdLst/>
                <a:ahLst/>
                <a:cxnLst/>
                <a:rect l="0" t="0" r="0" b="0"/>
                <a:pathLst>
                  <a:path w="34545" h="5994782">
                    <a:moveTo>
                      <a:pt x="0" y="0"/>
                    </a:moveTo>
                    <a:lnTo>
                      <a:pt x="34544" y="0"/>
                    </a:lnTo>
                    <a:lnTo>
                      <a:pt x="34544" y="5994781"/>
                    </a:lnTo>
                    <a:lnTo>
                      <a:pt x="0" y="599478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Freeform 13"/>
              <p:cNvSpPr/>
              <p:nvPr/>
            </p:nvSpPr>
            <p:spPr>
              <a:xfrm>
                <a:off x="4197731" y="675386"/>
                <a:ext cx="32767" cy="5993132"/>
              </a:xfrm>
              <a:custGeom>
                <a:avLst/>
                <a:gdLst/>
                <a:ahLst/>
                <a:cxnLst/>
                <a:rect l="0" t="0" r="0" b="0"/>
                <a:pathLst>
                  <a:path w="32767" h="5993132">
                    <a:moveTo>
                      <a:pt x="0" y="0"/>
                    </a:moveTo>
                    <a:lnTo>
                      <a:pt x="32766" y="0"/>
                    </a:lnTo>
                    <a:lnTo>
                      <a:pt x="32766" y="5993131"/>
                    </a:lnTo>
                    <a:lnTo>
                      <a:pt x="0" y="599313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Freeform 14"/>
              <p:cNvSpPr/>
              <p:nvPr/>
            </p:nvSpPr>
            <p:spPr>
              <a:xfrm>
                <a:off x="4498594" y="678180"/>
                <a:ext cx="36069" cy="5991480"/>
              </a:xfrm>
              <a:custGeom>
                <a:avLst/>
                <a:gdLst/>
                <a:ahLst/>
                <a:cxnLst/>
                <a:rect l="0" t="0" r="0" b="0"/>
                <a:pathLst>
                  <a:path w="36069" h="5991480">
                    <a:moveTo>
                      <a:pt x="0" y="0"/>
                    </a:moveTo>
                    <a:lnTo>
                      <a:pt x="36068" y="0"/>
                    </a:lnTo>
                    <a:lnTo>
                      <a:pt x="36068" y="5991479"/>
                    </a:lnTo>
                    <a:lnTo>
                      <a:pt x="0" y="5991479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Freeform 15"/>
              <p:cNvSpPr/>
              <p:nvPr/>
            </p:nvSpPr>
            <p:spPr>
              <a:xfrm>
                <a:off x="4790694" y="675386"/>
                <a:ext cx="38736" cy="5993132"/>
              </a:xfrm>
              <a:custGeom>
                <a:avLst/>
                <a:gdLst/>
                <a:ahLst/>
                <a:cxnLst/>
                <a:rect l="0" t="0" r="0" b="0"/>
                <a:pathLst>
                  <a:path w="38736" h="5993132">
                    <a:moveTo>
                      <a:pt x="0" y="0"/>
                    </a:moveTo>
                    <a:lnTo>
                      <a:pt x="38735" y="0"/>
                    </a:lnTo>
                    <a:lnTo>
                      <a:pt x="38735" y="5993131"/>
                    </a:lnTo>
                    <a:lnTo>
                      <a:pt x="0" y="599313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Freeform 16"/>
              <p:cNvSpPr/>
              <p:nvPr/>
            </p:nvSpPr>
            <p:spPr>
              <a:xfrm>
                <a:off x="5095113" y="677037"/>
                <a:ext cx="31370" cy="5988686"/>
              </a:xfrm>
              <a:custGeom>
                <a:avLst/>
                <a:gdLst/>
                <a:ahLst/>
                <a:cxnLst/>
                <a:rect l="0" t="0" r="0" b="0"/>
                <a:pathLst>
                  <a:path w="31370" h="5988686">
                    <a:moveTo>
                      <a:pt x="0" y="0"/>
                    </a:moveTo>
                    <a:lnTo>
                      <a:pt x="31369" y="0"/>
                    </a:lnTo>
                    <a:lnTo>
                      <a:pt x="31369" y="5988685"/>
                    </a:lnTo>
                    <a:lnTo>
                      <a:pt x="0" y="598868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Freeform 17"/>
              <p:cNvSpPr/>
              <p:nvPr/>
            </p:nvSpPr>
            <p:spPr>
              <a:xfrm>
                <a:off x="5397627" y="677037"/>
                <a:ext cx="34291" cy="5990337"/>
              </a:xfrm>
              <a:custGeom>
                <a:avLst/>
                <a:gdLst/>
                <a:ahLst/>
                <a:cxnLst/>
                <a:rect l="0" t="0" r="0" b="0"/>
                <a:pathLst>
                  <a:path w="34291" h="5990337">
                    <a:moveTo>
                      <a:pt x="0" y="0"/>
                    </a:moveTo>
                    <a:lnTo>
                      <a:pt x="34290" y="0"/>
                    </a:lnTo>
                    <a:lnTo>
                      <a:pt x="34290" y="5990336"/>
                    </a:lnTo>
                    <a:lnTo>
                      <a:pt x="0" y="599033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Freeform 18"/>
              <p:cNvSpPr/>
              <p:nvPr/>
            </p:nvSpPr>
            <p:spPr>
              <a:xfrm>
                <a:off x="5697347" y="677037"/>
                <a:ext cx="32767" cy="5991480"/>
              </a:xfrm>
              <a:custGeom>
                <a:avLst/>
                <a:gdLst/>
                <a:ahLst/>
                <a:cxnLst/>
                <a:rect l="0" t="0" r="0" b="0"/>
                <a:pathLst>
                  <a:path w="32767" h="5991480">
                    <a:moveTo>
                      <a:pt x="0" y="0"/>
                    </a:moveTo>
                    <a:lnTo>
                      <a:pt x="32766" y="0"/>
                    </a:lnTo>
                    <a:lnTo>
                      <a:pt x="32766" y="5991479"/>
                    </a:lnTo>
                    <a:lnTo>
                      <a:pt x="0" y="5991479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Freeform 19"/>
              <p:cNvSpPr/>
              <p:nvPr/>
            </p:nvSpPr>
            <p:spPr>
              <a:xfrm>
                <a:off x="5998464" y="678180"/>
                <a:ext cx="36196" cy="5994909"/>
              </a:xfrm>
              <a:custGeom>
                <a:avLst/>
                <a:gdLst/>
                <a:ahLst/>
                <a:cxnLst/>
                <a:rect l="0" t="0" r="0" b="0"/>
                <a:pathLst>
                  <a:path w="36196" h="5994909">
                    <a:moveTo>
                      <a:pt x="0" y="0"/>
                    </a:moveTo>
                    <a:lnTo>
                      <a:pt x="36195" y="0"/>
                    </a:lnTo>
                    <a:lnTo>
                      <a:pt x="36195" y="5994908"/>
                    </a:lnTo>
                    <a:lnTo>
                      <a:pt x="0" y="5994908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Freeform 20"/>
              <p:cNvSpPr/>
              <p:nvPr/>
            </p:nvSpPr>
            <p:spPr>
              <a:xfrm>
                <a:off x="6290691" y="675386"/>
                <a:ext cx="38863" cy="5996433"/>
              </a:xfrm>
              <a:custGeom>
                <a:avLst/>
                <a:gdLst/>
                <a:ahLst/>
                <a:cxnLst/>
                <a:rect l="0" t="0" r="0" b="0"/>
                <a:pathLst>
                  <a:path w="38863" h="5996433">
                    <a:moveTo>
                      <a:pt x="0" y="0"/>
                    </a:moveTo>
                    <a:lnTo>
                      <a:pt x="38862" y="0"/>
                    </a:lnTo>
                    <a:lnTo>
                      <a:pt x="38862" y="5996432"/>
                    </a:lnTo>
                    <a:lnTo>
                      <a:pt x="0" y="599643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Freeform 21"/>
              <p:cNvSpPr/>
              <p:nvPr/>
            </p:nvSpPr>
            <p:spPr>
              <a:xfrm>
                <a:off x="6594602" y="677037"/>
                <a:ext cx="34545" cy="5993258"/>
              </a:xfrm>
              <a:custGeom>
                <a:avLst/>
                <a:gdLst/>
                <a:ahLst/>
                <a:cxnLst/>
                <a:rect l="0" t="0" r="0" b="0"/>
                <a:pathLst>
                  <a:path w="34545" h="5993258">
                    <a:moveTo>
                      <a:pt x="0" y="0"/>
                    </a:moveTo>
                    <a:lnTo>
                      <a:pt x="34544" y="0"/>
                    </a:lnTo>
                    <a:lnTo>
                      <a:pt x="34544" y="5993257"/>
                    </a:lnTo>
                    <a:lnTo>
                      <a:pt x="0" y="5993257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Freeform 22"/>
              <p:cNvSpPr/>
              <p:nvPr/>
            </p:nvSpPr>
            <p:spPr>
              <a:xfrm>
                <a:off x="6897116" y="678180"/>
                <a:ext cx="37339" cy="5994909"/>
              </a:xfrm>
              <a:custGeom>
                <a:avLst/>
                <a:gdLst/>
                <a:ahLst/>
                <a:cxnLst/>
                <a:rect l="0" t="0" r="0" b="0"/>
                <a:pathLst>
                  <a:path w="37339" h="5994909">
                    <a:moveTo>
                      <a:pt x="0" y="0"/>
                    </a:moveTo>
                    <a:lnTo>
                      <a:pt x="37338" y="0"/>
                    </a:lnTo>
                    <a:lnTo>
                      <a:pt x="37338" y="5994908"/>
                    </a:lnTo>
                    <a:lnTo>
                      <a:pt x="0" y="5994908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reeform 23"/>
              <p:cNvSpPr/>
              <p:nvPr/>
            </p:nvSpPr>
            <p:spPr>
              <a:xfrm>
                <a:off x="7196836" y="677037"/>
                <a:ext cx="36069" cy="5993258"/>
              </a:xfrm>
              <a:custGeom>
                <a:avLst/>
                <a:gdLst/>
                <a:ahLst/>
                <a:cxnLst/>
                <a:rect l="0" t="0" r="0" b="0"/>
                <a:pathLst>
                  <a:path w="36069" h="5993258">
                    <a:moveTo>
                      <a:pt x="0" y="0"/>
                    </a:moveTo>
                    <a:lnTo>
                      <a:pt x="36068" y="0"/>
                    </a:lnTo>
                    <a:lnTo>
                      <a:pt x="36068" y="5993257"/>
                    </a:lnTo>
                    <a:lnTo>
                      <a:pt x="0" y="5993257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Freeform 24"/>
              <p:cNvSpPr/>
              <p:nvPr/>
            </p:nvSpPr>
            <p:spPr>
              <a:xfrm>
                <a:off x="7496429" y="677037"/>
                <a:ext cx="38863" cy="5996306"/>
              </a:xfrm>
              <a:custGeom>
                <a:avLst/>
                <a:gdLst/>
                <a:ahLst/>
                <a:cxnLst/>
                <a:rect l="0" t="0" r="0" b="0"/>
                <a:pathLst>
                  <a:path w="38863" h="5996306">
                    <a:moveTo>
                      <a:pt x="0" y="0"/>
                    </a:moveTo>
                    <a:lnTo>
                      <a:pt x="38862" y="0"/>
                    </a:lnTo>
                    <a:lnTo>
                      <a:pt x="38862" y="5996305"/>
                    </a:lnTo>
                    <a:lnTo>
                      <a:pt x="0" y="599630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25"/>
              <p:cNvSpPr/>
              <p:nvPr/>
            </p:nvSpPr>
            <p:spPr>
              <a:xfrm>
                <a:off x="7790307" y="677037"/>
                <a:ext cx="42038" cy="5996306"/>
              </a:xfrm>
              <a:custGeom>
                <a:avLst/>
                <a:gdLst/>
                <a:ahLst/>
                <a:cxnLst/>
                <a:rect l="0" t="0" r="0" b="0"/>
                <a:pathLst>
                  <a:path w="42038" h="5996306">
                    <a:moveTo>
                      <a:pt x="0" y="0"/>
                    </a:moveTo>
                    <a:lnTo>
                      <a:pt x="42037" y="0"/>
                    </a:lnTo>
                    <a:lnTo>
                      <a:pt x="42037" y="5996305"/>
                    </a:lnTo>
                    <a:lnTo>
                      <a:pt x="0" y="599630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26"/>
              <p:cNvSpPr/>
              <p:nvPr/>
            </p:nvSpPr>
            <p:spPr>
              <a:xfrm>
                <a:off x="8085455" y="672338"/>
                <a:ext cx="43689" cy="5997322"/>
              </a:xfrm>
              <a:custGeom>
                <a:avLst/>
                <a:gdLst/>
                <a:ahLst/>
                <a:cxnLst/>
                <a:rect l="0" t="0" r="0" b="0"/>
                <a:pathLst>
                  <a:path w="43689" h="5997322">
                    <a:moveTo>
                      <a:pt x="0" y="0"/>
                    </a:moveTo>
                    <a:lnTo>
                      <a:pt x="43688" y="0"/>
                    </a:lnTo>
                    <a:lnTo>
                      <a:pt x="43688" y="5997321"/>
                    </a:lnTo>
                    <a:lnTo>
                      <a:pt x="0" y="599732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27"/>
              <p:cNvSpPr/>
              <p:nvPr/>
            </p:nvSpPr>
            <p:spPr>
              <a:xfrm>
                <a:off x="2113280" y="1262507"/>
                <a:ext cx="5994401" cy="31370"/>
              </a:xfrm>
              <a:custGeom>
                <a:avLst/>
                <a:gdLst/>
                <a:ahLst/>
                <a:cxnLst/>
                <a:rect l="0" t="0" r="0" b="0"/>
                <a:pathLst>
                  <a:path w="5994401" h="31370">
                    <a:moveTo>
                      <a:pt x="0" y="0"/>
                    </a:moveTo>
                    <a:lnTo>
                      <a:pt x="5994400" y="0"/>
                    </a:lnTo>
                    <a:lnTo>
                      <a:pt x="5994400" y="31369"/>
                    </a:lnTo>
                    <a:lnTo>
                      <a:pt x="0" y="31369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Freeform 28"/>
              <p:cNvSpPr/>
              <p:nvPr/>
            </p:nvSpPr>
            <p:spPr>
              <a:xfrm>
                <a:off x="2114931" y="1561084"/>
                <a:ext cx="6003545" cy="31243"/>
              </a:xfrm>
              <a:custGeom>
                <a:avLst/>
                <a:gdLst/>
                <a:ahLst/>
                <a:cxnLst/>
                <a:rect l="0" t="0" r="0" b="0"/>
                <a:pathLst>
                  <a:path w="6003545" h="31243">
                    <a:moveTo>
                      <a:pt x="0" y="0"/>
                    </a:moveTo>
                    <a:lnTo>
                      <a:pt x="6003544" y="0"/>
                    </a:lnTo>
                    <a:lnTo>
                      <a:pt x="6003544" y="31242"/>
                    </a:lnTo>
                    <a:lnTo>
                      <a:pt x="0" y="3124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reeform 29"/>
              <p:cNvSpPr/>
              <p:nvPr/>
            </p:nvSpPr>
            <p:spPr>
              <a:xfrm>
                <a:off x="2112137" y="1854327"/>
                <a:ext cx="6004815" cy="33021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3021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3020"/>
                    </a:lnTo>
                    <a:lnTo>
                      <a:pt x="0" y="33020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reeform 30"/>
              <p:cNvSpPr/>
              <p:nvPr/>
            </p:nvSpPr>
            <p:spPr>
              <a:xfrm>
                <a:off x="2118106" y="3358896"/>
                <a:ext cx="6004815" cy="32894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2894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2893"/>
                    </a:lnTo>
                    <a:lnTo>
                      <a:pt x="0" y="32893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Freeform 31"/>
              <p:cNvSpPr/>
              <p:nvPr/>
            </p:nvSpPr>
            <p:spPr>
              <a:xfrm>
                <a:off x="2114931" y="3060700"/>
                <a:ext cx="6004815" cy="32894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2894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2893"/>
                    </a:lnTo>
                    <a:lnTo>
                      <a:pt x="0" y="32893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Freeform 32"/>
              <p:cNvSpPr/>
              <p:nvPr/>
            </p:nvSpPr>
            <p:spPr>
              <a:xfrm>
                <a:off x="2114931" y="2759583"/>
                <a:ext cx="5994401" cy="32767"/>
              </a:xfrm>
              <a:custGeom>
                <a:avLst/>
                <a:gdLst/>
                <a:ahLst/>
                <a:cxnLst/>
                <a:rect l="0" t="0" r="0" b="0"/>
                <a:pathLst>
                  <a:path w="5994401" h="32767">
                    <a:moveTo>
                      <a:pt x="0" y="0"/>
                    </a:moveTo>
                    <a:lnTo>
                      <a:pt x="5994400" y="0"/>
                    </a:lnTo>
                    <a:lnTo>
                      <a:pt x="5994400" y="32766"/>
                    </a:lnTo>
                    <a:lnTo>
                      <a:pt x="0" y="3276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Freeform 33"/>
              <p:cNvSpPr/>
              <p:nvPr/>
            </p:nvSpPr>
            <p:spPr>
              <a:xfrm>
                <a:off x="2118106" y="2458593"/>
                <a:ext cx="6003418" cy="31243"/>
              </a:xfrm>
              <a:custGeom>
                <a:avLst/>
                <a:gdLst/>
                <a:ahLst/>
                <a:cxnLst/>
                <a:rect l="0" t="0" r="0" b="0"/>
                <a:pathLst>
                  <a:path w="6003418" h="31243">
                    <a:moveTo>
                      <a:pt x="0" y="0"/>
                    </a:moveTo>
                    <a:lnTo>
                      <a:pt x="6003417" y="0"/>
                    </a:lnTo>
                    <a:lnTo>
                      <a:pt x="6003417" y="31242"/>
                    </a:lnTo>
                    <a:lnTo>
                      <a:pt x="0" y="3124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Freeform 34"/>
              <p:cNvSpPr/>
              <p:nvPr/>
            </p:nvSpPr>
            <p:spPr>
              <a:xfrm>
                <a:off x="2116582" y="2160143"/>
                <a:ext cx="5986908" cy="31116"/>
              </a:xfrm>
              <a:custGeom>
                <a:avLst/>
                <a:gdLst/>
                <a:ahLst/>
                <a:cxnLst/>
                <a:rect l="0" t="0" r="0" b="0"/>
                <a:pathLst>
                  <a:path w="5986908" h="31116">
                    <a:moveTo>
                      <a:pt x="0" y="0"/>
                    </a:moveTo>
                    <a:lnTo>
                      <a:pt x="5986907" y="0"/>
                    </a:lnTo>
                    <a:lnTo>
                      <a:pt x="5986907" y="31115"/>
                    </a:lnTo>
                    <a:lnTo>
                      <a:pt x="0" y="3111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Freeform 35"/>
              <p:cNvSpPr/>
              <p:nvPr/>
            </p:nvSpPr>
            <p:spPr>
              <a:xfrm>
                <a:off x="2113280" y="3655314"/>
                <a:ext cx="5993004" cy="31497"/>
              </a:xfrm>
              <a:custGeom>
                <a:avLst/>
                <a:gdLst/>
                <a:ahLst/>
                <a:cxnLst/>
                <a:rect l="0" t="0" r="0" b="0"/>
                <a:pathLst>
                  <a:path w="5993004" h="31497">
                    <a:moveTo>
                      <a:pt x="0" y="0"/>
                    </a:moveTo>
                    <a:lnTo>
                      <a:pt x="5993003" y="0"/>
                    </a:lnTo>
                    <a:lnTo>
                      <a:pt x="5993003" y="31496"/>
                    </a:lnTo>
                    <a:lnTo>
                      <a:pt x="0" y="3149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Freeform 36"/>
              <p:cNvSpPr/>
              <p:nvPr/>
            </p:nvSpPr>
            <p:spPr>
              <a:xfrm>
                <a:off x="2112137" y="3956685"/>
                <a:ext cx="6003545" cy="31243"/>
              </a:xfrm>
              <a:custGeom>
                <a:avLst/>
                <a:gdLst/>
                <a:ahLst/>
                <a:cxnLst/>
                <a:rect l="0" t="0" r="0" b="0"/>
                <a:pathLst>
                  <a:path w="6003545" h="31243">
                    <a:moveTo>
                      <a:pt x="0" y="0"/>
                    </a:moveTo>
                    <a:lnTo>
                      <a:pt x="6003544" y="0"/>
                    </a:lnTo>
                    <a:lnTo>
                      <a:pt x="6003544" y="31242"/>
                    </a:lnTo>
                    <a:lnTo>
                      <a:pt x="0" y="3124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Freeform 37"/>
              <p:cNvSpPr/>
              <p:nvPr/>
            </p:nvSpPr>
            <p:spPr>
              <a:xfrm>
                <a:off x="2110486" y="4257929"/>
                <a:ext cx="6000370" cy="32767"/>
              </a:xfrm>
              <a:custGeom>
                <a:avLst/>
                <a:gdLst/>
                <a:ahLst/>
                <a:cxnLst/>
                <a:rect l="0" t="0" r="0" b="0"/>
                <a:pathLst>
                  <a:path w="6000370" h="32767">
                    <a:moveTo>
                      <a:pt x="0" y="0"/>
                    </a:moveTo>
                    <a:lnTo>
                      <a:pt x="6000369" y="0"/>
                    </a:lnTo>
                    <a:lnTo>
                      <a:pt x="6000369" y="32766"/>
                    </a:lnTo>
                    <a:lnTo>
                      <a:pt x="0" y="3276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Freeform 38"/>
              <p:cNvSpPr/>
              <p:nvPr/>
            </p:nvSpPr>
            <p:spPr>
              <a:xfrm>
                <a:off x="2112137" y="4556125"/>
                <a:ext cx="6004815" cy="32767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2767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2766"/>
                    </a:lnTo>
                    <a:lnTo>
                      <a:pt x="0" y="3276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Freeform 39"/>
              <p:cNvSpPr/>
              <p:nvPr/>
            </p:nvSpPr>
            <p:spPr>
              <a:xfrm>
                <a:off x="2110486" y="4849749"/>
                <a:ext cx="6004815" cy="33021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3021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3020"/>
                    </a:lnTo>
                    <a:lnTo>
                      <a:pt x="0" y="33020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Freeform 40"/>
              <p:cNvSpPr/>
              <p:nvPr/>
            </p:nvSpPr>
            <p:spPr>
              <a:xfrm>
                <a:off x="2114931" y="6347841"/>
                <a:ext cx="6004815" cy="36196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6196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6195"/>
                    </a:lnTo>
                    <a:lnTo>
                      <a:pt x="0" y="3619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Freeform 41"/>
              <p:cNvSpPr/>
              <p:nvPr/>
            </p:nvSpPr>
            <p:spPr>
              <a:xfrm>
                <a:off x="2114931" y="6054217"/>
                <a:ext cx="6006212" cy="35942"/>
              </a:xfrm>
              <a:custGeom>
                <a:avLst/>
                <a:gdLst/>
                <a:ahLst/>
                <a:cxnLst/>
                <a:rect l="0" t="0" r="0" b="0"/>
                <a:pathLst>
                  <a:path w="6006212" h="35942">
                    <a:moveTo>
                      <a:pt x="0" y="0"/>
                    </a:moveTo>
                    <a:lnTo>
                      <a:pt x="6006211" y="0"/>
                    </a:lnTo>
                    <a:lnTo>
                      <a:pt x="6006211" y="35941"/>
                    </a:lnTo>
                    <a:lnTo>
                      <a:pt x="0" y="3594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Freeform 42"/>
              <p:cNvSpPr/>
              <p:nvPr/>
            </p:nvSpPr>
            <p:spPr>
              <a:xfrm>
                <a:off x="2110486" y="5754370"/>
                <a:ext cx="6003672" cy="33021"/>
              </a:xfrm>
              <a:custGeom>
                <a:avLst/>
                <a:gdLst/>
                <a:ahLst/>
                <a:cxnLst/>
                <a:rect l="0" t="0" r="0" b="0"/>
                <a:pathLst>
                  <a:path w="6003672" h="33021">
                    <a:moveTo>
                      <a:pt x="0" y="0"/>
                    </a:moveTo>
                    <a:lnTo>
                      <a:pt x="6003671" y="0"/>
                    </a:lnTo>
                    <a:lnTo>
                      <a:pt x="6003671" y="33020"/>
                    </a:lnTo>
                    <a:lnTo>
                      <a:pt x="0" y="33020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Freeform 43"/>
              <p:cNvSpPr/>
              <p:nvPr/>
            </p:nvSpPr>
            <p:spPr>
              <a:xfrm>
                <a:off x="2112137" y="5453507"/>
                <a:ext cx="6004815" cy="33021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3021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3020"/>
                    </a:lnTo>
                    <a:lnTo>
                      <a:pt x="0" y="33020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Freeform 44"/>
              <p:cNvSpPr/>
              <p:nvPr/>
            </p:nvSpPr>
            <p:spPr>
              <a:xfrm>
                <a:off x="2112137" y="5155565"/>
                <a:ext cx="5997195" cy="32767"/>
              </a:xfrm>
              <a:custGeom>
                <a:avLst/>
                <a:gdLst/>
                <a:ahLst/>
                <a:cxnLst/>
                <a:rect l="0" t="0" r="0" b="0"/>
                <a:pathLst>
                  <a:path w="5997195" h="32767">
                    <a:moveTo>
                      <a:pt x="0" y="0"/>
                    </a:moveTo>
                    <a:lnTo>
                      <a:pt x="5997194" y="0"/>
                    </a:lnTo>
                    <a:lnTo>
                      <a:pt x="5997194" y="32766"/>
                    </a:lnTo>
                    <a:lnTo>
                      <a:pt x="0" y="3276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Freeform 45"/>
              <p:cNvSpPr/>
              <p:nvPr/>
            </p:nvSpPr>
            <p:spPr>
              <a:xfrm>
                <a:off x="2095500" y="6652006"/>
                <a:ext cx="6033263" cy="35942"/>
              </a:xfrm>
              <a:custGeom>
                <a:avLst/>
                <a:gdLst/>
                <a:ahLst/>
                <a:cxnLst/>
                <a:rect l="0" t="0" r="0" b="0"/>
                <a:pathLst>
                  <a:path w="6033263" h="35942">
                    <a:moveTo>
                      <a:pt x="0" y="0"/>
                    </a:moveTo>
                    <a:lnTo>
                      <a:pt x="6033262" y="0"/>
                    </a:lnTo>
                    <a:lnTo>
                      <a:pt x="6033262" y="35941"/>
                    </a:lnTo>
                    <a:lnTo>
                      <a:pt x="0" y="3594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48" name="Straight Connector 47"/>
            <p:cNvCxnSpPr/>
            <p:nvPr/>
          </p:nvCxnSpPr>
          <p:spPr>
            <a:xfrm>
              <a:off x="3294380" y="939800"/>
              <a:ext cx="0" cy="3949192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miter lim="800000"/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3288411" y="4883023"/>
              <a:ext cx="3939794" cy="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miter lim="800000"/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3022600" y="44450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009900" y="41402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2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076700" y="4940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3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022600" y="3543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4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009900" y="32385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5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3009900" y="29464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6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295900" y="49276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7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5588000" y="49276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8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892800" y="49276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9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6146800" y="49276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10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6451600" y="49276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11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769100" y="49149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12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3467100" y="4940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3771900" y="4940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2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3009900" y="38481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3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4368800" y="4940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4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4673600" y="4940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5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4991100" y="4940300"/>
              <a:ext cx="431800" cy="261610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100" smtClean="0">
                  <a:solidFill>
                    <a:srgbClr val="000000"/>
                  </a:solidFill>
                  <a:latin typeface="Arial - 15"/>
                </a:rPr>
                <a:t>6</a:t>
              </a:r>
              <a:endParaRPr lang="en-US" sz="1100">
                <a:solidFill>
                  <a:srgbClr val="000000"/>
                </a:solidFill>
                <a:latin typeface="Arial - 15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3022600" y="2667000"/>
              <a:ext cx="431800" cy="261610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100" smtClean="0">
                  <a:solidFill>
                    <a:srgbClr val="000000"/>
                  </a:solidFill>
                  <a:latin typeface="Arial - 15"/>
                </a:rPr>
                <a:t>7</a:t>
              </a:r>
              <a:endParaRPr lang="en-US" sz="1100">
                <a:solidFill>
                  <a:srgbClr val="000000"/>
                </a:solidFill>
                <a:latin typeface="Arial - 15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3022600" y="23368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8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3022600" y="20320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9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2933700" y="17399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10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2933700" y="14351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11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2921000" y="11303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12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</p:grpSp>
      <p:cxnSp>
        <p:nvCxnSpPr>
          <p:cNvPr id="75" name="Straight Connector 74"/>
          <p:cNvCxnSpPr/>
          <p:nvPr/>
        </p:nvCxnSpPr>
        <p:spPr>
          <a:xfrm>
            <a:off x="3771900" y="1143000"/>
            <a:ext cx="3348355" cy="3328035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H="1">
            <a:off x="4343400" y="1257300"/>
            <a:ext cx="3060700" cy="326390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3289300" y="3074289"/>
            <a:ext cx="2422271" cy="0"/>
          </a:xfrm>
          <a:prstGeom prst="line">
            <a:avLst/>
          </a:prstGeom>
          <a:ln w="38100" cap="flat" cmpd="sng" algn="ctr">
            <a:solidFill>
              <a:srgbClr val="FF0000"/>
            </a:solidFill>
            <a:prstDash val="dash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7264400" y="1028700"/>
            <a:ext cx="457200" cy="26161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100" smtClean="0">
                <a:solidFill>
                  <a:srgbClr val="000000"/>
                </a:solidFill>
                <a:latin typeface="Arial - 15"/>
              </a:rPr>
              <a:t>S</a:t>
            </a:r>
            <a:endParaRPr lang="en-US" sz="1100">
              <a:solidFill>
                <a:srgbClr val="000000"/>
              </a:solidFill>
              <a:latin typeface="Arial - 15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7112000" y="4381500"/>
            <a:ext cx="4826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D</a:t>
            </a:r>
            <a:endParaRPr lang="en-US" sz="120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165100" y="673100"/>
            <a:ext cx="1219200" cy="26161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100" smtClean="0">
                <a:solidFill>
                  <a:srgbClr val="000000"/>
                </a:solidFill>
                <a:latin typeface="Arial - 15"/>
              </a:rPr>
              <a:t>GRAPH 2</a:t>
            </a:r>
            <a:endParaRPr lang="en-US" sz="1100">
              <a:solidFill>
                <a:srgbClr val="000000"/>
              </a:solidFill>
              <a:latin typeface="Arial - 15"/>
            </a:endParaRPr>
          </a:p>
        </p:txBody>
      </p:sp>
      <p:cxnSp>
        <p:nvCxnSpPr>
          <p:cNvPr id="83" name="Straight Connector 82"/>
          <p:cNvCxnSpPr/>
          <p:nvPr/>
        </p:nvCxnSpPr>
        <p:spPr>
          <a:xfrm>
            <a:off x="5706745" y="3068320"/>
            <a:ext cx="0" cy="1802765"/>
          </a:xfrm>
          <a:prstGeom prst="line">
            <a:avLst/>
          </a:prstGeom>
          <a:ln w="38100" cap="flat" cmpd="sng" algn="ctr">
            <a:solidFill>
              <a:srgbClr val="FF0000"/>
            </a:solidFill>
            <a:prstDash val="dash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2730500" y="711200"/>
            <a:ext cx="4826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P</a:t>
            </a:r>
            <a:endParaRPr lang="en-US" sz="120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7518400" y="4902200"/>
            <a:ext cx="4826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Q</a:t>
            </a:r>
            <a:endParaRPr lang="en-US" sz="120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2667000" y="2921000"/>
            <a:ext cx="5842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Pe</a:t>
            </a:r>
            <a:endParaRPr lang="en-US" sz="1200" baseline="-2500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562600" y="5181600"/>
            <a:ext cx="6096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Qe</a:t>
            </a:r>
            <a:endParaRPr lang="en-US" sz="1200" baseline="-2500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2110486" y="6747384"/>
            <a:ext cx="59930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Consider another market in equilibrium. The equilibrium price is $6 and the quantity exchanged at that price is 8.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54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-12700"/>
            <a:ext cx="10160000" cy="597662"/>
            <a:chOff x="0" y="-12700"/>
            <a:chExt cx="10160000" cy="597662"/>
          </a:xfrm>
        </p:grpSpPr>
        <p:pic>
          <p:nvPicPr>
            <p:cNvPr id="2" name="Picture 1"/>
            <p:cNvPicPr>
              <a:picLocks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-12700"/>
              <a:ext cx="10160000" cy="5976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3" name="TextBox 2"/>
            <p:cNvSpPr txBox="1"/>
            <p:nvPr/>
          </p:nvSpPr>
          <p:spPr>
            <a:xfrm>
              <a:off x="2070100" y="63500"/>
              <a:ext cx="45212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FFFFFF"/>
                  </a:solidFill>
                  <a:latin typeface="Arial - 26"/>
                </a:rPr>
                <a:t>Tax Incidence and Elasticity</a:t>
              </a:r>
              <a:endParaRPr lang="en-US" sz="1900">
                <a:solidFill>
                  <a:srgbClr val="FFFFFF"/>
                </a:solidFill>
                <a:latin typeface="Arial - 26"/>
              </a:endParaRP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2095500" y="660400"/>
            <a:ext cx="6033644" cy="6027548"/>
            <a:chOff x="2095500" y="660400"/>
            <a:chExt cx="6033644" cy="6027548"/>
          </a:xfrm>
        </p:grpSpPr>
        <p:grpSp>
          <p:nvGrpSpPr>
            <p:cNvPr id="47" name="Group 46"/>
            <p:cNvGrpSpPr/>
            <p:nvPr/>
          </p:nvGrpSpPr>
          <p:grpSpPr>
            <a:xfrm>
              <a:off x="2095500" y="660400"/>
              <a:ext cx="6033644" cy="6027548"/>
              <a:chOff x="2095500" y="660400"/>
              <a:chExt cx="6033644" cy="6027548"/>
            </a:xfrm>
          </p:grpSpPr>
          <p:sp>
            <p:nvSpPr>
              <p:cNvPr id="5" name="Freeform 4"/>
              <p:cNvSpPr/>
              <p:nvPr/>
            </p:nvSpPr>
            <p:spPr>
              <a:xfrm>
                <a:off x="2095500" y="673862"/>
                <a:ext cx="29973" cy="5993004"/>
              </a:xfrm>
              <a:custGeom>
                <a:avLst/>
                <a:gdLst/>
                <a:ahLst/>
                <a:cxnLst/>
                <a:rect l="0" t="0" r="0" b="0"/>
                <a:pathLst>
                  <a:path w="29973" h="5993004">
                    <a:moveTo>
                      <a:pt x="0" y="0"/>
                    </a:moveTo>
                    <a:lnTo>
                      <a:pt x="29972" y="0"/>
                    </a:lnTo>
                    <a:lnTo>
                      <a:pt x="29972" y="5993003"/>
                    </a:lnTo>
                    <a:lnTo>
                      <a:pt x="0" y="5993003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Freeform 5"/>
              <p:cNvSpPr/>
              <p:nvPr/>
            </p:nvSpPr>
            <p:spPr>
              <a:xfrm>
                <a:off x="2095500" y="660400"/>
                <a:ext cx="6031612" cy="29973"/>
              </a:xfrm>
              <a:custGeom>
                <a:avLst/>
                <a:gdLst/>
                <a:ahLst/>
                <a:cxnLst/>
                <a:rect l="0" t="0" r="0" b="0"/>
                <a:pathLst>
                  <a:path w="6031612" h="29973">
                    <a:moveTo>
                      <a:pt x="0" y="0"/>
                    </a:moveTo>
                    <a:lnTo>
                      <a:pt x="6031611" y="0"/>
                    </a:lnTo>
                    <a:lnTo>
                      <a:pt x="6031611" y="29972"/>
                    </a:lnTo>
                    <a:lnTo>
                      <a:pt x="0" y="2997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Freeform 6"/>
              <p:cNvSpPr/>
              <p:nvPr/>
            </p:nvSpPr>
            <p:spPr>
              <a:xfrm>
                <a:off x="2116582" y="961771"/>
                <a:ext cx="6000370" cy="31116"/>
              </a:xfrm>
              <a:custGeom>
                <a:avLst/>
                <a:gdLst/>
                <a:ahLst/>
                <a:cxnLst/>
                <a:rect l="0" t="0" r="0" b="0"/>
                <a:pathLst>
                  <a:path w="6000370" h="31116">
                    <a:moveTo>
                      <a:pt x="0" y="0"/>
                    </a:moveTo>
                    <a:lnTo>
                      <a:pt x="6000369" y="0"/>
                    </a:lnTo>
                    <a:lnTo>
                      <a:pt x="6000369" y="31115"/>
                    </a:lnTo>
                    <a:lnTo>
                      <a:pt x="0" y="3111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Freeform 7"/>
              <p:cNvSpPr/>
              <p:nvPr/>
            </p:nvSpPr>
            <p:spPr>
              <a:xfrm>
                <a:off x="2398268" y="675386"/>
                <a:ext cx="31370" cy="5993132"/>
              </a:xfrm>
              <a:custGeom>
                <a:avLst/>
                <a:gdLst/>
                <a:ahLst/>
                <a:cxnLst/>
                <a:rect l="0" t="0" r="0" b="0"/>
                <a:pathLst>
                  <a:path w="31370" h="5993132">
                    <a:moveTo>
                      <a:pt x="0" y="0"/>
                    </a:moveTo>
                    <a:lnTo>
                      <a:pt x="31369" y="0"/>
                    </a:lnTo>
                    <a:lnTo>
                      <a:pt x="31369" y="5993131"/>
                    </a:lnTo>
                    <a:lnTo>
                      <a:pt x="0" y="599313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Freeform 8"/>
              <p:cNvSpPr/>
              <p:nvPr/>
            </p:nvSpPr>
            <p:spPr>
              <a:xfrm>
                <a:off x="2696464" y="673862"/>
                <a:ext cx="31243" cy="5993004"/>
              </a:xfrm>
              <a:custGeom>
                <a:avLst/>
                <a:gdLst/>
                <a:ahLst/>
                <a:cxnLst/>
                <a:rect l="0" t="0" r="0" b="0"/>
                <a:pathLst>
                  <a:path w="31243" h="5993004">
                    <a:moveTo>
                      <a:pt x="0" y="0"/>
                    </a:moveTo>
                    <a:lnTo>
                      <a:pt x="31242" y="0"/>
                    </a:lnTo>
                    <a:lnTo>
                      <a:pt x="31242" y="5993003"/>
                    </a:lnTo>
                    <a:lnTo>
                      <a:pt x="0" y="5993003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Freeform 9"/>
              <p:cNvSpPr/>
              <p:nvPr/>
            </p:nvSpPr>
            <p:spPr>
              <a:xfrm>
                <a:off x="2998851" y="675386"/>
                <a:ext cx="34545" cy="5994909"/>
              </a:xfrm>
              <a:custGeom>
                <a:avLst/>
                <a:gdLst/>
                <a:ahLst/>
                <a:cxnLst/>
                <a:rect l="0" t="0" r="0" b="0"/>
                <a:pathLst>
                  <a:path w="34545" h="5994909">
                    <a:moveTo>
                      <a:pt x="0" y="0"/>
                    </a:moveTo>
                    <a:lnTo>
                      <a:pt x="34544" y="0"/>
                    </a:lnTo>
                    <a:lnTo>
                      <a:pt x="34544" y="5994908"/>
                    </a:lnTo>
                    <a:lnTo>
                      <a:pt x="0" y="5994908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reeform 10"/>
              <p:cNvSpPr/>
              <p:nvPr/>
            </p:nvSpPr>
            <p:spPr>
              <a:xfrm>
                <a:off x="3292729" y="673862"/>
                <a:ext cx="35942" cy="5996433"/>
              </a:xfrm>
              <a:custGeom>
                <a:avLst/>
                <a:gdLst/>
                <a:ahLst/>
                <a:cxnLst/>
                <a:rect l="0" t="0" r="0" b="0"/>
                <a:pathLst>
                  <a:path w="35942" h="5996433">
                    <a:moveTo>
                      <a:pt x="0" y="0"/>
                    </a:moveTo>
                    <a:lnTo>
                      <a:pt x="35941" y="0"/>
                    </a:lnTo>
                    <a:lnTo>
                      <a:pt x="35941" y="5996432"/>
                    </a:lnTo>
                    <a:lnTo>
                      <a:pt x="0" y="599643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Freeform 11"/>
              <p:cNvSpPr/>
              <p:nvPr/>
            </p:nvSpPr>
            <p:spPr>
              <a:xfrm>
                <a:off x="3595116" y="675386"/>
                <a:ext cx="31243" cy="5993132"/>
              </a:xfrm>
              <a:custGeom>
                <a:avLst/>
                <a:gdLst/>
                <a:ahLst/>
                <a:cxnLst/>
                <a:rect l="0" t="0" r="0" b="0"/>
                <a:pathLst>
                  <a:path w="31243" h="5993132">
                    <a:moveTo>
                      <a:pt x="0" y="0"/>
                    </a:moveTo>
                    <a:lnTo>
                      <a:pt x="31242" y="0"/>
                    </a:lnTo>
                    <a:lnTo>
                      <a:pt x="31242" y="5993131"/>
                    </a:lnTo>
                    <a:lnTo>
                      <a:pt x="0" y="599313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Freeform 12"/>
              <p:cNvSpPr/>
              <p:nvPr/>
            </p:nvSpPr>
            <p:spPr>
              <a:xfrm>
                <a:off x="3898011" y="677037"/>
                <a:ext cx="34545" cy="5994782"/>
              </a:xfrm>
              <a:custGeom>
                <a:avLst/>
                <a:gdLst/>
                <a:ahLst/>
                <a:cxnLst/>
                <a:rect l="0" t="0" r="0" b="0"/>
                <a:pathLst>
                  <a:path w="34545" h="5994782">
                    <a:moveTo>
                      <a:pt x="0" y="0"/>
                    </a:moveTo>
                    <a:lnTo>
                      <a:pt x="34544" y="0"/>
                    </a:lnTo>
                    <a:lnTo>
                      <a:pt x="34544" y="5994781"/>
                    </a:lnTo>
                    <a:lnTo>
                      <a:pt x="0" y="599478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Freeform 13"/>
              <p:cNvSpPr/>
              <p:nvPr/>
            </p:nvSpPr>
            <p:spPr>
              <a:xfrm>
                <a:off x="4197731" y="675386"/>
                <a:ext cx="32767" cy="5993132"/>
              </a:xfrm>
              <a:custGeom>
                <a:avLst/>
                <a:gdLst/>
                <a:ahLst/>
                <a:cxnLst/>
                <a:rect l="0" t="0" r="0" b="0"/>
                <a:pathLst>
                  <a:path w="32767" h="5993132">
                    <a:moveTo>
                      <a:pt x="0" y="0"/>
                    </a:moveTo>
                    <a:lnTo>
                      <a:pt x="32766" y="0"/>
                    </a:lnTo>
                    <a:lnTo>
                      <a:pt x="32766" y="5993131"/>
                    </a:lnTo>
                    <a:lnTo>
                      <a:pt x="0" y="599313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Freeform 14"/>
              <p:cNvSpPr/>
              <p:nvPr/>
            </p:nvSpPr>
            <p:spPr>
              <a:xfrm>
                <a:off x="4498594" y="678180"/>
                <a:ext cx="36069" cy="5991480"/>
              </a:xfrm>
              <a:custGeom>
                <a:avLst/>
                <a:gdLst/>
                <a:ahLst/>
                <a:cxnLst/>
                <a:rect l="0" t="0" r="0" b="0"/>
                <a:pathLst>
                  <a:path w="36069" h="5991480">
                    <a:moveTo>
                      <a:pt x="0" y="0"/>
                    </a:moveTo>
                    <a:lnTo>
                      <a:pt x="36068" y="0"/>
                    </a:lnTo>
                    <a:lnTo>
                      <a:pt x="36068" y="5991479"/>
                    </a:lnTo>
                    <a:lnTo>
                      <a:pt x="0" y="5991479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Freeform 15"/>
              <p:cNvSpPr/>
              <p:nvPr/>
            </p:nvSpPr>
            <p:spPr>
              <a:xfrm>
                <a:off x="4790694" y="675386"/>
                <a:ext cx="38736" cy="5993132"/>
              </a:xfrm>
              <a:custGeom>
                <a:avLst/>
                <a:gdLst/>
                <a:ahLst/>
                <a:cxnLst/>
                <a:rect l="0" t="0" r="0" b="0"/>
                <a:pathLst>
                  <a:path w="38736" h="5993132">
                    <a:moveTo>
                      <a:pt x="0" y="0"/>
                    </a:moveTo>
                    <a:lnTo>
                      <a:pt x="38735" y="0"/>
                    </a:lnTo>
                    <a:lnTo>
                      <a:pt x="38735" y="5993131"/>
                    </a:lnTo>
                    <a:lnTo>
                      <a:pt x="0" y="599313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Freeform 16"/>
              <p:cNvSpPr/>
              <p:nvPr/>
            </p:nvSpPr>
            <p:spPr>
              <a:xfrm>
                <a:off x="5095113" y="677037"/>
                <a:ext cx="31370" cy="5988686"/>
              </a:xfrm>
              <a:custGeom>
                <a:avLst/>
                <a:gdLst/>
                <a:ahLst/>
                <a:cxnLst/>
                <a:rect l="0" t="0" r="0" b="0"/>
                <a:pathLst>
                  <a:path w="31370" h="5988686">
                    <a:moveTo>
                      <a:pt x="0" y="0"/>
                    </a:moveTo>
                    <a:lnTo>
                      <a:pt x="31369" y="0"/>
                    </a:lnTo>
                    <a:lnTo>
                      <a:pt x="31369" y="5988685"/>
                    </a:lnTo>
                    <a:lnTo>
                      <a:pt x="0" y="598868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Freeform 17"/>
              <p:cNvSpPr/>
              <p:nvPr/>
            </p:nvSpPr>
            <p:spPr>
              <a:xfrm>
                <a:off x="5397627" y="677037"/>
                <a:ext cx="34291" cy="5990337"/>
              </a:xfrm>
              <a:custGeom>
                <a:avLst/>
                <a:gdLst/>
                <a:ahLst/>
                <a:cxnLst/>
                <a:rect l="0" t="0" r="0" b="0"/>
                <a:pathLst>
                  <a:path w="34291" h="5990337">
                    <a:moveTo>
                      <a:pt x="0" y="0"/>
                    </a:moveTo>
                    <a:lnTo>
                      <a:pt x="34290" y="0"/>
                    </a:lnTo>
                    <a:lnTo>
                      <a:pt x="34290" y="5990336"/>
                    </a:lnTo>
                    <a:lnTo>
                      <a:pt x="0" y="599033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Freeform 18"/>
              <p:cNvSpPr/>
              <p:nvPr/>
            </p:nvSpPr>
            <p:spPr>
              <a:xfrm>
                <a:off x="5697347" y="677037"/>
                <a:ext cx="32767" cy="5991480"/>
              </a:xfrm>
              <a:custGeom>
                <a:avLst/>
                <a:gdLst/>
                <a:ahLst/>
                <a:cxnLst/>
                <a:rect l="0" t="0" r="0" b="0"/>
                <a:pathLst>
                  <a:path w="32767" h="5991480">
                    <a:moveTo>
                      <a:pt x="0" y="0"/>
                    </a:moveTo>
                    <a:lnTo>
                      <a:pt x="32766" y="0"/>
                    </a:lnTo>
                    <a:lnTo>
                      <a:pt x="32766" y="5991479"/>
                    </a:lnTo>
                    <a:lnTo>
                      <a:pt x="0" y="5991479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Freeform 19"/>
              <p:cNvSpPr/>
              <p:nvPr/>
            </p:nvSpPr>
            <p:spPr>
              <a:xfrm>
                <a:off x="5998464" y="678180"/>
                <a:ext cx="36196" cy="5994909"/>
              </a:xfrm>
              <a:custGeom>
                <a:avLst/>
                <a:gdLst/>
                <a:ahLst/>
                <a:cxnLst/>
                <a:rect l="0" t="0" r="0" b="0"/>
                <a:pathLst>
                  <a:path w="36196" h="5994909">
                    <a:moveTo>
                      <a:pt x="0" y="0"/>
                    </a:moveTo>
                    <a:lnTo>
                      <a:pt x="36195" y="0"/>
                    </a:lnTo>
                    <a:lnTo>
                      <a:pt x="36195" y="5994908"/>
                    </a:lnTo>
                    <a:lnTo>
                      <a:pt x="0" y="5994908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Freeform 20"/>
              <p:cNvSpPr/>
              <p:nvPr/>
            </p:nvSpPr>
            <p:spPr>
              <a:xfrm>
                <a:off x="6290691" y="675386"/>
                <a:ext cx="38863" cy="5996433"/>
              </a:xfrm>
              <a:custGeom>
                <a:avLst/>
                <a:gdLst/>
                <a:ahLst/>
                <a:cxnLst/>
                <a:rect l="0" t="0" r="0" b="0"/>
                <a:pathLst>
                  <a:path w="38863" h="5996433">
                    <a:moveTo>
                      <a:pt x="0" y="0"/>
                    </a:moveTo>
                    <a:lnTo>
                      <a:pt x="38862" y="0"/>
                    </a:lnTo>
                    <a:lnTo>
                      <a:pt x="38862" y="5996432"/>
                    </a:lnTo>
                    <a:lnTo>
                      <a:pt x="0" y="599643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Freeform 21"/>
              <p:cNvSpPr/>
              <p:nvPr/>
            </p:nvSpPr>
            <p:spPr>
              <a:xfrm>
                <a:off x="6594602" y="677037"/>
                <a:ext cx="34545" cy="5993258"/>
              </a:xfrm>
              <a:custGeom>
                <a:avLst/>
                <a:gdLst/>
                <a:ahLst/>
                <a:cxnLst/>
                <a:rect l="0" t="0" r="0" b="0"/>
                <a:pathLst>
                  <a:path w="34545" h="5993258">
                    <a:moveTo>
                      <a:pt x="0" y="0"/>
                    </a:moveTo>
                    <a:lnTo>
                      <a:pt x="34544" y="0"/>
                    </a:lnTo>
                    <a:lnTo>
                      <a:pt x="34544" y="5993257"/>
                    </a:lnTo>
                    <a:lnTo>
                      <a:pt x="0" y="5993257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Freeform 22"/>
              <p:cNvSpPr/>
              <p:nvPr/>
            </p:nvSpPr>
            <p:spPr>
              <a:xfrm>
                <a:off x="6897116" y="678180"/>
                <a:ext cx="37339" cy="5994909"/>
              </a:xfrm>
              <a:custGeom>
                <a:avLst/>
                <a:gdLst/>
                <a:ahLst/>
                <a:cxnLst/>
                <a:rect l="0" t="0" r="0" b="0"/>
                <a:pathLst>
                  <a:path w="37339" h="5994909">
                    <a:moveTo>
                      <a:pt x="0" y="0"/>
                    </a:moveTo>
                    <a:lnTo>
                      <a:pt x="37338" y="0"/>
                    </a:lnTo>
                    <a:lnTo>
                      <a:pt x="37338" y="5994908"/>
                    </a:lnTo>
                    <a:lnTo>
                      <a:pt x="0" y="5994908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reeform 23"/>
              <p:cNvSpPr/>
              <p:nvPr/>
            </p:nvSpPr>
            <p:spPr>
              <a:xfrm>
                <a:off x="7196836" y="677037"/>
                <a:ext cx="36069" cy="5993258"/>
              </a:xfrm>
              <a:custGeom>
                <a:avLst/>
                <a:gdLst/>
                <a:ahLst/>
                <a:cxnLst/>
                <a:rect l="0" t="0" r="0" b="0"/>
                <a:pathLst>
                  <a:path w="36069" h="5993258">
                    <a:moveTo>
                      <a:pt x="0" y="0"/>
                    </a:moveTo>
                    <a:lnTo>
                      <a:pt x="36068" y="0"/>
                    </a:lnTo>
                    <a:lnTo>
                      <a:pt x="36068" y="5993257"/>
                    </a:lnTo>
                    <a:lnTo>
                      <a:pt x="0" y="5993257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Freeform 24"/>
              <p:cNvSpPr/>
              <p:nvPr/>
            </p:nvSpPr>
            <p:spPr>
              <a:xfrm>
                <a:off x="7496429" y="677037"/>
                <a:ext cx="38863" cy="5996306"/>
              </a:xfrm>
              <a:custGeom>
                <a:avLst/>
                <a:gdLst/>
                <a:ahLst/>
                <a:cxnLst/>
                <a:rect l="0" t="0" r="0" b="0"/>
                <a:pathLst>
                  <a:path w="38863" h="5996306">
                    <a:moveTo>
                      <a:pt x="0" y="0"/>
                    </a:moveTo>
                    <a:lnTo>
                      <a:pt x="38862" y="0"/>
                    </a:lnTo>
                    <a:lnTo>
                      <a:pt x="38862" y="5996305"/>
                    </a:lnTo>
                    <a:lnTo>
                      <a:pt x="0" y="599630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25"/>
              <p:cNvSpPr/>
              <p:nvPr/>
            </p:nvSpPr>
            <p:spPr>
              <a:xfrm>
                <a:off x="7790307" y="677037"/>
                <a:ext cx="42038" cy="5996306"/>
              </a:xfrm>
              <a:custGeom>
                <a:avLst/>
                <a:gdLst/>
                <a:ahLst/>
                <a:cxnLst/>
                <a:rect l="0" t="0" r="0" b="0"/>
                <a:pathLst>
                  <a:path w="42038" h="5996306">
                    <a:moveTo>
                      <a:pt x="0" y="0"/>
                    </a:moveTo>
                    <a:lnTo>
                      <a:pt x="42037" y="0"/>
                    </a:lnTo>
                    <a:lnTo>
                      <a:pt x="42037" y="5996305"/>
                    </a:lnTo>
                    <a:lnTo>
                      <a:pt x="0" y="599630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26"/>
              <p:cNvSpPr/>
              <p:nvPr/>
            </p:nvSpPr>
            <p:spPr>
              <a:xfrm>
                <a:off x="8085455" y="672338"/>
                <a:ext cx="43689" cy="5997322"/>
              </a:xfrm>
              <a:custGeom>
                <a:avLst/>
                <a:gdLst/>
                <a:ahLst/>
                <a:cxnLst/>
                <a:rect l="0" t="0" r="0" b="0"/>
                <a:pathLst>
                  <a:path w="43689" h="5997322">
                    <a:moveTo>
                      <a:pt x="0" y="0"/>
                    </a:moveTo>
                    <a:lnTo>
                      <a:pt x="43688" y="0"/>
                    </a:lnTo>
                    <a:lnTo>
                      <a:pt x="43688" y="5997321"/>
                    </a:lnTo>
                    <a:lnTo>
                      <a:pt x="0" y="599732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27"/>
              <p:cNvSpPr/>
              <p:nvPr/>
            </p:nvSpPr>
            <p:spPr>
              <a:xfrm>
                <a:off x="2113280" y="1262507"/>
                <a:ext cx="5994401" cy="31370"/>
              </a:xfrm>
              <a:custGeom>
                <a:avLst/>
                <a:gdLst/>
                <a:ahLst/>
                <a:cxnLst/>
                <a:rect l="0" t="0" r="0" b="0"/>
                <a:pathLst>
                  <a:path w="5994401" h="31370">
                    <a:moveTo>
                      <a:pt x="0" y="0"/>
                    </a:moveTo>
                    <a:lnTo>
                      <a:pt x="5994400" y="0"/>
                    </a:lnTo>
                    <a:lnTo>
                      <a:pt x="5994400" y="31369"/>
                    </a:lnTo>
                    <a:lnTo>
                      <a:pt x="0" y="31369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Freeform 28"/>
              <p:cNvSpPr/>
              <p:nvPr/>
            </p:nvSpPr>
            <p:spPr>
              <a:xfrm>
                <a:off x="2114931" y="1561084"/>
                <a:ext cx="6003545" cy="31243"/>
              </a:xfrm>
              <a:custGeom>
                <a:avLst/>
                <a:gdLst/>
                <a:ahLst/>
                <a:cxnLst/>
                <a:rect l="0" t="0" r="0" b="0"/>
                <a:pathLst>
                  <a:path w="6003545" h="31243">
                    <a:moveTo>
                      <a:pt x="0" y="0"/>
                    </a:moveTo>
                    <a:lnTo>
                      <a:pt x="6003544" y="0"/>
                    </a:lnTo>
                    <a:lnTo>
                      <a:pt x="6003544" y="31242"/>
                    </a:lnTo>
                    <a:lnTo>
                      <a:pt x="0" y="3124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reeform 29"/>
              <p:cNvSpPr/>
              <p:nvPr/>
            </p:nvSpPr>
            <p:spPr>
              <a:xfrm>
                <a:off x="2112137" y="1854327"/>
                <a:ext cx="6004815" cy="33021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3021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3020"/>
                    </a:lnTo>
                    <a:lnTo>
                      <a:pt x="0" y="33020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reeform 30"/>
              <p:cNvSpPr/>
              <p:nvPr/>
            </p:nvSpPr>
            <p:spPr>
              <a:xfrm>
                <a:off x="2118106" y="3358896"/>
                <a:ext cx="6004815" cy="32894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2894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2893"/>
                    </a:lnTo>
                    <a:lnTo>
                      <a:pt x="0" y="32893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Freeform 31"/>
              <p:cNvSpPr/>
              <p:nvPr/>
            </p:nvSpPr>
            <p:spPr>
              <a:xfrm>
                <a:off x="2114931" y="3060700"/>
                <a:ext cx="6004815" cy="32894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2894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2893"/>
                    </a:lnTo>
                    <a:lnTo>
                      <a:pt x="0" y="32893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Freeform 32"/>
              <p:cNvSpPr/>
              <p:nvPr/>
            </p:nvSpPr>
            <p:spPr>
              <a:xfrm>
                <a:off x="2114931" y="2759583"/>
                <a:ext cx="5994401" cy="32767"/>
              </a:xfrm>
              <a:custGeom>
                <a:avLst/>
                <a:gdLst/>
                <a:ahLst/>
                <a:cxnLst/>
                <a:rect l="0" t="0" r="0" b="0"/>
                <a:pathLst>
                  <a:path w="5994401" h="32767">
                    <a:moveTo>
                      <a:pt x="0" y="0"/>
                    </a:moveTo>
                    <a:lnTo>
                      <a:pt x="5994400" y="0"/>
                    </a:lnTo>
                    <a:lnTo>
                      <a:pt x="5994400" y="32766"/>
                    </a:lnTo>
                    <a:lnTo>
                      <a:pt x="0" y="3276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Freeform 33"/>
              <p:cNvSpPr/>
              <p:nvPr/>
            </p:nvSpPr>
            <p:spPr>
              <a:xfrm>
                <a:off x="2118106" y="2458593"/>
                <a:ext cx="6003418" cy="31243"/>
              </a:xfrm>
              <a:custGeom>
                <a:avLst/>
                <a:gdLst/>
                <a:ahLst/>
                <a:cxnLst/>
                <a:rect l="0" t="0" r="0" b="0"/>
                <a:pathLst>
                  <a:path w="6003418" h="31243">
                    <a:moveTo>
                      <a:pt x="0" y="0"/>
                    </a:moveTo>
                    <a:lnTo>
                      <a:pt x="6003417" y="0"/>
                    </a:lnTo>
                    <a:lnTo>
                      <a:pt x="6003417" y="31242"/>
                    </a:lnTo>
                    <a:lnTo>
                      <a:pt x="0" y="3124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Freeform 34"/>
              <p:cNvSpPr/>
              <p:nvPr/>
            </p:nvSpPr>
            <p:spPr>
              <a:xfrm>
                <a:off x="2116582" y="2160143"/>
                <a:ext cx="5986908" cy="31116"/>
              </a:xfrm>
              <a:custGeom>
                <a:avLst/>
                <a:gdLst/>
                <a:ahLst/>
                <a:cxnLst/>
                <a:rect l="0" t="0" r="0" b="0"/>
                <a:pathLst>
                  <a:path w="5986908" h="31116">
                    <a:moveTo>
                      <a:pt x="0" y="0"/>
                    </a:moveTo>
                    <a:lnTo>
                      <a:pt x="5986907" y="0"/>
                    </a:lnTo>
                    <a:lnTo>
                      <a:pt x="5986907" y="31115"/>
                    </a:lnTo>
                    <a:lnTo>
                      <a:pt x="0" y="3111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Freeform 35"/>
              <p:cNvSpPr/>
              <p:nvPr/>
            </p:nvSpPr>
            <p:spPr>
              <a:xfrm>
                <a:off x="2113280" y="3655314"/>
                <a:ext cx="5993004" cy="31497"/>
              </a:xfrm>
              <a:custGeom>
                <a:avLst/>
                <a:gdLst/>
                <a:ahLst/>
                <a:cxnLst/>
                <a:rect l="0" t="0" r="0" b="0"/>
                <a:pathLst>
                  <a:path w="5993004" h="31497">
                    <a:moveTo>
                      <a:pt x="0" y="0"/>
                    </a:moveTo>
                    <a:lnTo>
                      <a:pt x="5993003" y="0"/>
                    </a:lnTo>
                    <a:lnTo>
                      <a:pt x="5993003" y="31496"/>
                    </a:lnTo>
                    <a:lnTo>
                      <a:pt x="0" y="3149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Freeform 36"/>
              <p:cNvSpPr/>
              <p:nvPr/>
            </p:nvSpPr>
            <p:spPr>
              <a:xfrm>
                <a:off x="2112137" y="3956685"/>
                <a:ext cx="6003545" cy="31243"/>
              </a:xfrm>
              <a:custGeom>
                <a:avLst/>
                <a:gdLst/>
                <a:ahLst/>
                <a:cxnLst/>
                <a:rect l="0" t="0" r="0" b="0"/>
                <a:pathLst>
                  <a:path w="6003545" h="31243">
                    <a:moveTo>
                      <a:pt x="0" y="0"/>
                    </a:moveTo>
                    <a:lnTo>
                      <a:pt x="6003544" y="0"/>
                    </a:lnTo>
                    <a:lnTo>
                      <a:pt x="6003544" y="31242"/>
                    </a:lnTo>
                    <a:lnTo>
                      <a:pt x="0" y="3124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Freeform 37"/>
              <p:cNvSpPr/>
              <p:nvPr/>
            </p:nvSpPr>
            <p:spPr>
              <a:xfrm>
                <a:off x="2110486" y="4257929"/>
                <a:ext cx="6000370" cy="32767"/>
              </a:xfrm>
              <a:custGeom>
                <a:avLst/>
                <a:gdLst/>
                <a:ahLst/>
                <a:cxnLst/>
                <a:rect l="0" t="0" r="0" b="0"/>
                <a:pathLst>
                  <a:path w="6000370" h="32767">
                    <a:moveTo>
                      <a:pt x="0" y="0"/>
                    </a:moveTo>
                    <a:lnTo>
                      <a:pt x="6000369" y="0"/>
                    </a:lnTo>
                    <a:lnTo>
                      <a:pt x="6000369" y="32766"/>
                    </a:lnTo>
                    <a:lnTo>
                      <a:pt x="0" y="3276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Freeform 38"/>
              <p:cNvSpPr/>
              <p:nvPr/>
            </p:nvSpPr>
            <p:spPr>
              <a:xfrm>
                <a:off x="2112137" y="4556125"/>
                <a:ext cx="6004815" cy="32767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2767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2766"/>
                    </a:lnTo>
                    <a:lnTo>
                      <a:pt x="0" y="3276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Freeform 39"/>
              <p:cNvSpPr/>
              <p:nvPr/>
            </p:nvSpPr>
            <p:spPr>
              <a:xfrm>
                <a:off x="2110486" y="4849749"/>
                <a:ext cx="6004815" cy="33021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3021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3020"/>
                    </a:lnTo>
                    <a:lnTo>
                      <a:pt x="0" y="33020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Freeform 40"/>
              <p:cNvSpPr/>
              <p:nvPr/>
            </p:nvSpPr>
            <p:spPr>
              <a:xfrm>
                <a:off x="2114931" y="6347841"/>
                <a:ext cx="6004815" cy="36196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6196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6195"/>
                    </a:lnTo>
                    <a:lnTo>
                      <a:pt x="0" y="3619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Freeform 41"/>
              <p:cNvSpPr/>
              <p:nvPr/>
            </p:nvSpPr>
            <p:spPr>
              <a:xfrm>
                <a:off x="2114931" y="6054217"/>
                <a:ext cx="6006212" cy="35942"/>
              </a:xfrm>
              <a:custGeom>
                <a:avLst/>
                <a:gdLst/>
                <a:ahLst/>
                <a:cxnLst/>
                <a:rect l="0" t="0" r="0" b="0"/>
                <a:pathLst>
                  <a:path w="6006212" h="35942">
                    <a:moveTo>
                      <a:pt x="0" y="0"/>
                    </a:moveTo>
                    <a:lnTo>
                      <a:pt x="6006211" y="0"/>
                    </a:lnTo>
                    <a:lnTo>
                      <a:pt x="6006211" y="35941"/>
                    </a:lnTo>
                    <a:lnTo>
                      <a:pt x="0" y="3594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Freeform 42"/>
              <p:cNvSpPr/>
              <p:nvPr/>
            </p:nvSpPr>
            <p:spPr>
              <a:xfrm>
                <a:off x="2110486" y="5754370"/>
                <a:ext cx="6003672" cy="33021"/>
              </a:xfrm>
              <a:custGeom>
                <a:avLst/>
                <a:gdLst/>
                <a:ahLst/>
                <a:cxnLst/>
                <a:rect l="0" t="0" r="0" b="0"/>
                <a:pathLst>
                  <a:path w="6003672" h="33021">
                    <a:moveTo>
                      <a:pt x="0" y="0"/>
                    </a:moveTo>
                    <a:lnTo>
                      <a:pt x="6003671" y="0"/>
                    </a:lnTo>
                    <a:lnTo>
                      <a:pt x="6003671" y="33020"/>
                    </a:lnTo>
                    <a:lnTo>
                      <a:pt x="0" y="33020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Freeform 43"/>
              <p:cNvSpPr/>
              <p:nvPr/>
            </p:nvSpPr>
            <p:spPr>
              <a:xfrm>
                <a:off x="2112137" y="5453507"/>
                <a:ext cx="6004815" cy="33021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3021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3020"/>
                    </a:lnTo>
                    <a:lnTo>
                      <a:pt x="0" y="33020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Freeform 44"/>
              <p:cNvSpPr/>
              <p:nvPr/>
            </p:nvSpPr>
            <p:spPr>
              <a:xfrm>
                <a:off x="2112137" y="5155565"/>
                <a:ext cx="5997195" cy="32767"/>
              </a:xfrm>
              <a:custGeom>
                <a:avLst/>
                <a:gdLst/>
                <a:ahLst/>
                <a:cxnLst/>
                <a:rect l="0" t="0" r="0" b="0"/>
                <a:pathLst>
                  <a:path w="5997195" h="32767">
                    <a:moveTo>
                      <a:pt x="0" y="0"/>
                    </a:moveTo>
                    <a:lnTo>
                      <a:pt x="5997194" y="0"/>
                    </a:lnTo>
                    <a:lnTo>
                      <a:pt x="5997194" y="32766"/>
                    </a:lnTo>
                    <a:lnTo>
                      <a:pt x="0" y="3276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Freeform 45"/>
              <p:cNvSpPr/>
              <p:nvPr/>
            </p:nvSpPr>
            <p:spPr>
              <a:xfrm>
                <a:off x="2095500" y="6652006"/>
                <a:ext cx="6033263" cy="35942"/>
              </a:xfrm>
              <a:custGeom>
                <a:avLst/>
                <a:gdLst/>
                <a:ahLst/>
                <a:cxnLst/>
                <a:rect l="0" t="0" r="0" b="0"/>
                <a:pathLst>
                  <a:path w="6033263" h="35942">
                    <a:moveTo>
                      <a:pt x="0" y="0"/>
                    </a:moveTo>
                    <a:lnTo>
                      <a:pt x="6033262" y="0"/>
                    </a:lnTo>
                    <a:lnTo>
                      <a:pt x="6033262" y="35941"/>
                    </a:lnTo>
                    <a:lnTo>
                      <a:pt x="0" y="3594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48" name="Straight Connector 47"/>
            <p:cNvCxnSpPr/>
            <p:nvPr/>
          </p:nvCxnSpPr>
          <p:spPr>
            <a:xfrm>
              <a:off x="3294380" y="939800"/>
              <a:ext cx="0" cy="3949192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miter lim="800000"/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3288411" y="4883023"/>
              <a:ext cx="3939794" cy="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miter lim="800000"/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3022600" y="44450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009900" y="41402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2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076700" y="4940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3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022600" y="3543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4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009900" y="32385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5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3009900" y="29464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6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295900" y="49276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7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5588000" y="49276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8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892800" y="49276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9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6146800" y="49276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10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6451600" y="49276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11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769100" y="49149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12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3467100" y="4940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3771900" y="4940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2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3009900" y="38481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3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4368800" y="4940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4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4673600" y="4940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5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4991100" y="4940300"/>
              <a:ext cx="431800" cy="261610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100" smtClean="0">
                  <a:solidFill>
                    <a:srgbClr val="000000"/>
                  </a:solidFill>
                  <a:latin typeface="Arial - 15"/>
                </a:rPr>
                <a:t>6</a:t>
              </a:r>
              <a:endParaRPr lang="en-US" sz="1100">
                <a:solidFill>
                  <a:srgbClr val="000000"/>
                </a:solidFill>
                <a:latin typeface="Arial - 15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3022600" y="2667000"/>
              <a:ext cx="431800" cy="261610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100" smtClean="0">
                  <a:solidFill>
                    <a:srgbClr val="000000"/>
                  </a:solidFill>
                  <a:latin typeface="Arial - 15"/>
                </a:rPr>
                <a:t>7</a:t>
              </a:r>
              <a:endParaRPr lang="en-US" sz="1100">
                <a:solidFill>
                  <a:srgbClr val="000000"/>
                </a:solidFill>
                <a:latin typeface="Arial - 15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3022600" y="23368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8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3022600" y="20320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9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2933700" y="17399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10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2933700" y="14351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11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2921000" y="11303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12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</p:grpSp>
      <p:cxnSp>
        <p:nvCxnSpPr>
          <p:cNvPr id="75" name="Straight Connector 74"/>
          <p:cNvCxnSpPr/>
          <p:nvPr/>
        </p:nvCxnSpPr>
        <p:spPr>
          <a:xfrm>
            <a:off x="3771900" y="1143000"/>
            <a:ext cx="3348355" cy="3328035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H="1">
            <a:off x="4343400" y="1257300"/>
            <a:ext cx="3060700" cy="326390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3289300" y="3074289"/>
            <a:ext cx="2422271" cy="0"/>
          </a:xfrm>
          <a:prstGeom prst="line">
            <a:avLst/>
          </a:prstGeom>
          <a:ln w="38100" cap="flat" cmpd="sng" algn="ctr">
            <a:solidFill>
              <a:srgbClr val="FF0000"/>
            </a:solidFill>
            <a:prstDash val="dash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7264400" y="1028700"/>
            <a:ext cx="457200" cy="26161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100" smtClean="0">
                <a:solidFill>
                  <a:srgbClr val="000000"/>
                </a:solidFill>
                <a:latin typeface="Arial - 15"/>
              </a:rPr>
              <a:t>S</a:t>
            </a:r>
            <a:endParaRPr lang="en-US" sz="1100">
              <a:solidFill>
                <a:srgbClr val="000000"/>
              </a:solidFill>
              <a:latin typeface="Arial - 15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7112000" y="4381500"/>
            <a:ext cx="4826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D</a:t>
            </a:r>
            <a:endParaRPr lang="en-US" sz="120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165100" y="673100"/>
            <a:ext cx="1219200" cy="26161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100" smtClean="0">
                <a:solidFill>
                  <a:srgbClr val="000000"/>
                </a:solidFill>
                <a:latin typeface="Arial - 15"/>
              </a:rPr>
              <a:t>GRAPH 2</a:t>
            </a:r>
            <a:endParaRPr lang="en-US" sz="1100">
              <a:solidFill>
                <a:srgbClr val="000000"/>
              </a:solidFill>
              <a:latin typeface="Arial - 15"/>
            </a:endParaRPr>
          </a:p>
        </p:txBody>
      </p:sp>
      <p:cxnSp>
        <p:nvCxnSpPr>
          <p:cNvPr id="83" name="Straight Connector 82"/>
          <p:cNvCxnSpPr/>
          <p:nvPr/>
        </p:nvCxnSpPr>
        <p:spPr>
          <a:xfrm>
            <a:off x="5706745" y="3068320"/>
            <a:ext cx="0" cy="1802765"/>
          </a:xfrm>
          <a:prstGeom prst="line">
            <a:avLst/>
          </a:prstGeom>
          <a:ln w="38100" cap="flat" cmpd="sng" algn="ctr">
            <a:solidFill>
              <a:srgbClr val="FF0000"/>
            </a:solidFill>
            <a:prstDash val="dash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2730500" y="711200"/>
            <a:ext cx="4826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P</a:t>
            </a:r>
            <a:endParaRPr lang="en-US" sz="120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7518400" y="4902200"/>
            <a:ext cx="4826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Q</a:t>
            </a:r>
            <a:endParaRPr lang="en-US" sz="120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2667000" y="2921000"/>
            <a:ext cx="5842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Pe</a:t>
            </a:r>
            <a:endParaRPr lang="en-US" sz="1200" baseline="-2500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562600" y="5181600"/>
            <a:ext cx="6096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Qe</a:t>
            </a:r>
            <a:endParaRPr lang="en-US" sz="1200" baseline="-25000">
              <a:solidFill>
                <a:srgbClr val="000000"/>
              </a:solidFill>
              <a:latin typeface="Arial - 16"/>
            </a:endParaRPr>
          </a:p>
        </p:txBody>
      </p:sp>
      <p:cxnSp>
        <p:nvCxnSpPr>
          <p:cNvPr id="91" name="Straight Connector 90"/>
          <p:cNvCxnSpPr/>
          <p:nvPr/>
        </p:nvCxnSpPr>
        <p:spPr>
          <a:xfrm flipV="1">
            <a:off x="5116764" y="2469753"/>
            <a:ext cx="0" cy="1205738"/>
          </a:xfrm>
          <a:prstGeom prst="line">
            <a:avLst/>
          </a:prstGeom>
          <a:ln w="38100" cap="flat" cmpd="sng" algn="ctr">
            <a:solidFill>
              <a:srgbClr val="32CD32"/>
            </a:solidFill>
            <a:prstDash val="solid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2110486" y="6747384"/>
            <a:ext cx="5993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$4.00 tax is imposed on the producer of a good.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621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-12700"/>
            <a:ext cx="10160000" cy="597662"/>
            <a:chOff x="0" y="-12700"/>
            <a:chExt cx="10160000" cy="597662"/>
          </a:xfrm>
        </p:grpSpPr>
        <p:pic>
          <p:nvPicPr>
            <p:cNvPr id="2" name="Picture 1"/>
            <p:cNvPicPr>
              <a:picLocks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-12700"/>
              <a:ext cx="10160000" cy="5976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3" name="TextBox 2"/>
            <p:cNvSpPr txBox="1"/>
            <p:nvPr/>
          </p:nvSpPr>
          <p:spPr>
            <a:xfrm>
              <a:off x="2070100" y="63500"/>
              <a:ext cx="45212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FFFFFF"/>
                  </a:solidFill>
                  <a:latin typeface="Arial - 26"/>
                </a:rPr>
                <a:t>Tax Incidence and Elasticity</a:t>
              </a:r>
              <a:endParaRPr lang="en-US" sz="1900">
                <a:solidFill>
                  <a:srgbClr val="FFFFFF"/>
                </a:solidFill>
                <a:latin typeface="Arial - 26"/>
              </a:endParaRP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2095500" y="660400"/>
            <a:ext cx="6033644" cy="6027548"/>
            <a:chOff x="2095500" y="660400"/>
            <a:chExt cx="6033644" cy="6027548"/>
          </a:xfrm>
        </p:grpSpPr>
        <p:grpSp>
          <p:nvGrpSpPr>
            <p:cNvPr id="47" name="Group 46"/>
            <p:cNvGrpSpPr/>
            <p:nvPr/>
          </p:nvGrpSpPr>
          <p:grpSpPr>
            <a:xfrm>
              <a:off x="2095500" y="660400"/>
              <a:ext cx="6033644" cy="6027548"/>
              <a:chOff x="2095500" y="660400"/>
              <a:chExt cx="6033644" cy="6027548"/>
            </a:xfrm>
          </p:grpSpPr>
          <p:sp>
            <p:nvSpPr>
              <p:cNvPr id="5" name="Freeform 4"/>
              <p:cNvSpPr/>
              <p:nvPr/>
            </p:nvSpPr>
            <p:spPr>
              <a:xfrm>
                <a:off x="2095500" y="673862"/>
                <a:ext cx="29973" cy="5993004"/>
              </a:xfrm>
              <a:custGeom>
                <a:avLst/>
                <a:gdLst/>
                <a:ahLst/>
                <a:cxnLst/>
                <a:rect l="0" t="0" r="0" b="0"/>
                <a:pathLst>
                  <a:path w="29973" h="5993004">
                    <a:moveTo>
                      <a:pt x="0" y="0"/>
                    </a:moveTo>
                    <a:lnTo>
                      <a:pt x="29972" y="0"/>
                    </a:lnTo>
                    <a:lnTo>
                      <a:pt x="29972" y="5993003"/>
                    </a:lnTo>
                    <a:lnTo>
                      <a:pt x="0" y="5993003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Freeform 5"/>
              <p:cNvSpPr/>
              <p:nvPr/>
            </p:nvSpPr>
            <p:spPr>
              <a:xfrm>
                <a:off x="2095500" y="660400"/>
                <a:ext cx="6031612" cy="29973"/>
              </a:xfrm>
              <a:custGeom>
                <a:avLst/>
                <a:gdLst/>
                <a:ahLst/>
                <a:cxnLst/>
                <a:rect l="0" t="0" r="0" b="0"/>
                <a:pathLst>
                  <a:path w="6031612" h="29973">
                    <a:moveTo>
                      <a:pt x="0" y="0"/>
                    </a:moveTo>
                    <a:lnTo>
                      <a:pt x="6031611" y="0"/>
                    </a:lnTo>
                    <a:lnTo>
                      <a:pt x="6031611" y="29972"/>
                    </a:lnTo>
                    <a:lnTo>
                      <a:pt x="0" y="2997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Freeform 6"/>
              <p:cNvSpPr/>
              <p:nvPr/>
            </p:nvSpPr>
            <p:spPr>
              <a:xfrm>
                <a:off x="2116582" y="961771"/>
                <a:ext cx="6000370" cy="31116"/>
              </a:xfrm>
              <a:custGeom>
                <a:avLst/>
                <a:gdLst/>
                <a:ahLst/>
                <a:cxnLst/>
                <a:rect l="0" t="0" r="0" b="0"/>
                <a:pathLst>
                  <a:path w="6000370" h="31116">
                    <a:moveTo>
                      <a:pt x="0" y="0"/>
                    </a:moveTo>
                    <a:lnTo>
                      <a:pt x="6000369" y="0"/>
                    </a:lnTo>
                    <a:lnTo>
                      <a:pt x="6000369" y="31115"/>
                    </a:lnTo>
                    <a:lnTo>
                      <a:pt x="0" y="3111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Freeform 7"/>
              <p:cNvSpPr/>
              <p:nvPr/>
            </p:nvSpPr>
            <p:spPr>
              <a:xfrm>
                <a:off x="2398268" y="675386"/>
                <a:ext cx="31370" cy="5993132"/>
              </a:xfrm>
              <a:custGeom>
                <a:avLst/>
                <a:gdLst/>
                <a:ahLst/>
                <a:cxnLst/>
                <a:rect l="0" t="0" r="0" b="0"/>
                <a:pathLst>
                  <a:path w="31370" h="5993132">
                    <a:moveTo>
                      <a:pt x="0" y="0"/>
                    </a:moveTo>
                    <a:lnTo>
                      <a:pt x="31369" y="0"/>
                    </a:lnTo>
                    <a:lnTo>
                      <a:pt x="31369" y="5993131"/>
                    </a:lnTo>
                    <a:lnTo>
                      <a:pt x="0" y="599313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Freeform 8"/>
              <p:cNvSpPr/>
              <p:nvPr/>
            </p:nvSpPr>
            <p:spPr>
              <a:xfrm>
                <a:off x="2696464" y="673862"/>
                <a:ext cx="31243" cy="5993004"/>
              </a:xfrm>
              <a:custGeom>
                <a:avLst/>
                <a:gdLst/>
                <a:ahLst/>
                <a:cxnLst/>
                <a:rect l="0" t="0" r="0" b="0"/>
                <a:pathLst>
                  <a:path w="31243" h="5993004">
                    <a:moveTo>
                      <a:pt x="0" y="0"/>
                    </a:moveTo>
                    <a:lnTo>
                      <a:pt x="31242" y="0"/>
                    </a:lnTo>
                    <a:lnTo>
                      <a:pt x="31242" y="5993003"/>
                    </a:lnTo>
                    <a:lnTo>
                      <a:pt x="0" y="5993003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Freeform 9"/>
              <p:cNvSpPr/>
              <p:nvPr/>
            </p:nvSpPr>
            <p:spPr>
              <a:xfrm>
                <a:off x="2998851" y="675386"/>
                <a:ext cx="34545" cy="5994909"/>
              </a:xfrm>
              <a:custGeom>
                <a:avLst/>
                <a:gdLst/>
                <a:ahLst/>
                <a:cxnLst/>
                <a:rect l="0" t="0" r="0" b="0"/>
                <a:pathLst>
                  <a:path w="34545" h="5994909">
                    <a:moveTo>
                      <a:pt x="0" y="0"/>
                    </a:moveTo>
                    <a:lnTo>
                      <a:pt x="34544" y="0"/>
                    </a:lnTo>
                    <a:lnTo>
                      <a:pt x="34544" y="5994908"/>
                    </a:lnTo>
                    <a:lnTo>
                      <a:pt x="0" y="5994908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reeform 10"/>
              <p:cNvSpPr/>
              <p:nvPr/>
            </p:nvSpPr>
            <p:spPr>
              <a:xfrm>
                <a:off x="3292729" y="673862"/>
                <a:ext cx="35942" cy="5996433"/>
              </a:xfrm>
              <a:custGeom>
                <a:avLst/>
                <a:gdLst/>
                <a:ahLst/>
                <a:cxnLst/>
                <a:rect l="0" t="0" r="0" b="0"/>
                <a:pathLst>
                  <a:path w="35942" h="5996433">
                    <a:moveTo>
                      <a:pt x="0" y="0"/>
                    </a:moveTo>
                    <a:lnTo>
                      <a:pt x="35941" y="0"/>
                    </a:lnTo>
                    <a:lnTo>
                      <a:pt x="35941" y="5996432"/>
                    </a:lnTo>
                    <a:lnTo>
                      <a:pt x="0" y="599643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Freeform 11"/>
              <p:cNvSpPr/>
              <p:nvPr/>
            </p:nvSpPr>
            <p:spPr>
              <a:xfrm>
                <a:off x="3595116" y="675386"/>
                <a:ext cx="31243" cy="5993132"/>
              </a:xfrm>
              <a:custGeom>
                <a:avLst/>
                <a:gdLst/>
                <a:ahLst/>
                <a:cxnLst/>
                <a:rect l="0" t="0" r="0" b="0"/>
                <a:pathLst>
                  <a:path w="31243" h="5993132">
                    <a:moveTo>
                      <a:pt x="0" y="0"/>
                    </a:moveTo>
                    <a:lnTo>
                      <a:pt x="31242" y="0"/>
                    </a:lnTo>
                    <a:lnTo>
                      <a:pt x="31242" y="5993131"/>
                    </a:lnTo>
                    <a:lnTo>
                      <a:pt x="0" y="599313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Freeform 12"/>
              <p:cNvSpPr/>
              <p:nvPr/>
            </p:nvSpPr>
            <p:spPr>
              <a:xfrm>
                <a:off x="3898011" y="677037"/>
                <a:ext cx="34545" cy="5994782"/>
              </a:xfrm>
              <a:custGeom>
                <a:avLst/>
                <a:gdLst/>
                <a:ahLst/>
                <a:cxnLst/>
                <a:rect l="0" t="0" r="0" b="0"/>
                <a:pathLst>
                  <a:path w="34545" h="5994782">
                    <a:moveTo>
                      <a:pt x="0" y="0"/>
                    </a:moveTo>
                    <a:lnTo>
                      <a:pt x="34544" y="0"/>
                    </a:lnTo>
                    <a:lnTo>
                      <a:pt x="34544" y="5994781"/>
                    </a:lnTo>
                    <a:lnTo>
                      <a:pt x="0" y="599478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Freeform 13"/>
              <p:cNvSpPr/>
              <p:nvPr/>
            </p:nvSpPr>
            <p:spPr>
              <a:xfrm>
                <a:off x="4197731" y="675386"/>
                <a:ext cx="32767" cy="5993132"/>
              </a:xfrm>
              <a:custGeom>
                <a:avLst/>
                <a:gdLst/>
                <a:ahLst/>
                <a:cxnLst/>
                <a:rect l="0" t="0" r="0" b="0"/>
                <a:pathLst>
                  <a:path w="32767" h="5993132">
                    <a:moveTo>
                      <a:pt x="0" y="0"/>
                    </a:moveTo>
                    <a:lnTo>
                      <a:pt x="32766" y="0"/>
                    </a:lnTo>
                    <a:lnTo>
                      <a:pt x="32766" y="5993131"/>
                    </a:lnTo>
                    <a:lnTo>
                      <a:pt x="0" y="599313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Freeform 14"/>
              <p:cNvSpPr/>
              <p:nvPr/>
            </p:nvSpPr>
            <p:spPr>
              <a:xfrm>
                <a:off x="4498594" y="678180"/>
                <a:ext cx="36069" cy="5991480"/>
              </a:xfrm>
              <a:custGeom>
                <a:avLst/>
                <a:gdLst/>
                <a:ahLst/>
                <a:cxnLst/>
                <a:rect l="0" t="0" r="0" b="0"/>
                <a:pathLst>
                  <a:path w="36069" h="5991480">
                    <a:moveTo>
                      <a:pt x="0" y="0"/>
                    </a:moveTo>
                    <a:lnTo>
                      <a:pt x="36068" y="0"/>
                    </a:lnTo>
                    <a:lnTo>
                      <a:pt x="36068" y="5991479"/>
                    </a:lnTo>
                    <a:lnTo>
                      <a:pt x="0" y="5991479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Freeform 15"/>
              <p:cNvSpPr/>
              <p:nvPr/>
            </p:nvSpPr>
            <p:spPr>
              <a:xfrm>
                <a:off x="4790694" y="675386"/>
                <a:ext cx="38736" cy="5993132"/>
              </a:xfrm>
              <a:custGeom>
                <a:avLst/>
                <a:gdLst/>
                <a:ahLst/>
                <a:cxnLst/>
                <a:rect l="0" t="0" r="0" b="0"/>
                <a:pathLst>
                  <a:path w="38736" h="5993132">
                    <a:moveTo>
                      <a:pt x="0" y="0"/>
                    </a:moveTo>
                    <a:lnTo>
                      <a:pt x="38735" y="0"/>
                    </a:lnTo>
                    <a:lnTo>
                      <a:pt x="38735" y="5993131"/>
                    </a:lnTo>
                    <a:lnTo>
                      <a:pt x="0" y="599313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Freeform 16"/>
              <p:cNvSpPr/>
              <p:nvPr/>
            </p:nvSpPr>
            <p:spPr>
              <a:xfrm>
                <a:off x="5095113" y="677037"/>
                <a:ext cx="31370" cy="5988686"/>
              </a:xfrm>
              <a:custGeom>
                <a:avLst/>
                <a:gdLst/>
                <a:ahLst/>
                <a:cxnLst/>
                <a:rect l="0" t="0" r="0" b="0"/>
                <a:pathLst>
                  <a:path w="31370" h="5988686">
                    <a:moveTo>
                      <a:pt x="0" y="0"/>
                    </a:moveTo>
                    <a:lnTo>
                      <a:pt x="31369" y="0"/>
                    </a:lnTo>
                    <a:lnTo>
                      <a:pt x="31369" y="5988685"/>
                    </a:lnTo>
                    <a:lnTo>
                      <a:pt x="0" y="598868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Freeform 17"/>
              <p:cNvSpPr/>
              <p:nvPr/>
            </p:nvSpPr>
            <p:spPr>
              <a:xfrm>
                <a:off x="5397627" y="677037"/>
                <a:ext cx="34291" cy="5990337"/>
              </a:xfrm>
              <a:custGeom>
                <a:avLst/>
                <a:gdLst/>
                <a:ahLst/>
                <a:cxnLst/>
                <a:rect l="0" t="0" r="0" b="0"/>
                <a:pathLst>
                  <a:path w="34291" h="5990337">
                    <a:moveTo>
                      <a:pt x="0" y="0"/>
                    </a:moveTo>
                    <a:lnTo>
                      <a:pt x="34290" y="0"/>
                    </a:lnTo>
                    <a:lnTo>
                      <a:pt x="34290" y="5990336"/>
                    </a:lnTo>
                    <a:lnTo>
                      <a:pt x="0" y="599033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Freeform 18"/>
              <p:cNvSpPr/>
              <p:nvPr/>
            </p:nvSpPr>
            <p:spPr>
              <a:xfrm>
                <a:off x="5697347" y="677037"/>
                <a:ext cx="32767" cy="5991480"/>
              </a:xfrm>
              <a:custGeom>
                <a:avLst/>
                <a:gdLst/>
                <a:ahLst/>
                <a:cxnLst/>
                <a:rect l="0" t="0" r="0" b="0"/>
                <a:pathLst>
                  <a:path w="32767" h="5991480">
                    <a:moveTo>
                      <a:pt x="0" y="0"/>
                    </a:moveTo>
                    <a:lnTo>
                      <a:pt x="32766" y="0"/>
                    </a:lnTo>
                    <a:lnTo>
                      <a:pt x="32766" y="5991479"/>
                    </a:lnTo>
                    <a:lnTo>
                      <a:pt x="0" y="5991479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Freeform 19"/>
              <p:cNvSpPr/>
              <p:nvPr/>
            </p:nvSpPr>
            <p:spPr>
              <a:xfrm>
                <a:off x="5998464" y="678180"/>
                <a:ext cx="36196" cy="5994909"/>
              </a:xfrm>
              <a:custGeom>
                <a:avLst/>
                <a:gdLst/>
                <a:ahLst/>
                <a:cxnLst/>
                <a:rect l="0" t="0" r="0" b="0"/>
                <a:pathLst>
                  <a:path w="36196" h="5994909">
                    <a:moveTo>
                      <a:pt x="0" y="0"/>
                    </a:moveTo>
                    <a:lnTo>
                      <a:pt x="36195" y="0"/>
                    </a:lnTo>
                    <a:lnTo>
                      <a:pt x="36195" y="5994908"/>
                    </a:lnTo>
                    <a:lnTo>
                      <a:pt x="0" y="5994908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Freeform 20"/>
              <p:cNvSpPr/>
              <p:nvPr/>
            </p:nvSpPr>
            <p:spPr>
              <a:xfrm>
                <a:off x="6290691" y="675386"/>
                <a:ext cx="38863" cy="5996433"/>
              </a:xfrm>
              <a:custGeom>
                <a:avLst/>
                <a:gdLst/>
                <a:ahLst/>
                <a:cxnLst/>
                <a:rect l="0" t="0" r="0" b="0"/>
                <a:pathLst>
                  <a:path w="38863" h="5996433">
                    <a:moveTo>
                      <a:pt x="0" y="0"/>
                    </a:moveTo>
                    <a:lnTo>
                      <a:pt x="38862" y="0"/>
                    </a:lnTo>
                    <a:lnTo>
                      <a:pt x="38862" y="5996432"/>
                    </a:lnTo>
                    <a:lnTo>
                      <a:pt x="0" y="599643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Freeform 21"/>
              <p:cNvSpPr/>
              <p:nvPr/>
            </p:nvSpPr>
            <p:spPr>
              <a:xfrm>
                <a:off x="6594602" y="677037"/>
                <a:ext cx="34545" cy="5993258"/>
              </a:xfrm>
              <a:custGeom>
                <a:avLst/>
                <a:gdLst/>
                <a:ahLst/>
                <a:cxnLst/>
                <a:rect l="0" t="0" r="0" b="0"/>
                <a:pathLst>
                  <a:path w="34545" h="5993258">
                    <a:moveTo>
                      <a:pt x="0" y="0"/>
                    </a:moveTo>
                    <a:lnTo>
                      <a:pt x="34544" y="0"/>
                    </a:lnTo>
                    <a:lnTo>
                      <a:pt x="34544" y="5993257"/>
                    </a:lnTo>
                    <a:lnTo>
                      <a:pt x="0" y="5993257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Freeform 22"/>
              <p:cNvSpPr/>
              <p:nvPr/>
            </p:nvSpPr>
            <p:spPr>
              <a:xfrm>
                <a:off x="6897116" y="678180"/>
                <a:ext cx="37339" cy="5994909"/>
              </a:xfrm>
              <a:custGeom>
                <a:avLst/>
                <a:gdLst/>
                <a:ahLst/>
                <a:cxnLst/>
                <a:rect l="0" t="0" r="0" b="0"/>
                <a:pathLst>
                  <a:path w="37339" h="5994909">
                    <a:moveTo>
                      <a:pt x="0" y="0"/>
                    </a:moveTo>
                    <a:lnTo>
                      <a:pt x="37338" y="0"/>
                    </a:lnTo>
                    <a:lnTo>
                      <a:pt x="37338" y="5994908"/>
                    </a:lnTo>
                    <a:lnTo>
                      <a:pt x="0" y="5994908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reeform 23"/>
              <p:cNvSpPr/>
              <p:nvPr/>
            </p:nvSpPr>
            <p:spPr>
              <a:xfrm>
                <a:off x="7196836" y="677037"/>
                <a:ext cx="36069" cy="5993258"/>
              </a:xfrm>
              <a:custGeom>
                <a:avLst/>
                <a:gdLst/>
                <a:ahLst/>
                <a:cxnLst/>
                <a:rect l="0" t="0" r="0" b="0"/>
                <a:pathLst>
                  <a:path w="36069" h="5993258">
                    <a:moveTo>
                      <a:pt x="0" y="0"/>
                    </a:moveTo>
                    <a:lnTo>
                      <a:pt x="36068" y="0"/>
                    </a:lnTo>
                    <a:lnTo>
                      <a:pt x="36068" y="5993257"/>
                    </a:lnTo>
                    <a:lnTo>
                      <a:pt x="0" y="5993257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Freeform 24"/>
              <p:cNvSpPr/>
              <p:nvPr/>
            </p:nvSpPr>
            <p:spPr>
              <a:xfrm>
                <a:off x="7496429" y="677037"/>
                <a:ext cx="38863" cy="5996306"/>
              </a:xfrm>
              <a:custGeom>
                <a:avLst/>
                <a:gdLst/>
                <a:ahLst/>
                <a:cxnLst/>
                <a:rect l="0" t="0" r="0" b="0"/>
                <a:pathLst>
                  <a:path w="38863" h="5996306">
                    <a:moveTo>
                      <a:pt x="0" y="0"/>
                    </a:moveTo>
                    <a:lnTo>
                      <a:pt x="38862" y="0"/>
                    </a:lnTo>
                    <a:lnTo>
                      <a:pt x="38862" y="5996305"/>
                    </a:lnTo>
                    <a:lnTo>
                      <a:pt x="0" y="599630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25"/>
              <p:cNvSpPr/>
              <p:nvPr/>
            </p:nvSpPr>
            <p:spPr>
              <a:xfrm>
                <a:off x="7790307" y="677037"/>
                <a:ext cx="42038" cy="5996306"/>
              </a:xfrm>
              <a:custGeom>
                <a:avLst/>
                <a:gdLst/>
                <a:ahLst/>
                <a:cxnLst/>
                <a:rect l="0" t="0" r="0" b="0"/>
                <a:pathLst>
                  <a:path w="42038" h="5996306">
                    <a:moveTo>
                      <a:pt x="0" y="0"/>
                    </a:moveTo>
                    <a:lnTo>
                      <a:pt x="42037" y="0"/>
                    </a:lnTo>
                    <a:lnTo>
                      <a:pt x="42037" y="5996305"/>
                    </a:lnTo>
                    <a:lnTo>
                      <a:pt x="0" y="599630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26"/>
              <p:cNvSpPr/>
              <p:nvPr/>
            </p:nvSpPr>
            <p:spPr>
              <a:xfrm>
                <a:off x="8085455" y="672338"/>
                <a:ext cx="43689" cy="5997322"/>
              </a:xfrm>
              <a:custGeom>
                <a:avLst/>
                <a:gdLst/>
                <a:ahLst/>
                <a:cxnLst/>
                <a:rect l="0" t="0" r="0" b="0"/>
                <a:pathLst>
                  <a:path w="43689" h="5997322">
                    <a:moveTo>
                      <a:pt x="0" y="0"/>
                    </a:moveTo>
                    <a:lnTo>
                      <a:pt x="43688" y="0"/>
                    </a:lnTo>
                    <a:lnTo>
                      <a:pt x="43688" y="5997321"/>
                    </a:lnTo>
                    <a:lnTo>
                      <a:pt x="0" y="599732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27"/>
              <p:cNvSpPr/>
              <p:nvPr/>
            </p:nvSpPr>
            <p:spPr>
              <a:xfrm>
                <a:off x="2113280" y="1262507"/>
                <a:ext cx="5994401" cy="31370"/>
              </a:xfrm>
              <a:custGeom>
                <a:avLst/>
                <a:gdLst/>
                <a:ahLst/>
                <a:cxnLst/>
                <a:rect l="0" t="0" r="0" b="0"/>
                <a:pathLst>
                  <a:path w="5994401" h="31370">
                    <a:moveTo>
                      <a:pt x="0" y="0"/>
                    </a:moveTo>
                    <a:lnTo>
                      <a:pt x="5994400" y="0"/>
                    </a:lnTo>
                    <a:lnTo>
                      <a:pt x="5994400" y="31369"/>
                    </a:lnTo>
                    <a:lnTo>
                      <a:pt x="0" y="31369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Freeform 28"/>
              <p:cNvSpPr/>
              <p:nvPr/>
            </p:nvSpPr>
            <p:spPr>
              <a:xfrm>
                <a:off x="2114931" y="1561084"/>
                <a:ext cx="6003545" cy="31243"/>
              </a:xfrm>
              <a:custGeom>
                <a:avLst/>
                <a:gdLst/>
                <a:ahLst/>
                <a:cxnLst/>
                <a:rect l="0" t="0" r="0" b="0"/>
                <a:pathLst>
                  <a:path w="6003545" h="31243">
                    <a:moveTo>
                      <a:pt x="0" y="0"/>
                    </a:moveTo>
                    <a:lnTo>
                      <a:pt x="6003544" y="0"/>
                    </a:lnTo>
                    <a:lnTo>
                      <a:pt x="6003544" y="31242"/>
                    </a:lnTo>
                    <a:lnTo>
                      <a:pt x="0" y="3124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reeform 29"/>
              <p:cNvSpPr/>
              <p:nvPr/>
            </p:nvSpPr>
            <p:spPr>
              <a:xfrm>
                <a:off x="2112137" y="1854327"/>
                <a:ext cx="6004815" cy="33021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3021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3020"/>
                    </a:lnTo>
                    <a:lnTo>
                      <a:pt x="0" y="33020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reeform 30"/>
              <p:cNvSpPr/>
              <p:nvPr/>
            </p:nvSpPr>
            <p:spPr>
              <a:xfrm>
                <a:off x="2118106" y="3358896"/>
                <a:ext cx="6004815" cy="32894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2894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2893"/>
                    </a:lnTo>
                    <a:lnTo>
                      <a:pt x="0" y="32893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Freeform 31"/>
              <p:cNvSpPr/>
              <p:nvPr/>
            </p:nvSpPr>
            <p:spPr>
              <a:xfrm>
                <a:off x="2114931" y="3060700"/>
                <a:ext cx="6004815" cy="32894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2894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2893"/>
                    </a:lnTo>
                    <a:lnTo>
                      <a:pt x="0" y="32893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Freeform 32"/>
              <p:cNvSpPr/>
              <p:nvPr/>
            </p:nvSpPr>
            <p:spPr>
              <a:xfrm>
                <a:off x="2114931" y="2759583"/>
                <a:ext cx="5994401" cy="32767"/>
              </a:xfrm>
              <a:custGeom>
                <a:avLst/>
                <a:gdLst/>
                <a:ahLst/>
                <a:cxnLst/>
                <a:rect l="0" t="0" r="0" b="0"/>
                <a:pathLst>
                  <a:path w="5994401" h="32767">
                    <a:moveTo>
                      <a:pt x="0" y="0"/>
                    </a:moveTo>
                    <a:lnTo>
                      <a:pt x="5994400" y="0"/>
                    </a:lnTo>
                    <a:lnTo>
                      <a:pt x="5994400" y="32766"/>
                    </a:lnTo>
                    <a:lnTo>
                      <a:pt x="0" y="3276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Freeform 33"/>
              <p:cNvSpPr/>
              <p:nvPr/>
            </p:nvSpPr>
            <p:spPr>
              <a:xfrm>
                <a:off x="2118106" y="2458593"/>
                <a:ext cx="6003418" cy="31243"/>
              </a:xfrm>
              <a:custGeom>
                <a:avLst/>
                <a:gdLst/>
                <a:ahLst/>
                <a:cxnLst/>
                <a:rect l="0" t="0" r="0" b="0"/>
                <a:pathLst>
                  <a:path w="6003418" h="31243">
                    <a:moveTo>
                      <a:pt x="0" y="0"/>
                    </a:moveTo>
                    <a:lnTo>
                      <a:pt x="6003417" y="0"/>
                    </a:lnTo>
                    <a:lnTo>
                      <a:pt x="6003417" y="31242"/>
                    </a:lnTo>
                    <a:lnTo>
                      <a:pt x="0" y="3124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Freeform 34"/>
              <p:cNvSpPr/>
              <p:nvPr/>
            </p:nvSpPr>
            <p:spPr>
              <a:xfrm>
                <a:off x="2116582" y="2160143"/>
                <a:ext cx="5986908" cy="31116"/>
              </a:xfrm>
              <a:custGeom>
                <a:avLst/>
                <a:gdLst/>
                <a:ahLst/>
                <a:cxnLst/>
                <a:rect l="0" t="0" r="0" b="0"/>
                <a:pathLst>
                  <a:path w="5986908" h="31116">
                    <a:moveTo>
                      <a:pt x="0" y="0"/>
                    </a:moveTo>
                    <a:lnTo>
                      <a:pt x="5986907" y="0"/>
                    </a:lnTo>
                    <a:lnTo>
                      <a:pt x="5986907" y="31115"/>
                    </a:lnTo>
                    <a:lnTo>
                      <a:pt x="0" y="3111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Freeform 35"/>
              <p:cNvSpPr/>
              <p:nvPr/>
            </p:nvSpPr>
            <p:spPr>
              <a:xfrm>
                <a:off x="2113280" y="3655314"/>
                <a:ext cx="5993004" cy="31497"/>
              </a:xfrm>
              <a:custGeom>
                <a:avLst/>
                <a:gdLst/>
                <a:ahLst/>
                <a:cxnLst/>
                <a:rect l="0" t="0" r="0" b="0"/>
                <a:pathLst>
                  <a:path w="5993004" h="31497">
                    <a:moveTo>
                      <a:pt x="0" y="0"/>
                    </a:moveTo>
                    <a:lnTo>
                      <a:pt x="5993003" y="0"/>
                    </a:lnTo>
                    <a:lnTo>
                      <a:pt x="5993003" y="31496"/>
                    </a:lnTo>
                    <a:lnTo>
                      <a:pt x="0" y="3149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Freeform 36"/>
              <p:cNvSpPr/>
              <p:nvPr/>
            </p:nvSpPr>
            <p:spPr>
              <a:xfrm>
                <a:off x="2112137" y="3956685"/>
                <a:ext cx="6003545" cy="31243"/>
              </a:xfrm>
              <a:custGeom>
                <a:avLst/>
                <a:gdLst/>
                <a:ahLst/>
                <a:cxnLst/>
                <a:rect l="0" t="0" r="0" b="0"/>
                <a:pathLst>
                  <a:path w="6003545" h="31243">
                    <a:moveTo>
                      <a:pt x="0" y="0"/>
                    </a:moveTo>
                    <a:lnTo>
                      <a:pt x="6003544" y="0"/>
                    </a:lnTo>
                    <a:lnTo>
                      <a:pt x="6003544" y="31242"/>
                    </a:lnTo>
                    <a:lnTo>
                      <a:pt x="0" y="3124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Freeform 37"/>
              <p:cNvSpPr/>
              <p:nvPr/>
            </p:nvSpPr>
            <p:spPr>
              <a:xfrm>
                <a:off x="2110486" y="4257929"/>
                <a:ext cx="6000370" cy="32767"/>
              </a:xfrm>
              <a:custGeom>
                <a:avLst/>
                <a:gdLst/>
                <a:ahLst/>
                <a:cxnLst/>
                <a:rect l="0" t="0" r="0" b="0"/>
                <a:pathLst>
                  <a:path w="6000370" h="32767">
                    <a:moveTo>
                      <a:pt x="0" y="0"/>
                    </a:moveTo>
                    <a:lnTo>
                      <a:pt x="6000369" y="0"/>
                    </a:lnTo>
                    <a:lnTo>
                      <a:pt x="6000369" y="32766"/>
                    </a:lnTo>
                    <a:lnTo>
                      <a:pt x="0" y="3276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Freeform 38"/>
              <p:cNvSpPr/>
              <p:nvPr/>
            </p:nvSpPr>
            <p:spPr>
              <a:xfrm>
                <a:off x="2112137" y="4556125"/>
                <a:ext cx="6004815" cy="32767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2767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2766"/>
                    </a:lnTo>
                    <a:lnTo>
                      <a:pt x="0" y="3276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Freeform 39"/>
              <p:cNvSpPr/>
              <p:nvPr/>
            </p:nvSpPr>
            <p:spPr>
              <a:xfrm>
                <a:off x="2110486" y="4849749"/>
                <a:ext cx="6004815" cy="33021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3021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3020"/>
                    </a:lnTo>
                    <a:lnTo>
                      <a:pt x="0" y="33020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Freeform 40"/>
              <p:cNvSpPr/>
              <p:nvPr/>
            </p:nvSpPr>
            <p:spPr>
              <a:xfrm>
                <a:off x="2114931" y="6347841"/>
                <a:ext cx="6004815" cy="36196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6196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6195"/>
                    </a:lnTo>
                    <a:lnTo>
                      <a:pt x="0" y="3619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Freeform 41"/>
              <p:cNvSpPr/>
              <p:nvPr/>
            </p:nvSpPr>
            <p:spPr>
              <a:xfrm>
                <a:off x="2114931" y="6054217"/>
                <a:ext cx="6006212" cy="35942"/>
              </a:xfrm>
              <a:custGeom>
                <a:avLst/>
                <a:gdLst/>
                <a:ahLst/>
                <a:cxnLst/>
                <a:rect l="0" t="0" r="0" b="0"/>
                <a:pathLst>
                  <a:path w="6006212" h="35942">
                    <a:moveTo>
                      <a:pt x="0" y="0"/>
                    </a:moveTo>
                    <a:lnTo>
                      <a:pt x="6006211" y="0"/>
                    </a:lnTo>
                    <a:lnTo>
                      <a:pt x="6006211" y="35941"/>
                    </a:lnTo>
                    <a:lnTo>
                      <a:pt x="0" y="3594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Freeform 42"/>
              <p:cNvSpPr/>
              <p:nvPr/>
            </p:nvSpPr>
            <p:spPr>
              <a:xfrm>
                <a:off x="2110486" y="5754370"/>
                <a:ext cx="6003672" cy="33021"/>
              </a:xfrm>
              <a:custGeom>
                <a:avLst/>
                <a:gdLst/>
                <a:ahLst/>
                <a:cxnLst/>
                <a:rect l="0" t="0" r="0" b="0"/>
                <a:pathLst>
                  <a:path w="6003672" h="33021">
                    <a:moveTo>
                      <a:pt x="0" y="0"/>
                    </a:moveTo>
                    <a:lnTo>
                      <a:pt x="6003671" y="0"/>
                    </a:lnTo>
                    <a:lnTo>
                      <a:pt x="6003671" y="33020"/>
                    </a:lnTo>
                    <a:lnTo>
                      <a:pt x="0" y="33020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Freeform 43"/>
              <p:cNvSpPr/>
              <p:nvPr/>
            </p:nvSpPr>
            <p:spPr>
              <a:xfrm>
                <a:off x="2112137" y="5453507"/>
                <a:ext cx="6004815" cy="33021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3021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3020"/>
                    </a:lnTo>
                    <a:lnTo>
                      <a:pt x="0" y="33020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Freeform 44"/>
              <p:cNvSpPr/>
              <p:nvPr/>
            </p:nvSpPr>
            <p:spPr>
              <a:xfrm>
                <a:off x="2112137" y="5155565"/>
                <a:ext cx="5997195" cy="32767"/>
              </a:xfrm>
              <a:custGeom>
                <a:avLst/>
                <a:gdLst/>
                <a:ahLst/>
                <a:cxnLst/>
                <a:rect l="0" t="0" r="0" b="0"/>
                <a:pathLst>
                  <a:path w="5997195" h="32767">
                    <a:moveTo>
                      <a:pt x="0" y="0"/>
                    </a:moveTo>
                    <a:lnTo>
                      <a:pt x="5997194" y="0"/>
                    </a:lnTo>
                    <a:lnTo>
                      <a:pt x="5997194" y="32766"/>
                    </a:lnTo>
                    <a:lnTo>
                      <a:pt x="0" y="3276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Freeform 45"/>
              <p:cNvSpPr/>
              <p:nvPr/>
            </p:nvSpPr>
            <p:spPr>
              <a:xfrm>
                <a:off x="2095500" y="6652006"/>
                <a:ext cx="6033263" cy="35942"/>
              </a:xfrm>
              <a:custGeom>
                <a:avLst/>
                <a:gdLst/>
                <a:ahLst/>
                <a:cxnLst/>
                <a:rect l="0" t="0" r="0" b="0"/>
                <a:pathLst>
                  <a:path w="6033263" h="35942">
                    <a:moveTo>
                      <a:pt x="0" y="0"/>
                    </a:moveTo>
                    <a:lnTo>
                      <a:pt x="6033262" y="0"/>
                    </a:lnTo>
                    <a:lnTo>
                      <a:pt x="6033262" y="35941"/>
                    </a:lnTo>
                    <a:lnTo>
                      <a:pt x="0" y="3594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48" name="Straight Connector 47"/>
            <p:cNvCxnSpPr/>
            <p:nvPr/>
          </p:nvCxnSpPr>
          <p:spPr>
            <a:xfrm>
              <a:off x="3294380" y="939800"/>
              <a:ext cx="0" cy="3949192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miter lim="800000"/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3288411" y="4883023"/>
              <a:ext cx="3939794" cy="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miter lim="800000"/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3022600" y="44450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009900" y="41402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2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076700" y="4940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3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022600" y="3543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4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009900" y="32385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5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3009900" y="29464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6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295900" y="49276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7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5588000" y="49276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8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892800" y="49276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9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6146800" y="49276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10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6451600" y="49276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11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769100" y="49149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12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3467100" y="4940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3771900" y="4940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2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3009900" y="38481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3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4368800" y="4940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4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4673600" y="4940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5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4991100" y="4940300"/>
              <a:ext cx="431800" cy="261610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100" smtClean="0">
                  <a:solidFill>
                    <a:srgbClr val="000000"/>
                  </a:solidFill>
                  <a:latin typeface="Arial - 15"/>
                </a:rPr>
                <a:t>6</a:t>
              </a:r>
              <a:endParaRPr lang="en-US" sz="1100">
                <a:solidFill>
                  <a:srgbClr val="000000"/>
                </a:solidFill>
                <a:latin typeface="Arial - 15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3022600" y="2667000"/>
              <a:ext cx="431800" cy="261610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100" smtClean="0">
                  <a:solidFill>
                    <a:srgbClr val="000000"/>
                  </a:solidFill>
                  <a:latin typeface="Arial - 15"/>
                </a:rPr>
                <a:t>7</a:t>
              </a:r>
              <a:endParaRPr lang="en-US" sz="1100">
                <a:solidFill>
                  <a:srgbClr val="000000"/>
                </a:solidFill>
                <a:latin typeface="Arial - 15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3022600" y="23368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8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3022600" y="20320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9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2933700" y="17399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10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2933700" y="14351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11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2921000" y="11303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12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</p:grpSp>
      <p:cxnSp>
        <p:nvCxnSpPr>
          <p:cNvPr id="75" name="Straight Connector 74"/>
          <p:cNvCxnSpPr/>
          <p:nvPr/>
        </p:nvCxnSpPr>
        <p:spPr>
          <a:xfrm>
            <a:off x="3771900" y="1143000"/>
            <a:ext cx="3348355" cy="3328035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H="1">
            <a:off x="4343400" y="1257300"/>
            <a:ext cx="3060700" cy="326390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3289300" y="3074289"/>
            <a:ext cx="2422271" cy="0"/>
          </a:xfrm>
          <a:prstGeom prst="line">
            <a:avLst/>
          </a:prstGeom>
          <a:ln w="38100" cap="flat" cmpd="sng" algn="ctr">
            <a:solidFill>
              <a:srgbClr val="FF0000"/>
            </a:solidFill>
            <a:prstDash val="dash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7264400" y="1028700"/>
            <a:ext cx="457200" cy="26161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100" smtClean="0">
                <a:solidFill>
                  <a:srgbClr val="000000"/>
                </a:solidFill>
                <a:latin typeface="Arial - 15"/>
              </a:rPr>
              <a:t>S</a:t>
            </a:r>
            <a:endParaRPr lang="en-US" sz="1100">
              <a:solidFill>
                <a:srgbClr val="000000"/>
              </a:solidFill>
              <a:latin typeface="Arial - 15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7112000" y="4381500"/>
            <a:ext cx="4826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D</a:t>
            </a:r>
            <a:endParaRPr lang="en-US" sz="120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165100" y="673100"/>
            <a:ext cx="1219200" cy="26161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100" smtClean="0">
                <a:solidFill>
                  <a:srgbClr val="000000"/>
                </a:solidFill>
                <a:latin typeface="Arial - 15"/>
              </a:rPr>
              <a:t>GRAPH 2</a:t>
            </a:r>
            <a:endParaRPr lang="en-US" sz="1100">
              <a:solidFill>
                <a:srgbClr val="000000"/>
              </a:solidFill>
              <a:latin typeface="Arial - 15"/>
            </a:endParaRPr>
          </a:p>
        </p:txBody>
      </p:sp>
      <p:cxnSp>
        <p:nvCxnSpPr>
          <p:cNvPr id="83" name="Straight Connector 82"/>
          <p:cNvCxnSpPr/>
          <p:nvPr/>
        </p:nvCxnSpPr>
        <p:spPr>
          <a:xfrm>
            <a:off x="5706745" y="3068320"/>
            <a:ext cx="0" cy="1802765"/>
          </a:xfrm>
          <a:prstGeom prst="line">
            <a:avLst/>
          </a:prstGeom>
          <a:ln w="38100" cap="flat" cmpd="sng" algn="ctr">
            <a:solidFill>
              <a:srgbClr val="FF0000"/>
            </a:solidFill>
            <a:prstDash val="dash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2730500" y="711200"/>
            <a:ext cx="4826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P</a:t>
            </a:r>
            <a:endParaRPr lang="en-US" sz="120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7518400" y="4902200"/>
            <a:ext cx="4826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Q</a:t>
            </a:r>
            <a:endParaRPr lang="en-US" sz="120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2667000" y="2921000"/>
            <a:ext cx="5842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Pe</a:t>
            </a:r>
            <a:endParaRPr lang="en-US" sz="1200" baseline="-2500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562600" y="5181600"/>
            <a:ext cx="6096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Qe</a:t>
            </a:r>
            <a:endParaRPr lang="en-US" sz="1200" baseline="-25000">
              <a:solidFill>
                <a:srgbClr val="000000"/>
              </a:solidFill>
              <a:latin typeface="Arial - 16"/>
            </a:endParaRPr>
          </a:p>
        </p:txBody>
      </p:sp>
      <p:cxnSp>
        <p:nvCxnSpPr>
          <p:cNvPr id="91" name="Straight Connector 90"/>
          <p:cNvCxnSpPr/>
          <p:nvPr/>
        </p:nvCxnSpPr>
        <p:spPr>
          <a:xfrm flipH="1">
            <a:off x="3644900" y="1219200"/>
            <a:ext cx="2705100" cy="273050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6311900" y="1028700"/>
            <a:ext cx="838200" cy="26161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100" smtClean="0">
                <a:solidFill>
                  <a:srgbClr val="000000"/>
                </a:solidFill>
                <a:latin typeface="Arial - 15"/>
              </a:rPr>
              <a:t>S+tax</a:t>
            </a:r>
            <a:endParaRPr lang="en-US" sz="1100">
              <a:solidFill>
                <a:srgbClr val="000000"/>
              </a:solidFill>
              <a:latin typeface="Arial - 15"/>
            </a:endParaRPr>
          </a:p>
        </p:txBody>
      </p:sp>
      <p:cxnSp>
        <p:nvCxnSpPr>
          <p:cNvPr id="93" name="Straight Connector 92"/>
          <p:cNvCxnSpPr/>
          <p:nvPr/>
        </p:nvCxnSpPr>
        <p:spPr>
          <a:xfrm flipV="1">
            <a:off x="5118638" y="2490725"/>
            <a:ext cx="0" cy="1205738"/>
          </a:xfrm>
          <a:prstGeom prst="line">
            <a:avLst/>
          </a:prstGeom>
          <a:ln w="38100" cap="flat" cmpd="sng" algn="ctr">
            <a:solidFill>
              <a:srgbClr val="32CD32"/>
            </a:solidFill>
            <a:prstDash val="solid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2110486" y="6803760"/>
            <a:ext cx="60016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supply curve shifts to the left to reflect the tax.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663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-12700"/>
            <a:ext cx="10160000" cy="597662"/>
            <a:chOff x="0" y="-12700"/>
            <a:chExt cx="10160000" cy="597662"/>
          </a:xfrm>
        </p:grpSpPr>
        <p:pic>
          <p:nvPicPr>
            <p:cNvPr id="2" name="Picture 1"/>
            <p:cNvPicPr>
              <a:picLocks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-12700"/>
              <a:ext cx="10160000" cy="5976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3" name="TextBox 2"/>
            <p:cNvSpPr txBox="1"/>
            <p:nvPr/>
          </p:nvSpPr>
          <p:spPr>
            <a:xfrm>
              <a:off x="2070100" y="63500"/>
              <a:ext cx="45212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FFFFFF"/>
                  </a:solidFill>
                  <a:latin typeface="Arial - 26"/>
                </a:rPr>
                <a:t>Tax Incidence and Elasticity</a:t>
              </a:r>
              <a:endParaRPr lang="en-US" sz="1900">
                <a:solidFill>
                  <a:srgbClr val="FFFFFF"/>
                </a:solidFill>
                <a:latin typeface="Arial - 26"/>
              </a:endParaRP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2095500" y="660400"/>
            <a:ext cx="6033644" cy="6027548"/>
            <a:chOff x="2095500" y="660400"/>
            <a:chExt cx="6033644" cy="6027548"/>
          </a:xfrm>
        </p:grpSpPr>
        <p:grpSp>
          <p:nvGrpSpPr>
            <p:cNvPr id="47" name="Group 46"/>
            <p:cNvGrpSpPr/>
            <p:nvPr/>
          </p:nvGrpSpPr>
          <p:grpSpPr>
            <a:xfrm>
              <a:off x="2095500" y="660400"/>
              <a:ext cx="6033644" cy="6027548"/>
              <a:chOff x="2095500" y="660400"/>
              <a:chExt cx="6033644" cy="6027548"/>
            </a:xfrm>
          </p:grpSpPr>
          <p:sp>
            <p:nvSpPr>
              <p:cNvPr id="5" name="Freeform 4"/>
              <p:cNvSpPr/>
              <p:nvPr/>
            </p:nvSpPr>
            <p:spPr>
              <a:xfrm>
                <a:off x="2095500" y="673862"/>
                <a:ext cx="29973" cy="5993004"/>
              </a:xfrm>
              <a:custGeom>
                <a:avLst/>
                <a:gdLst/>
                <a:ahLst/>
                <a:cxnLst/>
                <a:rect l="0" t="0" r="0" b="0"/>
                <a:pathLst>
                  <a:path w="29973" h="5993004">
                    <a:moveTo>
                      <a:pt x="0" y="0"/>
                    </a:moveTo>
                    <a:lnTo>
                      <a:pt x="29972" y="0"/>
                    </a:lnTo>
                    <a:lnTo>
                      <a:pt x="29972" y="5993003"/>
                    </a:lnTo>
                    <a:lnTo>
                      <a:pt x="0" y="5993003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Freeform 5"/>
              <p:cNvSpPr/>
              <p:nvPr/>
            </p:nvSpPr>
            <p:spPr>
              <a:xfrm>
                <a:off x="2095500" y="660400"/>
                <a:ext cx="6031612" cy="29973"/>
              </a:xfrm>
              <a:custGeom>
                <a:avLst/>
                <a:gdLst/>
                <a:ahLst/>
                <a:cxnLst/>
                <a:rect l="0" t="0" r="0" b="0"/>
                <a:pathLst>
                  <a:path w="6031612" h="29973">
                    <a:moveTo>
                      <a:pt x="0" y="0"/>
                    </a:moveTo>
                    <a:lnTo>
                      <a:pt x="6031611" y="0"/>
                    </a:lnTo>
                    <a:lnTo>
                      <a:pt x="6031611" y="29972"/>
                    </a:lnTo>
                    <a:lnTo>
                      <a:pt x="0" y="2997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Freeform 6"/>
              <p:cNvSpPr/>
              <p:nvPr/>
            </p:nvSpPr>
            <p:spPr>
              <a:xfrm>
                <a:off x="2116582" y="961771"/>
                <a:ext cx="6000370" cy="31116"/>
              </a:xfrm>
              <a:custGeom>
                <a:avLst/>
                <a:gdLst/>
                <a:ahLst/>
                <a:cxnLst/>
                <a:rect l="0" t="0" r="0" b="0"/>
                <a:pathLst>
                  <a:path w="6000370" h="31116">
                    <a:moveTo>
                      <a:pt x="0" y="0"/>
                    </a:moveTo>
                    <a:lnTo>
                      <a:pt x="6000369" y="0"/>
                    </a:lnTo>
                    <a:lnTo>
                      <a:pt x="6000369" y="31115"/>
                    </a:lnTo>
                    <a:lnTo>
                      <a:pt x="0" y="3111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Freeform 7"/>
              <p:cNvSpPr/>
              <p:nvPr/>
            </p:nvSpPr>
            <p:spPr>
              <a:xfrm>
                <a:off x="2398268" y="675386"/>
                <a:ext cx="31370" cy="5993132"/>
              </a:xfrm>
              <a:custGeom>
                <a:avLst/>
                <a:gdLst/>
                <a:ahLst/>
                <a:cxnLst/>
                <a:rect l="0" t="0" r="0" b="0"/>
                <a:pathLst>
                  <a:path w="31370" h="5993132">
                    <a:moveTo>
                      <a:pt x="0" y="0"/>
                    </a:moveTo>
                    <a:lnTo>
                      <a:pt x="31369" y="0"/>
                    </a:lnTo>
                    <a:lnTo>
                      <a:pt x="31369" y="5993131"/>
                    </a:lnTo>
                    <a:lnTo>
                      <a:pt x="0" y="599313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Freeform 8"/>
              <p:cNvSpPr/>
              <p:nvPr/>
            </p:nvSpPr>
            <p:spPr>
              <a:xfrm>
                <a:off x="2696464" y="673862"/>
                <a:ext cx="31243" cy="5993004"/>
              </a:xfrm>
              <a:custGeom>
                <a:avLst/>
                <a:gdLst/>
                <a:ahLst/>
                <a:cxnLst/>
                <a:rect l="0" t="0" r="0" b="0"/>
                <a:pathLst>
                  <a:path w="31243" h="5993004">
                    <a:moveTo>
                      <a:pt x="0" y="0"/>
                    </a:moveTo>
                    <a:lnTo>
                      <a:pt x="31242" y="0"/>
                    </a:lnTo>
                    <a:lnTo>
                      <a:pt x="31242" y="5993003"/>
                    </a:lnTo>
                    <a:lnTo>
                      <a:pt x="0" y="5993003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Freeform 9"/>
              <p:cNvSpPr/>
              <p:nvPr/>
            </p:nvSpPr>
            <p:spPr>
              <a:xfrm>
                <a:off x="2998851" y="675386"/>
                <a:ext cx="34545" cy="5994909"/>
              </a:xfrm>
              <a:custGeom>
                <a:avLst/>
                <a:gdLst/>
                <a:ahLst/>
                <a:cxnLst/>
                <a:rect l="0" t="0" r="0" b="0"/>
                <a:pathLst>
                  <a:path w="34545" h="5994909">
                    <a:moveTo>
                      <a:pt x="0" y="0"/>
                    </a:moveTo>
                    <a:lnTo>
                      <a:pt x="34544" y="0"/>
                    </a:lnTo>
                    <a:lnTo>
                      <a:pt x="34544" y="5994908"/>
                    </a:lnTo>
                    <a:lnTo>
                      <a:pt x="0" y="5994908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reeform 10"/>
              <p:cNvSpPr/>
              <p:nvPr/>
            </p:nvSpPr>
            <p:spPr>
              <a:xfrm>
                <a:off x="3292729" y="673862"/>
                <a:ext cx="35942" cy="5996433"/>
              </a:xfrm>
              <a:custGeom>
                <a:avLst/>
                <a:gdLst/>
                <a:ahLst/>
                <a:cxnLst/>
                <a:rect l="0" t="0" r="0" b="0"/>
                <a:pathLst>
                  <a:path w="35942" h="5996433">
                    <a:moveTo>
                      <a:pt x="0" y="0"/>
                    </a:moveTo>
                    <a:lnTo>
                      <a:pt x="35941" y="0"/>
                    </a:lnTo>
                    <a:lnTo>
                      <a:pt x="35941" y="5996432"/>
                    </a:lnTo>
                    <a:lnTo>
                      <a:pt x="0" y="599643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Freeform 11"/>
              <p:cNvSpPr/>
              <p:nvPr/>
            </p:nvSpPr>
            <p:spPr>
              <a:xfrm>
                <a:off x="3595116" y="675386"/>
                <a:ext cx="31243" cy="5993132"/>
              </a:xfrm>
              <a:custGeom>
                <a:avLst/>
                <a:gdLst/>
                <a:ahLst/>
                <a:cxnLst/>
                <a:rect l="0" t="0" r="0" b="0"/>
                <a:pathLst>
                  <a:path w="31243" h="5993132">
                    <a:moveTo>
                      <a:pt x="0" y="0"/>
                    </a:moveTo>
                    <a:lnTo>
                      <a:pt x="31242" y="0"/>
                    </a:lnTo>
                    <a:lnTo>
                      <a:pt x="31242" y="5993131"/>
                    </a:lnTo>
                    <a:lnTo>
                      <a:pt x="0" y="599313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Freeform 12"/>
              <p:cNvSpPr/>
              <p:nvPr/>
            </p:nvSpPr>
            <p:spPr>
              <a:xfrm>
                <a:off x="3898011" y="677037"/>
                <a:ext cx="34545" cy="5994782"/>
              </a:xfrm>
              <a:custGeom>
                <a:avLst/>
                <a:gdLst/>
                <a:ahLst/>
                <a:cxnLst/>
                <a:rect l="0" t="0" r="0" b="0"/>
                <a:pathLst>
                  <a:path w="34545" h="5994782">
                    <a:moveTo>
                      <a:pt x="0" y="0"/>
                    </a:moveTo>
                    <a:lnTo>
                      <a:pt x="34544" y="0"/>
                    </a:lnTo>
                    <a:lnTo>
                      <a:pt x="34544" y="5994781"/>
                    </a:lnTo>
                    <a:lnTo>
                      <a:pt x="0" y="599478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Freeform 13"/>
              <p:cNvSpPr/>
              <p:nvPr/>
            </p:nvSpPr>
            <p:spPr>
              <a:xfrm>
                <a:off x="4197731" y="675386"/>
                <a:ext cx="32767" cy="5993132"/>
              </a:xfrm>
              <a:custGeom>
                <a:avLst/>
                <a:gdLst/>
                <a:ahLst/>
                <a:cxnLst/>
                <a:rect l="0" t="0" r="0" b="0"/>
                <a:pathLst>
                  <a:path w="32767" h="5993132">
                    <a:moveTo>
                      <a:pt x="0" y="0"/>
                    </a:moveTo>
                    <a:lnTo>
                      <a:pt x="32766" y="0"/>
                    </a:lnTo>
                    <a:lnTo>
                      <a:pt x="32766" y="5993131"/>
                    </a:lnTo>
                    <a:lnTo>
                      <a:pt x="0" y="599313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Freeform 14"/>
              <p:cNvSpPr/>
              <p:nvPr/>
            </p:nvSpPr>
            <p:spPr>
              <a:xfrm>
                <a:off x="4498594" y="678180"/>
                <a:ext cx="36069" cy="5991480"/>
              </a:xfrm>
              <a:custGeom>
                <a:avLst/>
                <a:gdLst/>
                <a:ahLst/>
                <a:cxnLst/>
                <a:rect l="0" t="0" r="0" b="0"/>
                <a:pathLst>
                  <a:path w="36069" h="5991480">
                    <a:moveTo>
                      <a:pt x="0" y="0"/>
                    </a:moveTo>
                    <a:lnTo>
                      <a:pt x="36068" y="0"/>
                    </a:lnTo>
                    <a:lnTo>
                      <a:pt x="36068" y="5991479"/>
                    </a:lnTo>
                    <a:lnTo>
                      <a:pt x="0" y="5991479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Freeform 15"/>
              <p:cNvSpPr/>
              <p:nvPr/>
            </p:nvSpPr>
            <p:spPr>
              <a:xfrm>
                <a:off x="4790694" y="675386"/>
                <a:ext cx="38736" cy="5993132"/>
              </a:xfrm>
              <a:custGeom>
                <a:avLst/>
                <a:gdLst/>
                <a:ahLst/>
                <a:cxnLst/>
                <a:rect l="0" t="0" r="0" b="0"/>
                <a:pathLst>
                  <a:path w="38736" h="5993132">
                    <a:moveTo>
                      <a:pt x="0" y="0"/>
                    </a:moveTo>
                    <a:lnTo>
                      <a:pt x="38735" y="0"/>
                    </a:lnTo>
                    <a:lnTo>
                      <a:pt x="38735" y="5993131"/>
                    </a:lnTo>
                    <a:lnTo>
                      <a:pt x="0" y="599313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Freeform 16"/>
              <p:cNvSpPr/>
              <p:nvPr/>
            </p:nvSpPr>
            <p:spPr>
              <a:xfrm>
                <a:off x="5095113" y="677037"/>
                <a:ext cx="31370" cy="5988686"/>
              </a:xfrm>
              <a:custGeom>
                <a:avLst/>
                <a:gdLst/>
                <a:ahLst/>
                <a:cxnLst/>
                <a:rect l="0" t="0" r="0" b="0"/>
                <a:pathLst>
                  <a:path w="31370" h="5988686">
                    <a:moveTo>
                      <a:pt x="0" y="0"/>
                    </a:moveTo>
                    <a:lnTo>
                      <a:pt x="31369" y="0"/>
                    </a:lnTo>
                    <a:lnTo>
                      <a:pt x="31369" y="5988685"/>
                    </a:lnTo>
                    <a:lnTo>
                      <a:pt x="0" y="598868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Freeform 17"/>
              <p:cNvSpPr/>
              <p:nvPr/>
            </p:nvSpPr>
            <p:spPr>
              <a:xfrm>
                <a:off x="5397627" y="677037"/>
                <a:ext cx="34291" cy="5990337"/>
              </a:xfrm>
              <a:custGeom>
                <a:avLst/>
                <a:gdLst/>
                <a:ahLst/>
                <a:cxnLst/>
                <a:rect l="0" t="0" r="0" b="0"/>
                <a:pathLst>
                  <a:path w="34291" h="5990337">
                    <a:moveTo>
                      <a:pt x="0" y="0"/>
                    </a:moveTo>
                    <a:lnTo>
                      <a:pt x="34290" y="0"/>
                    </a:lnTo>
                    <a:lnTo>
                      <a:pt x="34290" y="5990336"/>
                    </a:lnTo>
                    <a:lnTo>
                      <a:pt x="0" y="599033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Freeform 18"/>
              <p:cNvSpPr/>
              <p:nvPr/>
            </p:nvSpPr>
            <p:spPr>
              <a:xfrm>
                <a:off x="5697347" y="677037"/>
                <a:ext cx="32767" cy="5991480"/>
              </a:xfrm>
              <a:custGeom>
                <a:avLst/>
                <a:gdLst/>
                <a:ahLst/>
                <a:cxnLst/>
                <a:rect l="0" t="0" r="0" b="0"/>
                <a:pathLst>
                  <a:path w="32767" h="5991480">
                    <a:moveTo>
                      <a:pt x="0" y="0"/>
                    </a:moveTo>
                    <a:lnTo>
                      <a:pt x="32766" y="0"/>
                    </a:lnTo>
                    <a:lnTo>
                      <a:pt x="32766" y="5991479"/>
                    </a:lnTo>
                    <a:lnTo>
                      <a:pt x="0" y="5991479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Freeform 19"/>
              <p:cNvSpPr/>
              <p:nvPr/>
            </p:nvSpPr>
            <p:spPr>
              <a:xfrm>
                <a:off x="5998464" y="678180"/>
                <a:ext cx="36196" cy="5994909"/>
              </a:xfrm>
              <a:custGeom>
                <a:avLst/>
                <a:gdLst/>
                <a:ahLst/>
                <a:cxnLst/>
                <a:rect l="0" t="0" r="0" b="0"/>
                <a:pathLst>
                  <a:path w="36196" h="5994909">
                    <a:moveTo>
                      <a:pt x="0" y="0"/>
                    </a:moveTo>
                    <a:lnTo>
                      <a:pt x="36195" y="0"/>
                    </a:lnTo>
                    <a:lnTo>
                      <a:pt x="36195" y="5994908"/>
                    </a:lnTo>
                    <a:lnTo>
                      <a:pt x="0" y="5994908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Freeform 20"/>
              <p:cNvSpPr/>
              <p:nvPr/>
            </p:nvSpPr>
            <p:spPr>
              <a:xfrm>
                <a:off x="6290691" y="675386"/>
                <a:ext cx="38863" cy="5996433"/>
              </a:xfrm>
              <a:custGeom>
                <a:avLst/>
                <a:gdLst/>
                <a:ahLst/>
                <a:cxnLst/>
                <a:rect l="0" t="0" r="0" b="0"/>
                <a:pathLst>
                  <a:path w="38863" h="5996433">
                    <a:moveTo>
                      <a:pt x="0" y="0"/>
                    </a:moveTo>
                    <a:lnTo>
                      <a:pt x="38862" y="0"/>
                    </a:lnTo>
                    <a:lnTo>
                      <a:pt x="38862" y="5996432"/>
                    </a:lnTo>
                    <a:lnTo>
                      <a:pt x="0" y="599643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Freeform 21"/>
              <p:cNvSpPr/>
              <p:nvPr/>
            </p:nvSpPr>
            <p:spPr>
              <a:xfrm>
                <a:off x="6594602" y="677037"/>
                <a:ext cx="34545" cy="5993258"/>
              </a:xfrm>
              <a:custGeom>
                <a:avLst/>
                <a:gdLst/>
                <a:ahLst/>
                <a:cxnLst/>
                <a:rect l="0" t="0" r="0" b="0"/>
                <a:pathLst>
                  <a:path w="34545" h="5993258">
                    <a:moveTo>
                      <a:pt x="0" y="0"/>
                    </a:moveTo>
                    <a:lnTo>
                      <a:pt x="34544" y="0"/>
                    </a:lnTo>
                    <a:lnTo>
                      <a:pt x="34544" y="5993257"/>
                    </a:lnTo>
                    <a:lnTo>
                      <a:pt x="0" y="5993257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Freeform 22"/>
              <p:cNvSpPr/>
              <p:nvPr/>
            </p:nvSpPr>
            <p:spPr>
              <a:xfrm>
                <a:off x="6897116" y="678180"/>
                <a:ext cx="37339" cy="5994909"/>
              </a:xfrm>
              <a:custGeom>
                <a:avLst/>
                <a:gdLst/>
                <a:ahLst/>
                <a:cxnLst/>
                <a:rect l="0" t="0" r="0" b="0"/>
                <a:pathLst>
                  <a:path w="37339" h="5994909">
                    <a:moveTo>
                      <a:pt x="0" y="0"/>
                    </a:moveTo>
                    <a:lnTo>
                      <a:pt x="37338" y="0"/>
                    </a:lnTo>
                    <a:lnTo>
                      <a:pt x="37338" y="5994908"/>
                    </a:lnTo>
                    <a:lnTo>
                      <a:pt x="0" y="5994908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reeform 23"/>
              <p:cNvSpPr/>
              <p:nvPr/>
            </p:nvSpPr>
            <p:spPr>
              <a:xfrm>
                <a:off x="7196836" y="677037"/>
                <a:ext cx="36069" cy="5993258"/>
              </a:xfrm>
              <a:custGeom>
                <a:avLst/>
                <a:gdLst/>
                <a:ahLst/>
                <a:cxnLst/>
                <a:rect l="0" t="0" r="0" b="0"/>
                <a:pathLst>
                  <a:path w="36069" h="5993258">
                    <a:moveTo>
                      <a:pt x="0" y="0"/>
                    </a:moveTo>
                    <a:lnTo>
                      <a:pt x="36068" y="0"/>
                    </a:lnTo>
                    <a:lnTo>
                      <a:pt x="36068" y="5993257"/>
                    </a:lnTo>
                    <a:lnTo>
                      <a:pt x="0" y="5993257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Freeform 24"/>
              <p:cNvSpPr/>
              <p:nvPr/>
            </p:nvSpPr>
            <p:spPr>
              <a:xfrm>
                <a:off x="7496429" y="677037"/>
                <a:ext cx="38863" cy="5996306"/>
              </a:xfrm>
              <a:custGeom>
                <a:avLst/>
                <a:gdLst/>
                <a:ahLst/>
                <a:cxnLst/>
                <a:rect l="0" t="0" r="0" b="0"/>
                <a:pathLst>
                  <a:path w="38863" h="5996306">
                    <a:moveTo>
                      <a:pt x="0" y="0"/>
                    </a:moveTo>
                    <a:lnTo>
                      <a:pt x="38862" y="0"/>
                    </a:lnTo>
                    <a:lnTo>
                      <a:pt x="38862" y="5996305"/>
                    </a:lnTo>
                    <a:lnTo>
                      <a:pt x="0" y="599630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25"/>
              <p:cNvSpPr/>
              <p:nvPr/>
            </p:nvSpPr>
            <p:spPr>
              <a:xfrm>
                <a:off x="7790307" y="677037"/>
                <a:ext cx="42038" cy="5996306"/>
              </a:xfrm>
              <a:custGeom>
                <a:avLst/>
                <a:gdLst/>
                <a:ahLst/>
                <a:cxnLst/>
                <a:rect l="0" t="0" r="0" b="0"/>
                <a:pathLst>
                  <a:path w="42038" h="5996306">
                    <a:moveTo>
                      <a:pt x="0" y="0"/>
                    </a:moveTo>
                    <a:lnTo>
                      <a:pt x="42037" y="0"/>
                    </a:lnTo>
                    <a:lnTo>
                      <a:pt x="42037" y="5996305"/>
                    </a:lnTo>
                    <a:lnTo>
                      <a:pt x="0" y="599630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26"/>
              <p:cNvSpPr/>
              <p:nvPr/>
            </p:nvSpPr>
            <p:spPr>
              <a:xfrm>
                <a:off x="8085455" y="672338"/>
                <a:ext cx="43689" cy="5997322"/>
              </a:xfrm>
              <a:custGeom>
                <a:avLst/>
                <a:gdLst/>
                <a:ahLst/>
                <a:cxnLst/>
                <a:rect l="0" t="0" r="0" b="0"/>
                <a:pathLst>
                  <a:path w="43689" h="5997322">
                    <a:moveTo>
                      <a:pt x="0" y="0"/>
                    </a:moveTo>
                    <a:lnTo>
                      <a:pt x="43688" y="0"/>
                    </a:lnTo>
                    <a:lnTo>
                      <a:pt x="43688" y="5997321"/>
                    </a:lnTo>
                    <a:lnTo>
                      <a:pt x="0" y="599732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27"/>
              <p:cNvSpPr/>
              <p:nvPr/>
            </p:nvSpPr>
            <p:spPr>
              <a:xfrm>
                <a:off x="2113280" y="1262507"/>
                <a:ext cx="5994401" cy="31370"/>
              </a:xfrm>
              <a:custGeom>
                <a:avLst/>
                <a:gdLst/>
                <a:ahLst/>
                <a:cxnLst/>
                <a:rect l="0" t="0" r="0" b="0"/>
                <a:pathLst>
                  <a:path w="5994401" h="31370">
                    <a:moveTo>
                      <a:pt x="0" y="0"/>
                    </a:moveTo>
                    <a:lnTo>
                      <a:pt x="5994400" y="0"/>
                    </a:lnTo>
                    <a:lnTo>
                      <a:pt x="5994400" y="31369"/>
                    </a:lnTo>
                    <a:lnTo>
                      <a:pt x="0" y="31369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Freeform 28"/>
              <p:cNvSpPr/>
              <p:nvPr/>
            </p:nvSpPr>
            <p:spPr>
              <a:xfrm>
                <a:off x="2114931" y="1561084"/>
                <a:ext cx="6003545" cy="31243"/>
              </a:xfrm>
              <a:custGeom>
                <a:avLst/>
                <a:gdLst/>
                <a:ahLst/>
                <a:cxnLst/>
                <a:rect l="0" t="0" r="0" b="0"/>
                <a:pathLst>
                  <a:path w="6003545" h="31243">
                    <a:moveTo>
                      <a:pt x="0" y="0"/>
                    </a:moveTo>
                    <a:lnTo>
                      <a:pt x="6003544" y="0"/>
                    </a:lnTo>
                    <a:lnTo>
                      <a:pt x="6003544" y="31242"/>
                    </a:lnTo>
                    <a:lnTo>
                      <a:pt x="0" y="3124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reeform 29"/>
              <p:cNvSpPr/>
              <p:nvPr/>
            </p:nvSpPr>
            <p:spPr>
              <a:xfrm>
                <a:off x="2112137" y="1854327"/>
                <a:ext cx="6004815" cy="33021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3021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3020"/>
                    </a:lnTo>
                    <a:lnTo>
                      <a:pt x="0" y="33020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reeform 30"/>
              <p:cNvSpPr/>
              <p:nvPr/>
            </p:nvSpPr>
            <p:spPr>
              <a:xfrm>
                <a:off x="2118106" y="3358896"/>
                <a:ext cx="6004815" cy="32894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2894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2893"/>
                    </a:lnTo>
                    <a:lnTo>
                      <a:pt x="0" y="32893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Freeform 31"/>
              <p:cNvSpPr/>
              <p:nvPr/>
            </p:nvSpPr>
            <p:spPr>
              <a:xfrm>
                <a:off x="2114931" y="3060700"/>
                <a:ext cx="6004815" cy="32894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2894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2893"/>
                    </a:lnTo>
                    <a:lnTo>
                      <a:pt x="0" y="32893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Freeform 32"/>
              <p:cNvSpPr/>
              <p:nvPr/>
            </p:nvSpPr>
            <p:spPr>
              <a:xfrm>
                <a:off x="2114931" y="2759583"/>
                <a:ext cx="5994401" cy="32767"/>
              </a:xfrm>
              <a:custGeom>
                <a:avLst/>
                <a:gdLst/>
                <a:ahLst/>
                <a:cxnLst/>
                <a:rect l="0" t="0" r="0" b="0"/>
                <a:pathLst>
                  <a:path w="5994401" h="32767">
                    <a:moveTo>
                      <a:pt x="0" y="0"/>
                    </a:moveTo>
                    <a:lnTo>
                      <a:pt x="5994400" y="0"/>
                    </a:lnTo>
                    <a:lnTo>
                      <a:pt x="5994400" y="32766"/>
                    </a:lnTo>
                    <a:lnTo>
                      <a:pt x="0" y="3276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Freeform 33"/>
              <p:cNvSpPr/>
              <p:nvPr/>
            </p:nvSpPr>
            <p:spPr>
              <a:xfrm>
                <a:off x="2118106" y="2458593"/>
                <a:ext cx="6003418" cy="31243"/>
              </a:xfrm>
              <a:custGeom>
                <a:avLst/>
                <a:gdLst/>
                <a:ahLst/>
                <a:cxnLst/>
                <a:rect l="0" t="0" r="0" b="0"/>
                <a:pathLst>
                  <a:path w="6003418" h="31243">
                    <a:moveTo>
                      <a:pt x="0" y="0"/>
                    </a:moveTo>
                    <a:lnTo>
                      <a:pt x="6003417" y="0"/>
                    </a:lnTo>
                    <a:lnTo>
                      <a:pt x="6003417" y="31242"/>
                    </a:lnTo>
                    <a:lnTo>
                      <a:pt x="0" y="3124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Freeform 34"/>
              <p:cNvSpPr/>
              <p:nvPr/>
            </p:nvSpPr>
            <p:spPr>
              <a:xfrm>
                <a:off x="2116582" y="2160143"/>
                <a:ext cx="5986908" cy="31116"/>
              </a:xfrm>
              <a:custGeom>
                <a:avLst/>
                <a:gdLst/>
                <a:ahLst/>
                <a:cxnLst/>
                <a:rect l="0" t="0" r="0" b="0"/>
                <a:pathLst>
                  <a:path w="5986908" h="31116">
                    <a:moveTo>
                      <a:pt x="0" y="0"/>
                    </a:moveTo>
                    <a:lnTo>
                      <a:pt x="5986907" y="0"/>
                    </a:lnTo>
                    <a:lnTo>
                      <a:pt x="5986907" y="31115"/>
                    </a:lnTo>
                    <a:lnTo>
                      <a:pt x="0" y="3111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Freeform 35"/>
              <p:cNvSpPr/>
              <p:nvPr/>
            </p:nvSpPr>
            <p:spPr>
              <a:xfrm>
                <a:off x="2113280" y="3655314"/>
                <a:ext cx="5993004" cy="31497"/>
              </a:xfrm>
              <a:custGeom>
                <a:avLst/>
                <a:gdLst/>
                <a:ahLst/>
                <a:cxnLst/>
                <a:rect l="0" t="0" r="0" b="0"/>
                <a:pathLst>
                  <a:path w="5993004" h="31497">
                    <a:moveTo>
                      <a:pt x="0" y="0"/>
                    </a:moveTo>
                    <a:lnTo>
                      <a:pt x="5993003" y="0"/>
                    </a:lnTo>
                    <a:lnTo>
                      <a:pt x="5993003" y="31496"/>
                    </a:lnTo>
                    <a:lnTo>
                      <a:pt x="0" y="3149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Freeform 36"/>
              <p:cNvSpPr/>
              <p:nvPr/>
            </p:nvSpPr>
            <p:spPr>
              <a:xfrm>
                <a:off x="2112137" y="3956685"/>
                <a:ext cx="6003545" cy="31243"/>
              </a:xfrm>
              <a:custGeom>
                <a:avLst/>
                <a:gdLst/>
                <a:ahLst/>
                <a:cxnLst/>
                <a:rect l="0" t="0" r="0" b="0"/>
                <a:pathLst>
                  <a:path w="6003545" h="31243">
                    <a:moveTo>
                      <a:pt x="0" y="0"/>
                    </a:moveTo>
                    <a:lnTo>
                      <a:pt x="6003544" y="0"/>
                    </a:lnTo>
                    <a:lnTo>
                      <a:pt x="6003544" y="31242"/>
                    </a:lnTo>
                    <a:lnTo>
                      <a:pt x="0" y="3124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Freeform 37"/>
              <p:cNvSpPr/>
              <p:nvPr/>
            </p:nvSpPr>
            <p:spPr>
              <a:xfrm>
                <a:off x="2110486" y="4257929"/>
                <a:ext cx="6000370" cy="32767"/>
              </a:xfrm>
              <a:custGeom>
                <a:avLst/>
                <a:gdLst/>
                <a:ahLst/>
                <a:cxnLst/>
                <a:rect l="0" t="0" r="0" b="0"/>
                <a:pathLst>
                  <a:path w="6000370" h="32767">
                    <a:moveTo>
                      <a:pt x="0" y="0"/>
                    </a:moveTo>
                    <a:lnTo>
                      <a:pt x="6000369" y="0"/>
                    </a:lnTo>
                    <a:lnTo>
                      <a:pt x="6000369" y="32766"/>
                    </a:lnTo>
                    <a:lnTo>
                      <a:pt x="0" y="3276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Freeform 38"/>
              <p:cNvSpPr/>
              <p:nvPr/>
            </p:nvSpPr>
            <p:spPr>
              <a:xfrm>
                <a:off x="2112137" y="4556125"/>
                <a:ext cx="6004815" cy="32767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2767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2766"/>
                    </a:lnTo>
                    <a:lnTo>
                      <a:pt x="0" y="3276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Freeform 39"/>
              <p:cNvSpPr/>
              <p:nvPr/>
            </p:nvSpPr>
            <p:spPr>
              <a:xfrm>
                <a:off x="2110486" y="4849749"/>
                <a:ext cx="6004815" cy="33021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3021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3020"/>
                    </a:lnTo>
                    <a:lnTo>
                      <a:pt x="0" y="33020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Freeform 40"/>
              <p:cNvSpPr/>
              <p:nvPr/>
            </p:nvSpPr>
            <p:spPr>
              <a:xfrm>
                <a:off x="2114931" y="6347841"/>
                <a:ext cx="6004815" cy="36196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6196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6195"/>
                    </a:lnTo>
                    <a:lnTo>
                      <a:pt x="0" y="3619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Freeform 41"/>
              <p:cNvSpPr/>
              <p:nvPr/>
            </p:nvSpPr>
            <p:spPr>
              <a:xfrm>
                <a:off x="2114931" y="6054217"/>
                <a:ext cx="6006212" cy="35942"/>
              </a:xfrm>
              <a:custGeom>
                <a:avLst/>
                <a:gdLst/>
                <a:ahLst/>
                <a:cxnLst/>
                <a:rect l="0" t="0" r="0" b="0"/>
                <a:pathLst>
                  <a:path w="6006212" h="35942">
                    <a:moveTo>
                      <a:pt x="0" y="0"/>
                    </a:moveTo>
                    <a:lnTo>
                      <a:pt x="6006211" y="0"/>
                    </a:lnTo>
                    <a:lnTo>
                      <a:pt x="6006211" y="35941"/>
                    </a:lnTo>
                    <a:lnTo>
                      <a:pt x="0" y="3594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Freeform 42"/>
              <p:cNvSpPr/>
              <p:nvPr/>
            </p:nvSpPr>
            <p:spPr>
              <a:xfrm>
                <a:off x="2110486" y="5754370"/>
                <a:ext cx="6003672" cy="33021"/>
              </a:xfrm>
              <a:custGeom>
                <a:avLst/>
                <a:gdLst/>
                <a:ahLst/>
                <a:cxnLst/>
                <a:rect l="0" t="0" r="0" b="0"/>
                <a:pathLst>
                  <a:path w="6003672" h="33021">
                    <a:moveTo>
                      <a:pt x="0" y="0"/>
                    </a:moveTo>
                    <a:lnTo>
                      <a:pt x="6003671" y="0"/>
                    </a:lnTo>
                    <a:lnTo>
                      <a:pt x="6003671" y="33020"/>
                    </a:lnTo>
                    <a:lnTo>
                      <a:pt x="0" y="33020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Freeform 43"/>
              <p:cNvSpPr/>
              <p:nvPr/>
            </p:nvSpPr>
            <p:spPr>
              <a:xfrm>
                <a:off x="2112137" y="5453507"/>
                <a:ext cx="6004815" cy="33021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3021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3020"/>
                    </a:lnTo>
                    <a:lnTo>
                      <a:pt x="0" y="33020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Freeform 44"/>
              <p:cNvSpPr/>
              <p:nvPr/>
            </p:nvSpPr>
            <p:spPr>
              <a:xfrm>
                <a:off x="2112137" y="5155565"/>
                <a:ext cx="5997195" cy="32767"/>
              </a:xfrm>
              <a:custGeom>
                <a:avLst/>
                <a:gdLst/>
                <a:ahLst/>
                <a:cxnLst/>
                <a:rect l="0" t="0" r="0" b="0"/>
                <a:pathLst>
                  <a:path w="5997195" h="32767">
                    <a:moveTo>
                      <a:pt x="0" y="0"/>
                    </a:moveTo>
                    <a:lnTo>
                      <a:pt x="5997194" y="0"/>
                    </a:lnTo>
                    <a:lnTo>
                      <a:pt x="5997194" y="32766"/>
                    </a:lnTo>
                    <a:lnTo>
                      <a:pt x="0" y="3276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Freeform 45"/>
              <p:cNvSpPr/>
              <p:nvPr/>
            </p:nvSpPr>
            <p:spPr>
              <a:xfrm>
                <a:off x="2095500" y="6652006"/>
                <a:ext cx="6033263" cy="35942"/>
              </a:xfrm>
              <a:custGeom>
                <a:avLst/>
                <a:gdLst/>
                <a:ahLst/>
                <a:cxnLst/>
                <a:rect l="0" t="0" r="0" b="0"/>
                <a:pathLst>
                  <a:path w="6033263" h="35942">
                    <a:moveTo>
                      <a:pt x="0" y="0"/>
                    </a:moveTo>
                    <a:lnTo>
                      <a:pt x="6033262" y="0"/>
                    </a:lnTo>
                    <a:lnTo>
                      <a:pt x="6033262" y="35941"/>
                    </a:lnTo>
                    <a:lnTo>
                      <a:pt x="0" y="3594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48" name="Straight Connector 47"/>
            <p:cNvCxnSpPr/>
            <p:nvPr/>
          </p:nvCxnSpPr>
          <p:spPr>
            <a:xfrm>
              <a:off x="3294380" y="939800"/>
              <a:ext cx="0" cy="3949192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miter lim="800000"/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3288411" y="4883023"/>
              <a:ext cx="3939794" cy="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miter lim="800000"/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3022600" y="44450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009900" y="41402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2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076700" y="4940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3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022600" y="3543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4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009900" y="32385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5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3009900" y="29464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6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295900" y="49276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7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5588000" y="49276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8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892800" y="49276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9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6146800" y="49276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10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6451600" y="49276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11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769100" y="49149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12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3467100" y="4940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3771900" y="4940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2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3009900" y="38481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3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4368800" y="4940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4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4673600" y="4940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5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4991100" y="4940300"/>
              <a:ext cx="431800" cy="261610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100" smtClean="0">
                  <a:solidFill>
                    <a:srgbClr val="000000"/>
                  </a:solidFill>
                  <a:latin typeface="Arial - 15"/>
                </a:rPr>
                <a:t>6</a:t>
              </a:r>
              <a:endParaRPr lang="en-US" sz="1100">
                <a:solidFill>
                  <a:srgbClr val="000000"/>
                </a:solidFill>
                <a:latin typeface="Arial - 15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3022600" y="2667000"/>
              <a:ext cx="431800" cy="261610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100" smtClean="0">
                  <a:solidFill>
                    <a:srgbClr val="000000"/>
                  </a:solidFill>
                  <a:latin typeface="Arial - 15"/>
                </a:rPr>
                <a:t>7</a:t>
              </a:r>
              <a:endParaRPr lang="en-US" sz="1100">
                <a:solidFill>
                  <a:srgbClr val="000000"/>
                </a:solidFill>
                <a:latin typeface="Arial - 15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3022600" y="23368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8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3022600" y="20320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9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2933700" y="17399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10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2933700" y="14351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11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2921000" y="11303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12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</p:grpSp>
      <p:cxnSp>
        <p:nvCxnSpPr>
          <p:cNvPr id="75" name="Straight Connector 74"/>
          <p:cNvCxnSpPr/>
          <p:nvPr/>
        </p:nvCxnSpPr>
        <p:spPr>
          <a:xfrm>
            <a:off x="3771900" y="1143000"/>
            <a:ext cx="3348355" cy="3328035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H="1">
            <a:off x="4343400" y="1257300"/>
            <a:ext cx="3060700" cy="326390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3289300" y="3074289"/>
            <a:ext cx="2422271" cy="0"/>
          </a:xfrm>
          <a:prstGeom prst="line">
            <a:avLst/>
          </a:prstGeom>
          <a:ln w="38100" cap="flat" cmpd="sng" algn="ctr">
            <a:solidFill>
              <a:srgbClr val="FF0000"/>
            </a:solidFill>
            <a:prstDash val="dash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7264400" y="1028700"/>
            <a:ext cx="457200" cy="26161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100" smtClean="0">
                <a:solidFill>
                  <a:srgbClr val="000000"/>
                </a:solidFill>
                <a:latin typeface="Arial - 15"/>
              </a:rPr>
              <a:t>S</a:t>
            </a:r>
            <a:endParaRPr lang="en-US" sz="1100">
              <a:solidFill>
                <a:srgbClr val="000000"/>
              </a:solidFill>
              <a:latin typeface="Arial - 15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7112000" y="4381500"/>
            <a:ext cx="4826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D</a:t>
            </a:r>
            <a:endParaRPr lang="en-US" sz="120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165100" y="673100"/>
            <a:ext cx="1219200" cy="26161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100" smtClean="0">
                <a:solidFill>
                  <a:srgbClr val="000000"/>
                </a:solidFill>
                <a:latin typeface="Arial - 15"/>
              </a:rPr>
              <a:t>GRAPH 2</a:t>
            </a:r>
            <a:endParaRPr lang="en-US" sz="1100">
              <a:solidFill>
                <a:srgbClr val="000000"/>
              </a:solidFill>
              <a:latin typeface="Arial - 15"/>
            </a:endParaRPr>
          </a:p>
        </p:txBody>
      </p:sp>
      <p:cxnSp>
        <p:nvCxnSpPr>
          <p:cNvPr id="82" name="Straight Connector 81"/>
          <p:cNvCxnSpPr/>
          <p:nvPr/>
        </p:nvCxnSpPr>
        <p:spPr>
          <a:xfrm>
            <a:off x="5706745" y="3068320"/>
            <a:ext cx="0" cy="1802765"/>
          </a:xfrm>
          <a:prstGeom prst="line">
            <a:avLst/>
          </a:prstGeom>
          <a:ln w="38100" cap="flat" cmpd="sng" algn="ctr">
            <a:solidFill>
              <a:srgbClr val="FF0000"/>
            </a:solidFill>
            <a:prstDash val="dash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5109845" y="2497201"/>
            <a:ext cx="0" cy="1205738"/>
          </a:xfrm>
          <a:prstGeom prst="line">
            <a:avLst/>
          </a:prstGeom>
          <a:ln w="38100" cap="flat" cmpd="sng" algn="ctr">
            <a:solidFill>
              <a:srgbClr val="32CD32"/>
            </a:solidFill>
            <a:prstDash val="solid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2730500" y="711200"/>
            <a:ext cx="4826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P</a:t>
            </a:r>
            <a:endParaRPr lang="en-US" sz="120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7518400" y="4902200"/>
            <a:ext cx="4826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Q</a:t>
            </a:r>
            <a:endParaRPr lang="en-US" sz="120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2667000" y="2921000"/>
            <a:ext cx="5842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Pe</a:t>
            </a:r>
            <a:endParaRPr lang="en-US" sz="1200" baseline="-2500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562600" y="5181600"/>
            <a:ext cx="6096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Qe</a:t>
            </a:r>
            <a:endParaRPr lang="en-US" sz="1200" baseline="-25000">
              <a:solidFill>
                <a:srgbClr val="000000"/>
              </a:solidFill>
              <a:latin typeface="Arial - 16"/>
            </a:endParaRPr>
          </a:p>
        </p:txBody>
      </p:sp>
      <p:cxnSp>
        <p:nvCxnSpPr>
          <p:cNvPr id="90" name="Straight Connector 89"/>
          <p:cNvCxnSpPr/>
          <p:nvPr/>
        </p:nvCxnSpPr>
        <p:spPr>
          <a:xfrm flipH="1">
            <a:off x="3644900" y="1219200"/>
            <a:ext cx="2705100" cy="273050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6311900" y="1028700"/>
            <a:ext cx="838200" cy="26161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100" smtClean="0">
                <a:solidFill>
                  <a:srgbClr val="000000"/>
                </a:solidFill>
                <a:latin typeface="Arial - 15"/>
              </a:rPr>
              <a:t>S+tax</a:t>
            </a:r>
            <a:endParaRPr lang="en-US" sz="1100">
              <a:solidFill>
                <a:srgbClr val="000000"/>
              </a:solidFill>
              <a:latin typeface="Arial - 15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3297554" y="2165909"/>
            <a:ext cx="1952753" cy="296367"/>
            <a:chOff x="3327273" y="5882945"/>
            <a:chExt cx="1952753" cy="296367"/>
          </a:xfrm>
        </p:grpSpPr>
        <p:cxnSp>
          <p:nvCxnSpPr>
            <p:cNvPr id="92" name="Straight Connector 91"/>
            <p:cNvCxnSpPr/>
            <p:nvPr/>
          </p:nvCxnSpPr>
          <p:spPr>
            <a:xfrm flipH="1">
              <a:off x="3327273" y="6179312"/>
              <a:ext cx="1814703" cy="0"/>
            </a:xfrm>
            <a:prstGeom prst="line">
              <a:avLst/>
            </a:prstGeom>
            <a:ln w="38100" cap="flat" cmpd="sng" algn="ctr">
              <a:solidFill>
                <a:srgbClr val="32CD32"/>
              </a:solidFill>
              <a:prstDash val="solid"/>
              <a:miter lim="800000"/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TextBox 92"/>
            <p:cNvSpPr txBox="1"/>
            <p:nvPr/>
          </p:nvSpPr>
          <p:spPr>
            <a:xfrm>
              <a:off x="3502788" y="5882945"/>
              <a:ext cx="1777238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dirty="0" smtClean="0">
                  <a:solidFill>
                    <a:srgbClr val="000000"/>
                  </a:solidFill>
                  <a:latin typeface="Arial - 16"/>
                </a:rPr>
                <a:t>Price buyer pays</a:t>
              </a:r>
              <a:endParaRPr lang="en-US" sz="1200" dirty="0">
                <a:solidFill>
                  <a:srgbClr val="000000"/>
                </a:solidFill>
                <a:latin typeface="Arial - 16"/>
              </a:endParaRPr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3283204" y="3398604"/>
            <a:ext cx="1919479" cy="276999"/>
            <a:chOff x="3283204" y="3398604"/>
            <a:chExt cx="1919479" cy="276999"/>
          </a:xfrm>
        </p:grpSpPr>
        <p:cxnSp>
          <p:nvCxnSpPr>
            <p:cNvPr id="95" name="Straight Connector 94"/>
            <p:cNvCxnSpPr/>
            <p:nvPr/>
          </p:nvCxnSpPr>
          <p:spPr>
            <a:xfrm flipH="1">
              <a:off x="3283204" y="3665068"/>
              <a:ext cx="1796796" cy="0"/>
            </a:xfrm>
            <a:prstGeom prst="line">
              <a:avLst/>
            </a:prstGeom>
            <a:ln w="38100" cap="flat" cmpd="sng" algn="ctr">
              <a:solidFill>
                <a:srgbClr val="32CD32"/>
              </a:solidFill>
              <a:prstDash val="solid"/>
              <a:miter lim="800000"/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TextBox 95"/>
            <p:cNvSpPr txBox="1"/>
            <p:nvPr/>
          </p:nvSpPr>
          <p:spPr>
            <a:xfrm>
              <a:off x="3476245" y="3398604"/>
              <a:ext cx="1726438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dirty="0" smtClean="0">
                  <a:solidFill>
                    <a:srgbClr val="000000"/>
                  </a:solidFill>
                  <a:latin typeface="Arial - 16"/>
                </a:rPr>
                <a:t>Price seller gets</a:t>
              </a:r>
              <a:endParaRPr lang="en-US" sz="1200" dirty="0">
                <a:solidFill>
                  <a:srgbClr val="000000"/>
                </a:solidFill>
                <a:latin typeface="Arial - 16"/>
              </a:endParaRPr>
            </a:p>
          </p:txBody>
        </p:sp>
      </p:grpSp>
      <p:sp>
        <p:nvSpPr>
          <p:cNvPr id="98" name="TextBox 97"/>
          <p:cNvSpPr txBox="1"/>
          <p:nvPr/>
        </p:nvSpPr>
        <p:spPr>
          <a:xfrm>
            <a:off x="2657094" y="2340759"/>
            <a:ext cx="558038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dirty="0" err="1" smtClean="0">
                <a:solidFill>
                  <a:srgbClr val="000000"/>
                </a:solidFill>
                <a:latin typeface="Arial - 16"/>
              </a:rPr>
              <a:t>Pe</a:t>
            </a:r>
            <a:r>
              <a:rPr lang="en-US" sz="1200" dirty="0" smtClean="0">
                <a:solidFill>
                  <a:srgbClr val="000000"/>
                </a:solidFill>
                <a:latin typeface="Arial - 16"/>
              </a:rPr>
              <a:t>'</a:t>
            </a:r>
            <a:endParaRPr lang="en-US" sz="1200" baseline="-25000" dirty="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4953127" y="5174487"/>
            <a:ext cx="583946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dirty="0" err="1" smtClean="0">
                <a:solidFill>
                  <a:srgbClr val="000000"/>
                </a:solidFill>
                <a:latin typeface="Arial - 16"/>
              </a:rPr>
              <a:t>Qe</a:t>
            </a:r>
            <a:r>
              <a:rPr lang="en-US" sz="1200" dirty="0" smtClean="0">
                <a:solidFill>
                  <a:srgbClr val="000000"/>
                </a:solidFill>
                <a:latin typeface="Arial - 16"/>
              </a:rPr>
              <a:t>'</a:t>
            </a:r>
            <a:endParaRPr lang="en-US" sz="1200" baseline="-25000" dirty="0">
              <a:solidFill>
                <a:srgbClr val="000000"/>
              </a:solidFill>
              <a:latin typeface="Arial - 16"/>
            </a:endParaRPr>
          </a:p>
        </p:txBody>
      </p:sp>
      <p:cxnSp>
        <p:nvCxnSpPr>
          <p:cNvPr id="100" name="Straight Connector 99"/>
          <p:cNvCxnSpPr/>
          <p:nvPr/>
        </p:nvCxnSpPr>
        <p:spPr>
          <a:xfrm>
            <a:off x="5103876" y="3703320"/>
            <a:ext cx="0" cy="1176020"/>
          </a:xfrm>
          <a:prstGeom prst="line">
            <a:avLst/>
          </a:prstGeom>
          <a:ln w="38100" cap="flat" cmpd="sng" algn="ctr">
            <a:solidFill>
              <a:srgbClr val="32CD32"/>
            </a:solidFill>
            <a:prstDash val="dash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2110486" y="6796660"/>
            <a:ext cx="60166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new equilibrium price is $6 (</a:t>
            </a:r>
            <a:r>
              <a:rPr lang="en-US" dirty="0" err="1" smtClean="0"/>
              <a:t>Pe</a:t>
            </a:r>
            <a:r>
              <a:rPr lang="en-US" dirty="0" smtClean="0"/>
              <a:t>’). This is what the buyer pays.  However, the producer receives only $4 (</a:t>
            </a:r>
            <a:r>
              <a:rPr lang="en-US" dirty="0" smtClean="0"/>
              <a:t>Ps).</a:t>
            </a:r>
            <a:endParaRPr lang="en-US" dirty="0"/>
          </a:p>
        </p:txBody>
      </p:sp>
      <p:sp>
        <p:nvSpPr>
          <p:cNvPr id="102" name="TextBox 101"/>
          <p:cNvSpPr txBox="1"/>
          <p:nvPr/>
        </p:nvSpPr>
        <p:spPr>
          <a:xfrm>
            <a:off x="2693534" y="3497395"/>
            <a:ext cx="5842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latin typeface="Arial - 16"/>
              </a:rPr>
              <a:t>Ps</a:t>
            </a:r>
            <a:endParaRPr lang="en-US" sz="1200" baseline="-25000" dirty="0">
              <a:solidFill>
                <a:srgbClr val="000000"/>
              </a:solidFill>
              <a:latin typeface="Arial - 16"/>
            </a:endParaRPr>
          </a:p>
        </p:txBody>
      </p:sp>
    </p:spTree>
    <p:extLst>
      <p:ext uri="{BB962C8B-B14F-4D97-AF65-F5344CB8AC3E}">
        <p14:creationId xmlns:p14="http://schemas.microsoft.com/office/powerpoint/2010/main" val="2307648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-12700"/>
            <a:ext cx="10160000" cy="597662"/>
            <a:chOff x="0" y="-12700"/>
            <a:chExt cx="10160000" cy="597662"/>
          </a:xfrm>
        </p:grpSpPr>
        <p:pic>
          <p:nvPicPr>
            <p:cNvPr id="2" name="Picture 1"/>
            <p:cNvPicPr>
              <a:picLocks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-12700"/>
              <a:ext cx="10160000" cy="5976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3" name="TextBox 2"/>
            <p:cNvSpPr txBox="1"/>
            <p:nvPr/>
          </p:nvSpPr>
          <p:spPr>
            <a:xfrm>
              <a:off x="2070100" y="63500"/>
              <a:ext cx="45212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FFFFFF"/>
                  </a:solidFill>
                  <a:latin typeface="Arial - 26"/>
                </a:rPr>
                <a:t>Tax Incidence and Elasticity</a:t>
              </a:r>
              <a:endParaRPr lang="en-US" sz="1900">
                <a:solidFill>
                  <a:srgbClr val="FFFFFF"/>
                </a:solidFill>
                <a:latin typeface="Arial - 26"/>
              </a:endParaRP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2095500" y="660400"/>
            <a:ext cx="6033644" cy="6027548"/>
            <a:chOff x="2095500" y="660400"/>
            <a:chExt cx="6033644" cy="6027548"/>
          </a:xfrm>
        </p:grpSpPr>
        <p:grpSp>
          <p:nvGrpSpPr>
            <p:cNvPr id="47" name="Group 46"/>
            <p:cNvGrpSpPr/>
            <p:nvPr/>
          </p:nvGrpSpPr>
          <p:grpSpPr>
            <a:xfrm>
              <a:off x="2095500" y="660400"/>
              <a:ext cx="6033644" cy="6027548"/>
              <a:chOff x="2095500" y="660400"/>
              <a:chExt cx="6033644" cy="6027548"/>
            </a:xfrm>
          </p:grpSpPr>
          <p:sp>
            <p:nvSpPr>
              <p:cNvPr id="5" name="Freeform 4"/>
              <p:cNvSpPr/>
              <p:nvPr/>
            </p:nvSpPr>
            <p:spPr>
              <a:xfrm>
                <a:off x="2095500" y="673862"/>
                <a:ext cx="29973" cy="5993004"/>
              </a:xfrm>
              <a:custGeom>
                <a:avLst/>
                <a:gdLst/>
                <a:ahLst/>
                <a:cxnLst/>
                <a:rect l="0" t="0" r="0" b="0"/>
                <a:pathLst>
                  <a:path w="29973" h="5993004">
                    <a:moveTo>
                      <a:pt x="0" y="0"/>
                    </a:moveTo>
                    <a:lnTo>
                      <a:pt x="29972" y="0"/>
                    </a:lnTo>
                    <a:lnTo>
                      <a:pt x="29972" y="5993003"/>
                    </a:lnTo>
                    <a:lnTo>
                      <a:pt x="0" y="5993003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Freeform 5"/>
              <p:cNvSpPr/>
              <p:nvPr/>
            </p:nvSpPr>
            <p:spPr>
              <a:xfrm>
                <a:off x="2095500" y="660400"/>
                <a:ext cx="6031612" cy="29973"/>
              </a:xfrm>
              <a:custGeom>
                <a:avLst/>
                <a:gdLst/>
                <a:ahLst/>
                <a:cxnLst/>
                <a:rect l="0" t="0" r="0" b="0"/>
                <a:pathLst>
                  <a:path w="6031612" h="29973">
                    <a:moveTo>
                      <a:pt x="0" y="0"/>
                    </a:moveTo>
                    <a:lnTo>
                      <a:pt x="6031611" y="0"/>
                    </a:lnTo>
                    <a:lnTo>
                      <a:pt x="6031611" y="29972"/>
                    </a:lnTo>
                    <a:lnTo>
                      <a:pt x="0" y="2997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Freeform 6"/>
              <p:cNvSpPr/>
              <p:nvPr/>
            </p:nvSpPr>
            <p:spPr>
              <a:xfrm>
                <a:off x="2116582" y="961771"/>
                <a:ext cx="6000370" cy="31116"/>
              </a:xfrm>
              <a:custGeom>
                <a:avLst/>
                <a:gdLst/>
                <a:ahLst/>
                <a:cxnLst/>
                <a:rect l="0" t="0" r="0" b="0"/>
                <a:pathLst>
                  <a:path w="6000370" h="31116">
                    <a:moveTo>
                      <a:pt x="0" y="0"/>
                    </a:moveTo>
                    <a:lnTo>
                      <a:pt x="6000369" y="0"/>
                    </a:lnTo>
                    <a:lnTo>
                      <a:pt x="6000369" y="31115"/>
                    </a:lnTo>
                    <a:lnTo>
                      <a:pt x="0" y="3111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Freeform 7"/>
              <p:cNvSpPr/>
              <p:nvPr/>
            </p:nvSpPr>
            <p:spPr>
              <a:xfrm>
                <a:off x="2398268" y="675386"/>
                <a:ext cx="31370" cy="5993132"/>
              </a:xfrm>
              <a:custGeom>
                <a:avLst/>
                <a:gdLst/>
                <a:ahLst/>
                <a:cxnLst/>
                <a:rect l="0" t="0" r="0" b="0"/>
                <a:pathLst>
                  <a:path w="31370" h="5993132">
                    <a:moveTo>
                      <a:pt x="0" y="0"/>
                    </a:moveTo>
                    <a:lnTo>
                      <a:pt x="31369" y="0"/>
                    </a:lnTo>
                    <a:lnTo>
                      <a:pt x="31369" y="5993131"/>
                    </a:lnTo>
                    <a:lnTo>
                      <a:pt x="0" y="599313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Freeform 8"/>
              <p:cNvSpPr/>
              <p:nvPr/>
            </p:nvSpPr>
            <p:spPr>
              <a:xfrm>
                <a:off x="2696464" y="673862"/>
                <a:ext cx="31243" cy="5993004"/>
              </a:xfrm>
              <a:custGeom>
                <a:avLst/>
                <a:gdLst/>
                <a:ahLst/>
                <a:cxnLst/>
                <a:rect l="0" t="0" r="0" b="0"/>
                <a:pathLst>
                  <a:path w="31243" h="5993004">
                    <a:moveTo>
                      <a:pt x="0" y="0"/>
                    </a:moveTo>
                    <a:lnTo>
                      <a:pt x="31242" y="0"/>
                    </a:lnTo>
                    <a:lnTo>
                      <a:pt x="31242" y="5993003"/>
                    </a:lnTo>
                    <a:lnTo>
                      <a:pt x="0" y="5993003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Freeform 9"/>
              <p:cNvSpPr/>
              <p:nvPr/>
            </p:nvSpPr>
            <p:spPr>
              <a:xfrm>
                <a:off x="2998851" y="675386"/>
                <a:ext cx="34545" cy="5994909"/>
              </a:xfrm>
              <a:custGeom>
                <a:avLst/>
                <a:gdLst/>
                <a:ahLst/>
                <a:cxnLst/>
                <a:rect l="0" t="0" r="0" b="0"/>
                <a:pathLst>
                  <a:path w="34545" h="5994909">
                    <a:moveTo>
                      <a:pt x="0" y="0"/>
                    </a:moveTo>
                    <a:lnTo>
                      <a:pt x="34544" y="0"/>
                    </a:lnTo>
                    <a:lnTo>
                      <a:pt x="34544" y="5994908"/>
                    </a:lnTo>
                    <a:lnTo>
                      <a:pt x="0" y="5994908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reeform 10"/>
              <p:cNvSpPr/>
              <p:nvPr/>
            </p:nvSpPr>
            <p:spPr>
              <a:xfrm>
                <a:off x="3292729" y="673862"/>
                <a:ext cx="35942" cy="5996433"/>
              </a:xfrm>
              <a:custGeom>
                <a:avLst/>
                <a:gdLst/>
                <a:ahLst/>
                <a:cxnLst/>
                <a:rect l="0" t="0" r="0" b="0"/>
                <a:pathLst>
                  <a:path w="35942" h="5996433">
                    <a:moveTo>
                      <a:pt x="0" y="0"/>
                    </a:moveTo>
                    <a:lnTo>
                      <a:pt x="35941" y="0"/>
                    </a:lnTo>
                    <a:lnTo>
                      <a:pt x="35941" y="5996432"/>
                    </a:lnTo>
                    <a:lnTo>
                      <a:pt x="0" y="599643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Freeform 11"/>
              <p:cNvSpPr/>
              <p:nvPr/>
            </p:nvSpPr>
            <p:spPr>
              <a:xfrm>
                <a:off x="3595116" y="675386"/>
                <a:ext cx="31243" cy="5993132"/>
              </a:xfrm>
              <a:custGeom>
                <a:avLst/>
                <a:gdLst/>
                <a:ahLst/>
                <a:cxnLst/>
                <a:rect l="0" t="0" r="0" b="0"/>
                <a:pathLst>
                  <a:path w="31243" h="5993132">
                    <a:moveTo>
                      <a:pt x="0" y="0"/>
                    </a:moveTo>
                    <a:lnTo>
                      <a:pt x="31242" y="0"/>
                    </a:lnTo>
                    <a:lnTo>
                      <a:pt x="31242" y="5993131"/>
                    </a:lnTo>
                    <a:lnTo>
                      <a:pt x="0" y="599313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Freeform 12"/>
              <p:cNvSpPr/>
              <p:nvPr/>
            </p:nvSpPr>
            <p:spPr>
              <a:xfrm>
                <a:off x="3898011" y="677037"/>
                <a:ext cx="34545" cy="5994782"/>
              </a:xfrm>
              <a:custGeom>
                <a:avLst/>
                <a:gdLst/>
                <a:ahLst/>
                <a:cxnLst/>
                <a:rect l="0" t="0" r="0" b="0"/>
                <a:pathLst>
                  <a:path w="34545" h="5994782">
                    <a:moveTo>
                      <a:pt x="0" y="0"/>
                    </a:moveTo>
                    <a:lnTo>
                      <a:pt x="34544" y="0"/>
                    </a:lnTo>
                    <a:lnTo>
                      <a:pt x="34544" y="5994781"/>
                    </a:lnTo>
                    <a:lnTo>
                      <a:pt x="0" y="599478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Freeform 13"/>
              <p:cNvSpPr/>
              <p:nvPr/>
            </p:nvSpPr>
            <p:spPr>
              <a:xfrm>
                <a:off x="4197731" y="675386"/>
                <a:ext cx="32767" cy="5993132"/>
              </a:xfrm>
              <a:custGeom>
                <a:avLst/>
                <a:gdLst/>
                <a:ahLst/>
                <a:cxnLst/>
                <a:rect l="0" t="0" r="0" b="0"/>
                <a:pathLst>
                  <a:path w="32767" h="5993132">
                    <a:moveTo>
                      <a:pt x="0" y="0"/>
                    </a:moveTo>
                    <a:lnTo>
                      <a:pt x="32766" y="0"/>
                    </a:lnTo>
                    <a:lnTo>
                      <a:pt x="32766" y="5993131"/>
                    </a:lnTo>
                    <a:lnTo>
                      <a:pt x="0" y="599313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Freeform 14"/>
              <p:cNvSpPr/>
              <p:nvPr/>
            </p:nvSpPr>
            <p:spPr>
              <a:xfrm>
                <a:off x="4498594" y="678180"/>
                <a:ext cx="36069" cy="5991480"/>
              </a:xfrm>
              <a:custGeom>
                <a:avLst/>
                <a:gdLst/>
                <a:ahLst/>
                <a:cxnLst/>
                <a:rect l="0" t="0" r="0" b="0"/>
                <a:pathLst>
                  <a:path w="36069" h="5991480">
                    <a:moveTo>
                      <a:pt x="0" y="0"/>
                    </a:moveTo>
                    <a:lnTo>
                      <a:pt x="36068" y="0"/>
                    </a:lnTo>
                    <a:lnTo>
                      <a:pt x="36068" y="5991479"/>
                    </a:lnTo>
                    <a:lnTo>
                      <a:pt x="0" y="5991479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Freeform 15"/>
              <p:cNvSpPr/>
              <p:nvPr/>
            </p:nvSpPr>
            <p:spPr>
              <a:xfrm>
                <a:off x="4790694" y="675386"/>
                <a:ext cx="38736" cy="5993132"/>
              </a:xfrm>
              <a:custGeom>
                <a:avLst/>
                <a:gdLst/>
                <a:ahLst/>
                <a:cxnLst/>
                <a:rect l="0" t="0" r="0" b="0"/>
                <a:pathLst>
                  <a:path w="38736" h="5993132">
                    <a:moveTo>
                      <a:pt x="0" y="0"/>
                    </a:moveTo>
                    <a:lnTo>
                      <a:pt x="38735" y="0"/>
                    </a:lnTo>
                    <a:lnTo>
                      <a:pt x="38735" y="5993131"/>
                    </a:lnTo>
                    <a:lnTo>
                      <a:pt x="0" y="599313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Freeform 16"/>
              <p:cNvSpPr/>
              <p:nvPr/>
            </p:nvSpPr>
            <p:spPr>
              <a:xfrm>
                <a:off x="5095113" y="677037"/>
                <a:ext cx="31370" cy="5988686"/>
              </a:xfrm>
              <a:custGeom>
                <a:avLst/>
                <a:gdLst/>
                <a:ahLst/>
                <a:cxnLst/>
                <a:rect l="0" t="0" r="0" b="0"/>
                <a:pathLst>
                  <a:path w="31370" h="5988686">
                    <a:moveTo>
                      <a:pt x="0" y="0"/>
                    </a:moveTo>
                    <a:lnTo>
                      <a:pt x="31369" y="0"/>
                    </a:lnTo>
                    <a:lnTo>
                      <a:pt x="31369" y="5988685"/>
                    </a:lnTo>
                    <a:lnTo>
                      <a:pt x="0" y="598868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Freeform 17"/>
              <p:cNvSpPr/>
              <p:nvPr/>
            </p:nvSpPr>
            <p:spPr>
              <a:xfrm>
                <a:off x="5397627" y="677037"/>
                <a:ext cx="34291" cy="5990337"/>
              </a:xfrm>
              <a:custGeom>
                <a:avLst/>
                <a:gdLst/>
                <a:ahLst/>
                <a:cxnLst/>
                <a:rect l="0" t="0" r="0" b="0"/>
                <a:pathLst>
                  <a:path w="34291" h="5990337">
                    <a:moveTo>
                      <a:pt x="0" y="0"/>
                    </a:moveTo>
                    <a:lnTo>
                      <a:pt x="34290" y="0"/>
                    </a:lnTo>
                    <a:lnTo>
                      <a:pt x="34290" y="5990336"/>
                    </a:lnTo>
                    <a:lnTo>
                      <a:pt x="0" y="599033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Freeform 18"/>
              <p:cNvSpPr/>
              <p:nvPr/>
            </p:nvSpPr>
            <p:spPr>
              <a:xfrm>
                <a:off x="5697347" y="677037"/>
                <a:ext cx="32767" cy="5991480"/>
              </a:xfrm>
              <a:custGeom>
                <a:avLst/>
                <a:gdLst/>
                <a:ahLst/>
                <a:cxnLst/>
                <a:rect l="0" t="0" r="0" b="0"/>
                <a:pathLst>
                  <a:path w="32767" h="5991480">
                    <a:moveTo>
                      <a:pt x="0" y="0"/>
                    </a:moveTo>
                    <a:lnTo>
                      <a:pt x="32766" y="0"/>
                    </a:lnTo>
                    <a:lnTo>
                      <a:pt x="32766" y="5991479"/>
                    </a:lnTo>
                    <a:lnTo>
                      <a:pt x="0" y="5991479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Freeform 19"/>
              <p:cNvSpPr/>
              <p:nvPr/>
            </p:nvSpPr>
            <p:spPr>
              <a:xfrm>
                <a:off x="5998464" y="678180"/>
                <a:ext cx="36196" cy="5994909"/>
              </a:xfrm>
              <a:custGeom>
                <a:avLst/>
                <a:gdLst/>
                <a:ahLst/>
                <a:cxnLst/>
                <a:rect l="0" t="0" r="0" b="0"/>
                <a:pathLst>
                  <a:path w="36196" h="5994909">
                    <a:moveTo>
                      <a:pt x="0" y="0"/>
                    </a:moveTo>
                    <a:lnTo>
                      <a:pt x="36195" y="0"/>
                    </a:lnTo>
                    <a:lnTo>
                      <a:pt x="36195" y="5994908"/>
                    </a:lnTo>
                    <a:lnTo>
                      <a:pt x="0" y="5994908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Freeform 20"/>
              <p:cNvSpPr/>
              <p:nvPr/>
            </p:nvSpPr>
            <p:spPr>
              <a:xfrm>
                <a:off x="6290691" y="675386"/>
                <a:ext cx="38863" cy="5996433"/>
              </a:xfrm>
              <a:custGeom>
                <a:avLst/>
                <a:gdLst/>
                <a:ahLst/>
                <a:cxnLst/>
                <a:rect l="0" t="0" r="0" b="0"/>
                <a:pathLst>
                  <a:path w="38863" h="5996433">
                    <a:moveTo>
                      <a:pt x="0" y="0"/>
                    </a:moveTo>
                    <a:lnTo>
                      <a:pt x="38862" y="0"/>
                    </a:lnTo>
                    <a:lnTo>
                      <a:pt x="38862" y="5996432"/>
                    </a:lnTo>
                    <a:lnTo>
                      <a:pt x="0" y="599643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Freeform 21"/>
              <p:cNvSpPr/>
              <p:nvPr/>
            </p:nvSpPr>
            <p:spPr>
              <a:xfrm>
                <a:off x="6594602" y="677037"/>
                <a:ext cx="34545" cy="5993258"/>
              </a:xfrm>
              <a:custGeom>
                <a:avLst/>
                <a:gdLst/>
                <a:ahLst/>
                <a:cxnLst/>
                <a:rect l="0" t="0" r="0" b="0"/>
                <a:pathLst>
                  <a:path w="34545" h="5993258">
                    <a:moveTo>
                      <a:pt x="0" y="0"/>
                    </a:moveTo>
                    <a:lnTo>
                      <a:pt x="34544" y="0"/>
                    </a:lnTo>
                    <a:lnTo>
                      <a:pt x="34544" y="5993257"/>
                    </a:lnTo>
                    <a:lnTo>
                      <a:pt x="0" y="5993257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Freeform 22"/>
              <p:cNvSpPr/>
              <p:nvPr/>
            </p:nvSpPr>
            <p:spPr>
              <a:xfrm>
                <a:off x="6897116" y="678180"/>
                <a:ext cx="37339" cy="5994909"/>
              </a:xfrm>
              <a:custGeom>
                <a:avLst/>
                <a:gdLst/>
                <a:ahLst/>
                <a:cxnLst/>
                <a:rect l="0" t="0" r="0" b="0"/>
                <a:pathLst>
                  <a:path w="37339" h="5994909">
                    <a:moveTo>
                      <a:pt x="0" y="0"/>
                    </a:moveTo>
                    <a:lnTo>
                      <a:pt x="37338" y="0"/>
                    </a:lnTo>
                    <a:lnTo>
                      <a:pt x="37338" y="5994908"/>
                    </a:lnTo>
                    <a:lnTo>
                      <a:pt x="0" y="5994908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reeform 23"/>
              <p:cNvSpPr/>
              <p:nvPr/>
            </p:nvSpPr>
            <p:spPr>
              <a:xfrm>
                <a:off x="7196836" y="677037"/>
                <a:ext cx="36069" cy="5993258"/>
              </a:xfrm>
              <a:custGeom>
                <a:avLst/>
                <a:gdLst/>
                <a:ahLst/>
                <a:cxnLst/>
                <a:rect l="0" t="0" r="0" b="0"/>
                <a:pathLst>
                  <a:path w="36069" h="5993258">
                    <a:moveTo>
                      <a:pt x="0" y="0"/>
                    </a:moveTo>
                    <a:lnTo>
                      <a:pt x="36068" y="0"/>
                    </a:lnTo>
                    <a:lnTo>
                      <a:pt x="36068" y="5993257"/>
                    </a:lnTo>
                    <a:lnTo>
                      <a:pt x="0" y="5993257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Freeform 24"/>
              <p:cNvSpPr/>
              <p:nvPr/>
            </p:nvSpPr>
            <p:spPr>
              <a:xfrm>
                <a:off x="7496429" y="677037"/>
                <a:ext cx="38863" cy="5996306"/>
              </a:xfrm>
              <a:custGeom>
                <a:avLst/>
                <a:gdLst/>
                <a:ahLst/>
                <a:cxnLst/>
                <a:rect l="0" t="0" r="0" b="0"/>
                <a:pathLst>
                  <a:path w="38863" h="5996306">
                    <a:moveTo>
                      <a:pt x="0" y="0"/>
                    </a:moveTo>
                    <a:lnTo>
                      <a:pt x="38862" y="0"/>
                    </a:lnTo>
                    <a:lnTo>
                      <a:pt x="38862" y="5996305"/>
                    </a:lnTo>
                    <a:lnTo>
                      <a:pt x="0" y="599630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25"/>
              <p:cNvSpPr/>
              <p:nvPr/>
            </p:nvSpPr>
            <p:spPr>
              <a:xfrm>
                <a:off x="7790307" y="677037"/>
                <a:ext cx="42038" cy="5996306"/>
              </a:xfrm>
              <a:custGeom>
                <a:avLst/>
                <a:gdLst/>
                <a:ahLst/>
                <a:cxnLst/>
                <a:rect l="0" t="0" r="0" b="0"/>
                <a:pathLst>
                  <a:path w="42038" h="5996306">
                    <a:moveTo>
                      <a:pt x="0" y="0"/>
                    </a:moveTo>
                    <a:lnTo>
                      <a:pt x="42037" y="0"/>
                    </a:lnTo>
                    <a:lnTo>
                      <a:pt x="42037" y="5996305"/>
                    </a:lnTo>
                    <a:lnTo>
                      <a:pt x="0" y="599630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26"/>
              <p:cNvSpPr/>
              <p:nvPr/>
            </p:nvSpPr>
            <p:spPr>
              <a:xfrm>
                <a:off x="8085455" y="672338"/>
                <a:ext cx="43689" cy="5997322"/>
              </a:xfrm>
              <a:custGeom>
                <a:avLst/>
                <a:gdLst/>
                <a:ahLst/>
                <a:cxnLst/>
                <a:rect l="0" t="0" r="0" b="0"/>
                <a:pathLst>
                  <a:path w="43689" h="5997322">
                    <a:moveTo>
                      <a:pt x="0" y="0"/>
                    </a:moveTo>
                    <a:lnTo>
                      <a:pt x="43688" y="0"/>
                    </a:lnTo>
                    <a:lnTo>
                      <a:pt x="43688" y="5997321"/>
                    </a:lnTo>
                    <a:lnTo>
                      <a:pt x="0" y="599732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27"/>
              <p:cNvSpPr/>
              <p:nvPr/>
            </p:nvSpPr>
            <p:spPr>
              <a:xfrm>
                <a:off x="2113280" y="1262507"/>
                <a:ext cx="5994401" cy="31370"/>
              </a:xfrm>
              <a:custGeom>
                <a:avLst/>
                <a:gdLst/>
                <a:ahLst/>
                <a:cxnLst/>
                <a:rect l="0" t="0" r="0" b="0"/>
                <a:pathLst>
                  <a:path w="5994401" h="31370">
                    <a:moveTo>
                      <a:pt x="0" y="0"/>
                    </a:moveTo>
                    <a:lnTo>
                      <a:pt x="5994400" y="0"/>
                    </a:lnTo>
                    <a:lnTo>
                      <a:pt x="5994400" y="31369"/>
                    </a:lnTo>
                    <a:lnTo>
                      <a:pt x="0" y="31369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Freeform 28"/>
              <p:cNvSpPr/>
              <p:nvPr/>
            </p:nvSpPr>
            <p:spPr>
              <a:xfrm>
                <a:off x="2114931" y="1561084"/>
                <a:ext cx="6003545" cy="31243"/>
              </a:xfrm>
              <a:custGeom>
                <a:avLst/>
                <a:gdLst/>
                <a:ahLst/>
                <a:cxnLst/>
                <a:rect l="0" t="0" r="0" b="0"/>
                <a:pathLst>
                  <a:path w="6003545" h="31243">
                    <a:moveTo>
                      <a:pt x="0" y="0"/>
                    </a:moveTo>
                    <a:lnTo>
                      <a:pt x="6003544" y="0"/>
                    </a:lnTo>
                    <a:lnTo>
                      <a:pt x="6003544" y="31242"/>
                    </a:lnTo>
                    <a:lnTo>
                      <a:pt x="0" y="3124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reeform 29"/>
              <p:cNvSpPr/>
              <p:nvPr/>
            </p:nvSpPr>
            <p:spPr>
              <a:xfrm>
                <a:off x="2112137" y="1854327"/>
                <a:ext cx="6004815" cy="33021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3021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3020"/>
                    </a:lnTo>
                    <a:lnTo>
                      <a:pt x="0" y="33020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reeform 30"/>
              <p:cNvSpPr/>
              <p:nvPr/>
            </p:nvSpPr>
            <p:spPr>
              <a:xfrm>
                <a:off x="2118106" y="3358896"/>
                <a:ext cx="6004815" cy="32894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2894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2893"/>
                    </a:lnTo>
                    <a:lnTo>
                      <a:pt x="0" y="32893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Freeform 31"/>
              <p:cNvSpPr/>
              <p:nvPr/>
            </p:nvSpPr>
            <p:spPr>
              <a:xfrm>
                <a:off x="2114931" y="3060700"/>
                <a:ext cx="6004815" cy="32894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2894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2893"/>
                    </a:lnTo>
                    <a:lnTo>
                      <a:pt x="0" y="32893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Freeform 32"/>
              <p:cNvSpPr/>
              <p:nvPr/>
            </p:nvSpPr>
            <p:spPr>
              <a:xfrm>
                <a:off x="2114931" y="2759583"/>
                <a:ext cx="5994401" cy="32767"/>
              </a:xfrm>
              <a:custGeom>
                <a:avLst/>
                <a:gdLst/>
                <a:ahLst/>
                <a:cxnLst/>
                <a:rect l="0" t="0" r="0" b="0"/>
                <a:pathLst>
                  <a:path w="5994401" h="32767">
                    <a:moveTo>
                      <a:pt x="0" y="0"/>
                    </a:moveTo>
                    <a:lnTo>
                      <a:pt x="5994400" y="0"/>
                    </a:lnTo>
                    <a:lnTo>
                      <a:pt x="5994400" y="32766"/>
                    </a:lnTo>
                    <a:lnTo>
                      <a:pt x="0" y="3276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Freeform 33"/>
              <p:cNvSpPr/>
              <p:nvPr/>
            </p:nvSpPr>
            <p:spPr>
              <a:xfrm>
                <a:off x="2118106" y="2458593"/>
                <a:ext cx="6003418" cy="31243"/>
              </a:xfrm>
              <a:custGeom>
                <a:avLst/>
                <a:gdLst/>
                <a:ahLst/>
                <a:cxnLst/>
                <a:rect l="0" t="0" r="0" b="0"/>
                <a:pathLst>
                  <a:path w="6003418" h="31243">
                    <a:moveTo>
                      <a:pt x="0" y="0"/>
                    </a:moveTo>
                    <a:lnTo>
                      <a:pt x="6003417" y="0"/>
                    </a:lnTo>
                    <a:lnTo>
                      <a:pt x="6003417" y="31242"/>
                    </a:lnTo>
                    <a:lnTo>
                      <a:pt x="0" y="3124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Freeform 34"/>
              <p:cNvSpPr/>
              <p:nvPr/>
            </p:nvSpPr>
            <p:spPr>
              <a:xfrm>
                <a:off x="2116582" y="2160143"/>
                <a:ext cx="5986908" cy="31116"/>
              </a:xfrm>
              <a:custGeom>
                <a:avLst/>
                <a:gdLst/>
                <a:ahLst/>
                <a:cxnLst/>
                <a:rect l="0" t="0" r="0" b="0"/>
                <a:pathLst>
                  <a:path w="5986908" h="31116">
                    <a:moveTo>
                      <a:pt x="0" y="0"/>
                    </a:moveTo>
                    <a:lnTo>
                      <a:pt x="5986907" y="0"/>
                    </a:lnTo>
                    <a:lnTo>
                      <a:pt x="5986907" y="31115"/>
                    </a:lnTo>
                    <a:lnTo>
                      <a:pt x="0" y="3111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Freeform 35"/>
              <p:cNvSpPr/>
              <p:nvPr/>
            </p:nvSpPr>
            <p:spPr>
              <a:xfrm>
                <a:off x="2113280" y="3655314"/>
                <a:ext cx="5993004" cy="31497"/>
              </a:xfrm>
              <a:custGeom>
                <a:avLst/>
                <a:gdLst/>
                <a:ahLst/>
                <a:cxnLst/>
                <a:rect l="0" t="0" r="0" b="0"/>
                <a:pathLst>
                  <a:path w="5993004" h="31497">
                    <a:moveTo>
                      <a:pt x="0" y="0"/>
                    </a:moveTo>
                    <a:lnTo>
                      <a:pt x="5993003" y="0"/>
                    </a:lnTo>
                    <a:lnTo>
                      <a:pt x="5993003" y="31496"/>
                    </a:lnTo>
                    <a:lnTo>
                      <a:pt x="0" y="3149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Freeform 36"/>
              <p:cNvSpPr/>
              <p:nvPr/>
            </p:nvSpPr>
            <p:spPr>
              <a:xfrm>
                <a:off x="2112137" y="3956685"/>
                <a:ext cx="6003545" cy="31243"/>
              </a:xfrm>
              <a:custGeom>
                <a:avLst/>
                <a:gdLst/>
                <a:ahLst/>
                <a:cxnLst/>
                <a:rect l="0" t="0" r="0" b="0"/>
                <a:pathLst>
                  <a:path w="6003545" h="31243">
                    <a:moveTo>
                      <a:pt x="0" y="0"/>
                    </a:moveTo>
                    <a:lnTo>
                      <a:pt x="6003544" y="0"/>
                    </a:lnTo>
                    <a:lnTo>
                      <a:pt x="6003544" y="31242"/>
                    </a:lnTo>
                    <a:lnTo>
                      <a:pt x="0" y="3124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Freeform 37"/>
              <p:cNvSpPr/>
              <p:nvPr/>
            </p:nvSpPr>
            <p:spPr>
              <a:xfrm>
                <a:off x="2110486" y="4257929"/>
                <a:ext cx="6000370" cy="32767"/>
              </a:xfrm>
              <a:custGeom>
                <a:avLst/>
                <a:gdLst/>
                <a:ahLst/>
                <a:cxnLst/>
                <a:rect l="0" t="0" r="0" b="0"/>
                <a:pathLst>
                  <a:path w="6000370" h="32767">
                    <a:moveTo>
                      <a:pt x="0" y="0"/>
                    </a:moveTo>
                    <a:lnTo>
                      <a:pt x="6000369" y="0"/>
                    </a:lnTo>
                    <a:lnTo>
                      <a:pt x="6000369" y="32766"/>
                    </a:lnTo>
                    <a:lnTo>
                      <a:pt x="0" y="3276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Freeform 38"/>
              <p:cNvSpPr/>
              <p:nvPr/>
            </p:nvSpPr>
            <p:spPr>
              <a:xfrm>
                <a:off x="2112137" y="4556125"/>
                <a:ext cx="6004815" cy="32767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2767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2766"/>
                    </a:lnTo>
                    <a:lnTo>
                      <a:pt x="0" y="3276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Freeform 39"/>
              <p:cNvSpPr/>
              <p:nvPr/>
            </p:nvSpPr>
            <p:spPr>
              <a:xfrm>
                <a:off x="2110486" y="4849749"/>
                <a:ext cx="6004815" cy="33021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3021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3020"/>
                    </a:lnTo>
                    <a:lnTo>
                      <a:pt x="0" y="33020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Freeform 40"/>
              <p:cNvSpPr/>
              <p:nvPr/>
            </p:nvSpPr>
            <p:spPr>
              <a:xfrm>
                <a:off x="2114931" y="6347841"/>
                <a:ext cx="6004815" cy="36196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6196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6195"/>
                    </a:lnTo>
                    <a:lnTo>
                      <a:pt x="0" y="3619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Freeform 41"/>
              <p:cNvSpPr/>
              <p:nvPr/>
            </p:nvSpPr>
            <p:spPr>
              <a:xfrm>
                <a:off x="2114931" y="6054217"/>
                <a:ext cx="6006212" cy="35942"/>
              </a:xfrm>
              <a:custGeom>
                <a:avLst/>
                <a:gdLst/>
                <a:ahLst/>
                <a:cxnLst/>
                <a:rect l="0" t="0" r="0" b="0"/>
                <a:pathLst>
                  <a:path w="6006212" h="35942">
                    <a:moveTo>
                      <a:pt x="0" y="0"/>
                    </a:moveTo>
                    <a:lnTo>
                      <a:pt x="6006211" y="0"/>
                    </a:lnTo>
                    <a:lnTo>
                      <a:pt x="6006211" y="35941"/>
                    </a:lnTo>
                    <a:lnTo>
                      <a:pt x="0" y="3594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Freeform 42"/>
              <p:cNvSpPr/>
              <p:nvPr/>
            </p:nvSpPr>
            <p:spPr>
              <a:xfrm>
                <a:off x="2110486" y="5754370"/>
                <a:ext cx="6003672" cy="33021"/>
              </a:xfrm>
              <a:custGeom>
                <a:avLst/>
                <a:gdLst/>
                <a:ahLst/>
                <a:cxnLst/>
                <a:rect l="0" t="0" r="0" b="0"/>
                <a:pathLst>
                  <a:path w="6003672" h="33021">
                    <a:moveTo>
                      <a:pt x="0" y="0"/>
                    </a:moveTo>
                    <a:lnTo>
                      <a:pt x="6003671" y="0"/>
                    </a:lnTo>
                    <a:lnTo>
                      <a:pt x="6003671" y="33020"/>
                    </a:lnTo>
                    <a:lnTo>
                      <a:pt x="0" y="33020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Freeform 43"/>
              <p:cNvSpPr/>
              <p:nvPr/>
            </p:nvSpPr>
            <p:spPr>
              <a:xfrm>
                <a:off x="2112137" y="5453507"/>
                <a:ext cx="6004815" cy="33021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3021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3020"/>
                    </a:lnTo>
                    <a:lnTo>
                      <a:pt x="0" y="33020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Freeform 44"/>
              <p:cNvSpPr/>
              <p:nvPr/>
            </p:nvSpPr>
            <p:spPr>
              <a:xfrm>
                <a:off x="2112137" y="5155565"/>
                <a:ext cx="5997195" cy="32767"/>
              </a:xfrm>
              <a:custGeom>
                <a:avLst/>
                <a:gdLst/>
                <a:ahLst/>
                <a:cxnLst/>
                <a:rect l="0" t="0" r="0" b="0"/>
                <a:pathLst>
                  <a:path w="5997195" h="32767">
                    <a:moveTo>
                      <a:pt x="0" y="0"/>
                    </a:moveTo>
                    <a:lnTo>
                      <a:pt x="5997194" y="0"/>
                    </a:lnTo>
                    <a:lnTo>
                      <a:pt x="5997194" y="32766"/>
                    </a:lnTo>
                    <a:lnTo>
                      <a:pt x="0" y="3276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Freeform 45"/>
              <p:cNvSpPr/>
              <p:nvPr/>
            </p:nvSpPr>
            <p:spPr>
              <a:xfrm>
                <a:off x="2095500" y="6652006"/>
                <a:ext cx="6033263" cy="35942"/>
              </a:xfrm>
              <a:custGeom>
                <a:avLst/>
                <a:gdLst/>
                <a:ahLst/>
                <a:cxnLst/>
                <a:rect l="0" t="0" r="0" b="0"/>
                <a:pathLst>
                  <a:path w="6033263" h="35942">
                    <a:moveTo>
                      <a:pt x="0" y="0"/>
                    </a:moveTo>
                    <a:lnTo>
                      <a:pt x="6033262" y="0"/>
                    </a:lnTo>
                    <a:lnTo>
                      <a:pt x="6033262" y="35941"/>
                    </a:lnTo>
                    <a:lnTo>
                      <a:pt x="0" y="3594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48" name="Straight Connector 47"/>
            <p:cNvCxnSpPr/>
            <p:nvPr/>
          </p:nvCxnSpPr>
          <p:spPr>
            <a:xfrm>
              <a:off x="3294380" y="939800"/>
              <a:ext cx="0" cy="3949192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miter lim="800000"/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3288411" y="4883023"/>
              <a:ext cx="3939794" cy="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miter lim="800000"/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3022600" y="44450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009900" y="41402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2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076700" y="4940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3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022600" y="3543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4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009900" y="32385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5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3009900" y="29464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6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295900" y="49276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7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5588000" y="49276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8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892800" y="49276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9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6146800" y="49276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10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6451600" y="49276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11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769100" y="49149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12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3467100" y="4940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3771900" y="4940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2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3009900" y="38481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3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4368800" y="4940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4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4673600" y="4940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5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4991100" y="4940300"/>
              <a:ext cx="431800" cy="261610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100" smtClean="0">
                  <a:solidFill>
                    <a:srgbClr val="000000"/>
                  </a:solidFill>
                  <a:latin typeface="Arial - 15"/>
                </a:rPr>
                <a:t>6</a:t>
              </a:r>
              <a:endParaRPr lang="en-US" sz="1100">
                <a:solidFill>
                  <a:srgbClr val="000000"/>
                </a:solidFill>
                <a:latin typeface="Arial - 15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3022600" y="2667000"/>
              <a:ext cx="431800" cy="261610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100" smtClean="0">
                  <a:solidFill>
                    <a:srgbClr val="000000"/>
                  </a:solidFill>
                  <a:latin typeface="Arial - 15"/>
                </a:rPr>
                <a:t>7</a:t>
              </a:r>
              <a:endParaRPr lang="en-US" sz="1100">
                <a:solidFill>
                  <a:srgbClr val="000000"/>
                </a:solidFill>
                <a:latin typeface="Arial - 15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3022600" y="23368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8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3022600" y="20320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9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2933700" y="17399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10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2933700" y="14351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11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2921000" y="11303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12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</p:grpSp>
      <p:cxnSp>
        <p:nvCxnSpPr>
          <p:cNvPr id="75" name="Straight Connector 74"/>
          <p:cNvCxnSpPr/>
          <p:nvPr/>
        </p:nvCxnSpPr>
        <p:spPr>
          <a:xfrm>
            <a:off x="3771900" y="1143000"/>
            <a:ext cx="3348355" cy="3328035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H="1">
            <a:off x="4343400" y="1257300"/>
            <a:ext cx="3060700" cy="326390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3289300" y="3074289"/>
            <a:ext cx="2422271" cy="0"/>
          </a:xfrm>
          <a:prstGeom prst="line">
            <a:avLst/>
          </a:prstGeom>
          <a:ln w="38100" cap="flat" cmpd="sng" algn="ctr">
            <a:solidFill>
              <a:srgbClr val="FF0000"/>
            </a:solidFill>
            <a:prstDash val="dash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7264400" y="1028700"/>
            <a:ext cx="457200" cy="26161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100" smtClean="0">
                <a:solidFill>
                  <a:srgbClr val="000000"/>
                </a:solidFill>
                <a:latin typeface="Arial - 15"/>
              </a:rPr>
              <a:t>S</a:t>
            </a:r>
            <a:endParaRPr lang="en-US" sz="1100">
              <a:solidFill>
                <a:srgbClr val="000000"/>
              </a:solidFill>
              <a:latin typeface="Arial - 15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7112000" y="4381500"/>
            <a:ext cx="4826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D</a:t>
            </a:r>
            <a:endParaRPr lang="en-US" sz="120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165100" y="673100"/>
            <a:ext cx="1219200" cy="26161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100" smtClean="0">
                <a:solidFill>
                  <a:srgbClr val="000000"/>
                </a:solidFill>
                <a:latin typeface="Arial - 15"/>
              </a:rPr>
              <a:t>GRAPH 2</a:t>
            </a:r>
            <a:endParaRPr lang="en-US" sz="1100">
              <a:solidFill>
                <a:srgbClr val="000000"/>
              </a:solidFill>
              <a:latin typeface="Arial - 15"/>
            </a:endParaRPr>
          </a:p>
        </p:txBody>
      </p:sp>
      <p:cxnSp>
        <p:nvCxnSpPr>
          <p:cNvPr id="84" name="Straight Connector 83"/>
          <p:cNvCxnSpPr/>
          <p:nvPr/>
        </p:nvCxnSpPr>
        <p:spPr>
          <a:xfrm>
            <a:off x="5706745" y="3068320"/>
            <a:ext cx="0" cy="1802765"/>
          </a:xfrm>
          <a:prstGeom prst="line">
            <a:avLst/>
          </a:prstGeom>
          <a:ln w="38100" cap="flat" cmpd="sng" algn="ctr">
            <a:solidFill>
              <a:srgbClr val="FF0000"/>
            </a:solidFill>
            <a:prstDash val="dash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5109845" y="2497201"/>
            <a:ext cx="0" cy="1205738"/>
          </a:xfrm>
          <a:prstGeom prst="line">
            <a:avLst/>
          </a:prstGeom>
          <a:ln w="38100" cap="flat" cmpd="sng" algn="ctr">
            <a:solidFill>
              <a:srgbClr val="32CD32"/>
            </a:solidFill>
            <a:prstDash val="solid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2730500" y="711200"/>
            <a:ext cx="4826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P</a:t>
            </a:r>
            <a:endParaRPr lang="en-US" sz="120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7518400" y="4902200"/>
            <a:ext cx="4826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Q</a:t>
            </a:r>
            <a:endParaRPr lang="en-US" sz="120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2667000" y="2921000"/>
            <a:ext cx="5842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Pe</a:t>
            </a:r>
            <a:endParaRPr lang="en-US" sz="1200" baseline="-2500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562600" y="5181600"/>
            <a:ext cx="6096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Qe</a:t>
            </a:r>
            <a:endParaRPr lang="en-US" sz="1200" baseline="-25000">
              <a:solidFill>
                <a:srgbClr val="000000"/>
              </a:solidFill>
              <a:latin typeface="Arial - 16"/>
            </a:endParaRPr>
          </a:p>
        </p:txBody>
      </p:sp>
      <p:cxnSp>
        <p:nvCxnSpPr>
          <p:cNvPr id="90" name="Straight Connector 89"/>
          <p:cNvCxnSpPr/>
          <p:nvPr/>
        </p:nvCxnSpPr>
        <p:spPr>
          <a:xfrm flipH="1">
            <a:off x="3644900" y="1219200"/>
            <a:ext cx="2705100" cy="273050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6311900" y="1028700"/>
            <a:ext cx="838200" cy="26161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100" smtClean="0">
                <a:solidFill>
                  <a:srgbClr val="000000"/>
                </a:solidFill>
                <a:latin typeface="Arial - 15"/>
              </a:rPr>
              <a:t>S+tax</a:t>
            </a:r>
            <a:endParaRPr lang="en-US" sz="1100">
              <a:solidFill>
                <a:srgbClr val="000000"/>
              </a:solidFill>
              <a:latin typeface="Arial - 15"/>
            </a:endParaRPr>
          </a:p>
        </p:txBody>
      </p:sp>
      <p:cxnSp>
        <p:nvCxnSpPr>
          <p:cNvPr id="92" name="Straight Connector 91"/>
          <p:cNvCxnSpPr/>
          <p:nvPr/>
        </p:nvCxnSpPr>
        <p:spPr>
          <a:xfrm flipH="1">
            <a:off x="3301873" y="2470912"/>
            <a:ext cx="1814703" cy="0"/>
          </a:xfrm>
          <a:prstGeom prst="line">
            <a:avLst/>
          </a:prstGeom>
          <a:ln w="38100" cap="flat" cmpd="sng" algn="ctr">
            <a:solidFill>
              <a:srgbClr val="32CD32"/>
            </a:solidFill>
            <a:prstDash val="solid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flipH="1">
            <a:off x="3295142" y="3664077"/>
            <a:ext cx="1796796" cy="0"/>
          </a:xfrm>
          <a:prstGeom prst="line">
            <a:avLst/>
          </a:prstGeom>
          <a:ln w="38100" cap="flat" cmpd="sng" algn="ctr">
            <a:solidFill>
              <a:srgbClr val="32CD32"/>
            </a:solidFill>
            <a:prstDash val="solid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2680081" y="2311400"/>
            <a:ext cx="558038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Pe'</a:t>
            </a:r>
            <a:endParaRPr lang="en-US" sz="1200" baseline="-2500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4940427" y="5156200"/>
            <a:ext cx="583946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Qe'</a:t>
            </a:r>
            <a:endParaRPr lang="en-US" sz="1200" baseline="-25000">
              <a:solidFill>
                <a:srgbClr val="000000"/>
              </a:solidFill>
              <a:latin typeface="Arial - 16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5103876" y="3703320"/>
            <a:ext cx="0" cy="1176020"/>
          </a:xfrm>
          <a:prstGeom prst="line">
            <a:avLst/>
          </a:prstGeom>
          <a:ln w="38100" cap="flat" cmpd="sng" algn="ctr">
            <a:solidFill>
              <a:srgbClr val="32CD32"/>
            </a:solidFill>
            <a:prstDash val="dash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Freeform 97"/>
          <p:cNvSpPr/>
          <p:nvPr/>
        </p:nvSpPr>
        <p:spPr>
          <a:xfrm>
            <a:off x="3285553" y="2473088"/>
            <a:ext cx="1814196" cy="588646"/>
          </a:xfrm>
          <a:custGeom>
            <a:avLst/>
            <a:gdLst/>
            <a:ahLst/>
            <a:cxnLst/>
            <a:rect l="0" t="0" r="0" b="0"/>
            <a:pathLst>
              <a:path w="1814196" h="588646">
                <a:moveTo>
                  <a:pt x="0" y="0"/>
                </a:moveTo>
                <a:lnTo>
                  <a:pt x="1814195" y="0"/>
                </a:lnTo>
                <a:lnTo>
                  <a:pt x="1814195" y="588645"/>
                </a:lnTo>
                <a:lnTo>
                  <a:pt x="0" y="588645"/>
                </a:lnTo>
                <a:close/>
              </a:path>
            </a:pathLst>
          </a:custGeom>
          <a:solidFill>
            <a:srgbClr val="FFFF00"/>
          </a:solidFill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reeform 98"/>
          <p:cNvSpPr/>
          <p:nvPr/>
        </p:nvSpPr>
        <p:spPr>
          <a:xfrm>
            <a:off x="3285553" y="3068320"/>
            <a:ext cx="1814196" cy="601346"/>
          </a:xfrm>
          <a:custGeom>
            <a:avLst/>
            <a:gdLst/>
            <a:ahLst/>
            <a:cxnLst/>
            <a:rect l="0" t="0" r="0" b="0"/>
            <a:pathLst>
              <a:path w="1814196" h="601346">
                <a:moveTo>
                  <a:pt x="0" y="0"/>
                </a:moveTo>
                <a:lnTo>
                  <a:pt x="1814195" y="0"/>
                </a:lnTo>
                <a:lnTo>
                  <a:pt x="1814195" y="601345"/>
                </a:lnTo>
                <a:lnTo>
                  <a:pt x="0" y="601345"/>
                </a:lnTo>
                <a:close/>
              </a:path>
            </a:pathLst>
          </a:custGeom>
          <a:solidFill>
            <a:srgbClr val="FFD700"/>
          </a:solidFill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reeform 99"/>
          <p:cNvSpPr/>
          <p:nvPr/>
        </p:nvSpPr>
        <p:spPr>
          <a:xfrm>
            <a:off x="5102225" y="2492946"/>
            <a:ext cx="605029" cy="1211200"/>
          </a:xfrm>
          <a:custGeom>
            <a:avLst/>
            <a:gdLst/>
            <a:ahLst/>
            <a:cxnLst/>
            <a:rect l="0" t="0" r="0" b="0"/>
            <a:pathLst>
              <a:path w="605029" h="1211200">
                <a:moveTo>
                  <a:pt x="605028" y="578993"/>
                </a:moveTo>
                <a:lnTo>
                  <a:pt x="5461" y="1211199"/>
                </a:lnTo>
                <a:lnTo>
                  <a:pt x="0" y="0"/>
                </a:lnTo>
                <a:close/>
              </a:path>
            </a:pathLst>
          </a:custGeom>
          <a:solidFill>
            <a:srgbClr val="32CD32"/>
          </a:solidFill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TextBox 100"/>
          <p:cNvSpPr txBox="1"/>
          <p:nvPr/>
        </p:nvSpPr>
        <p:spPr>
          <a:xfrm>
            <a:off x="3412592" y="2672709"/>
            <a:ext cx="2108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000" dirty="0" smtClean="0">
                <a:solidFill>
                  <a:srgbClr val="000000"/>
                </a:solidFill>
                <a:latin typeface="Arial - 14"/>
              </a:rPr>
              <a:t>Consumer Tax Burden</a:t>
            </a:r>
            <a:endParaRPr lang="en-US" sz="1000" dirty="0">
              <a:solidFill>
                <a:srgbClr val="000000"/>
              </a:solidFill>
              <a:latin typeface="Arial - 14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3427477" y="3253344"/>
            <a:ext cx="20066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000" dirty="0" smtClean="0">
                <a:solidFill>
                  <a:srgbClr val="000000"/>
                </a:solidFill>
                <a:latin typeface="Arial - 14"/>
              </a:rPr>
              <a:t>Producer Tax Burden</a:t>
            </a:r>
            <a:endParaRPr lang="en-US" sz="1000" dirty="0">
              <a:solidFill>
                <a:srgbClr val="000000"/>
              </a:solidFill>
              <a:latin typeface="Arial - 14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071740" y="2624696"/>
            <a:ext cx="330200" cy="93871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1100" dirty="0" smtClean="0">
                <a:solidFill>
                  <a:srgbClr val="000000"/>
                </a:solidFill>
                <a:latin typeface="Arial - 15"/>
              </a:rPr>
              <a:t>D W L</a:t>
            </a:r>
            <a:endParaRPr lang="en-US" sz="1100" dirty="0">
              <a:solidFill>
                <a:srgbClr val="000000"/>
              </a:solidFill>
              <a:latin typeface="Arial - 15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2110485" y="6784595"/>
            <a:ext cx="622235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tax generates $24 in revenue.</a:t>
            </a:r>
          </a:p>
          <a:p>
            <a:r>
              <a:rPr lang="en-US" dirty="0" smtClean="0"/>
              <a:t>The tax paid by consumers is $12.</a:t>
            </a:r>
          </a:p>
          <a:p>
            <a:r>
              <a:rPr lang="en-US" dirty="0" smtClean="0"/>
              <a:t>The tax paid by producers is $12.</a:t>
            </a:r>
          </a:p>
          <a:p>
            <a:r>
              <a:rPr lang="en-US" dirty="0" smtClean="0"/>
              <a:t>The tax burden is shared equally by consumers and producers.</a:t>
            </a:r>
          </a:p>
          <a:p>
            <a:r>
              <a:rPr lang="en-US" dirty="0" smtClean="0"/>
              <a:t>The dead weight loss is $4. </a:t>
            </a:r>
            <a:endParaRPr lang="en-US" dirty="0"/>
          </a:p>
        </p:txBody>
      </p:sp>
      <p:sp>
        <p:nvSpPr>
          <p:cNvPr id="105" name="TextBox 104"/>
          <p:cNvSpPr txBox="1"/>
          <p:nvPr/>
        </p:nvSpPr>
        <p:spPr>
          <a:xfrm>
            <a:off x="2693755" y="3535928"/>
            <a:ext cx="5842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latin typeface="Arial - 16"/>
              </a:rPr>
              <a:t>Ps</a:t>
            </a:r>
            <a:endParaRPr lang="en-US" sz="1200" baseline="-25000" dirty="0">
              <a:solidFill>
                <a:srgbClr val="000000"/>
              </a:solidFill>
              <a:latin typeface="Arial - 16"/>
            </a:endParaRPr>
          </a:p>
        </p:txBody>
      </p:sp>
    </p:spTree>
    <p:extLst>
      <p:ext uri="{BB962C8B-B14F-4D97-AF65-F5344CB8AC3E}">
        <p14:creationId xmlns:p14="http://schemas.microsoft.com/office/powerpoint/2010/main" val="277847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-12700"/>
            <a:ext cx="10160000" cy="597662"/>
            <a:chOff x="0" y="-12700"/>
            <a:chExt cx="10160000" cy="597662"/>
          </a:xfrm>
        </p:grpSpPr>
        <p:pic>
          <p:nvPicPr>
            <p:cNvPr id="2" name="Picture 1"/>
            <p:cNvPicPr>
              <a:picLocks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-12700"/>
              <a:ext cx="10160000" cy="5976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3" name="TextBox 2"/>
            <p:cNvSpPr txBox="1"/>
            <p:nvPr/>
          </p:nvSpPr>
          <p:spPr>
            <a:xfrm>
              <a:off x="2070100" y="63500"/>
              <a:ext cx="45212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FFFFFF"/>
                  </a:solidFill>
                  <a:latin typeface="Arial - 26"/>
                </a:rPr>
                <a:t>Tax Incidence and Elasticity</a:t>
              </a:r>
              <a:endParaRPr lang="en-US" sz="1900">
                <a:solidFill>
                  <a:srgbClr val="FFFFFF"/>
                </a:solidFill>
                <a:latin typeface="Arial - 26"/>
              </a:endParaRP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2095500" y="660400"/>
            <a:ext cx="6033644" cy="6027548"/>
            <a:chOff x="2095500" y="660400"/>
            <a:chExt cx="6033644" cy="6027548"/>
          </a:xfrm>
        </p:grpSpPr>
        <p:grpSp>
          <p:nvGrpSpPr>
            <p:cNvPr id="47" name="Group 46"/>
            <p:cNvGrpSpPr/>
            <p:nvPr/>
          </p:nvGrpSpPr>
          <p:grpSpPr>
            <a:xfrm>
              <a:off x="2095500" y="660400"/>
              <a:ext cx="6033644" cy="6027548"/>
              <a:chOff x="2095500" y="660400"/>
              <a:chExt cx="6033644" cy="6027548"/>
            </a:xfrm>
          </p:grpSpPr>
          <p:sp>
            <p:nvSpPr>
              <p:cNvPr id="5" name="Freeform 4"/>
              <p:cNvSpPr/>
              <p:nvPr/>
            </p:nvSpPr>
            <p:spPr>
              <a:xfrm>
                <a:off x="2095500" y="673862"/>
                <a:ext cx="29973" cy="5993004"/>
              </a:xfrm>
              <a:custGeom>
                <a:avLst/>
                <a:gdLst/>
                <a:ahLst/>
                <a:cxnLst/>
                <a:rect l="0" t="0" r="0" b="0"/>
                <a:pathLst>
                  <a:path w="29973" h="5993004">
                    <a:moveTo>
                      <a:pt x="0" y="0"/>
                    </a:moveTo>
                    <a:lnTo>
                      <a:pt x="29972" y="0"/>
                    </a:lnTo>
                    <a:lnTo>
                      <a:pt x="29972" y="5993003"/>
                    </a:lnTo>
                    <a:lnTo>
                      <a:pt x="0" y="5993003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Freeform 5"/>
              <p:cNvSpPr/>
              <p:nvPr/>
            </p:nvSpPr>
            <p:spPr>
              <a:xfrm>
                <a:off x="2095500" y="660400"/>
                <a:ext cx="6031612" cy="29973"/>
              </a:xfrm>
              <a:custGeom>
                <a:avLst/>
                <a:gdLst/>
                <a:ahLst/>
                <a:cxnLst/>
                <a:rect l="0" t="0" r="0" b="0"/>
                <a:pathLst>
                  <a:path w="6031612" h="29973">
                    <a:moveTo>
                      <a:pt x="0" y="0"/>
                    </a:moveTo>
                    <a:lnTo>
                      <a:pt x="6031611" y="0"/>
                    </a:lnTo>
                    <a:lnTo>
                      <a:pt x="6031611" y="29972"/>
                    </a:lnTo>
                    <a:lnTo>
                      <a:pt x="0" y="2997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Freeform 6"/>
              <p:cNvSpPr/>
              <p:nvPr/>
            </p:nvSpPr>
            <p:spPr>
              <a:xfrm>
                <a:off x="2116582" y="961771"/>
                <a:ext cx="6000370" cy="31116"/>
              </a:xfrm>
              <a:custGeom>
                <a:avLst/>
                <a:gdLst/>
                <a:ahLst/>
                <a:cxnLst/>
                <a:rect l="0" t="0" r="0" b="0"/>
                <a:pathLst>
                  <a:path w="6000370" h="31116">
                    <a:moveTo>
                      <a:pt x="0" y="0"/>
                    </a:moveTo>
                    <a:lnTo>
                      <a:pt x="6000369" y="0"/>
                    </a:lnTo>
                    <a:lnTo>
                      <a:pt x="6000369" y="31115"/>
                    </a:lnTo>
                    <a:lnTo>
                      <a:pt x="0" y="3111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Freeform 7"/>
              <p:cNvSpPr/>
              <p:nvPr/>
            </p:nvSpPr>
            <p:spPr>
              <a:xfrm>
                <a:off x="2398268" y="675386"/>
                <a:ext cx="31370" cy="5993132"/>
              </a:xfrm>
              <a:custGeom>
                <a:avLst/>
                <a:gdLst/>
                <a:ahLst/>
                <a:cxnLst/>
                <a:rect l="0" t="0" r="0" b="0"/>
                <a:pathLst>
                  <a:path w="31370" h="5993132">
                    <a:moveTo>
                      <a:pt x="0" y="0"/>
                    </a:moveTo>
                    <a:lnTo>
                      <a:pt x="31369" y="0"/>
                    </a:lnTo>
                    <a:lnTo>
                      <a:pt x="31369" y="5993131"/>
                    </a:lnTo>
                    <a:lnTo>
                      <a:pt x="0" y="599313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Freeform 8"/>
              <p:cNvSpPr/>
              <p:nvPr/>
            </p:nvSpPr>
            <p:spPr>
              <a:xfrm>
                <a:off x="2696464" y="673862"/>
                <a:ext cx="31243" cy="5993004"/>
              </a:xfrm>
              <a:custGeom>
                <a:avLst/>
                <a:gdLst/>
                <a:ahLst/>
                <a:cxnLst/>
                <a:rect l="0" t="0" r="0" b="0"/>
                <a:pathLst>
                  <a:path w="31243" h="5993004">
                    <a:moveTo>
                      <a:pt x="0" y="0"/>
                    </a:moveTo>
                    <a:lnTo>
                      <a:pt x="31242" y="0"/>
                    </a:lnTo>
                    <a:lnTo>
                      <a:pt x="31242" y="5993003"/>
                    </a:lnTo>
                    <a:lnTo>
                      <a:pt x="0" y="5993003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Freeform 9"/>
              <p:cNvSpPr/>
              <p:nvPr/>
            </p:nvSpPr>
            <p:spPr>
              <a:xfrm>
                <a:off x="2998851" y="675386"/>
                <a:ext cx="34545" cy="5994909"/>
              </a:xfrm>
              <a:custGeom>
                <a:avLst/>
                <a:gdLst/>
                <a:ahLst/>
                <a:cxnLst/>
                <a:rect l="0" t="0" r="0" b="0"/>
                <a:pathLst>
                  <a:path w="34545" h="5994909">
                    <a:moveTo>
                      <a:pt x="0" y="0"/>
                    </a:moveTo>
                    <a:lnTo>
                      <a:pt x="34544" y="0"/>
                    </a:lnTo>
                    <a:lnTo>
                      <a:pt x="34544" y="5994908"/>
                    </a:lnTo>
                    <a:lnTo>
                      <a:pt x="0" y="5994908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reeform 10"/>
              <p:cNvSpPr/>
              <p:nvPr/>
            </p:nvSpPr>
            <p:spPr>
              <a:xfrm>
                <a:off x="3292729" y="673862"/>
                <a:ext cx="35942" cy="5996433"/>
              </a:xfrm>
              <a:custGeom>
                <a:avLst/>
                <a:gdLst/>
                <a:ahLst/>
                <a:cxnLst/>
                <a:rect l="0" t="0" r="0" b="0"/>
                <a:pathLst>
                  <a:path w="35942" h="5996433">
                    <a:moveTo>
                      <a:pt x="0" y="0"/>
                    </a:moveTo>
                    <a:lnTo>
                      <a:pt x="35941" y="0"/>
                    </a:lnTo>
                    <a:lnTo>
                      <a:pt x="35941" y="5996432"/>
                    </a:lnTo>
                    <a:lnTo>
                      <a:pt x="0" y="599643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Freeform 11"/>
              <p:cNvSpPr/>
              <p:nvPr/>
            </p:nvSpPr>
            <p:spPr>
              <a:xfrm>
                <a:off x="3595116" y="675386"/>
                <a:ext cx="31243" cy="5993132"/>
              </a:xfrm>
              <a:custGeom>
                <a:avLst/>
                <a:gdLst/>
                <a:ahLst/>
                <a:cxnLst/>
                <a:rect l="0" t="0" r="0" b="0"/>
                <a:pathLst>
                  <a:path w="31243" h="5993132">
                    <a:moveTo>
                      <a:pt x="0" y="0"/>
                    </a:moveTo>
                    <a:lnTo>
                      <a:pt x="31242" y="0"/>
                    </a:lnTo>
                    <a:lnTo>
                      <a:pt x="31242" y="5993131"/>
                    </a:lnTo>
                    <a:lnTo>
                      <a:pt x="0" y="599313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Freeform 12"/>
              <p:cNvSpPr/>
              <p:nvPr/>
            </p:nvSpPr>
            <p:spPr>
              <a:xfrm>
                <a:off x="3898011" y="677037"/>
                <a:ext cx="34545" cy="5994782"/>
              </a:xfrm>
              <a:custGeom>
                <a:avLst/>
                <a:gdLst/>
                <a:ahLst/>
                <a:cxnLst/>
                <a:rect l="0" t="0" r="0" b="0"/>
                <a:pathLst>
                  <a:path w="34545" h="5994782">
                    <a:moveTo>
                      <a:pt x="0" y="0"/>
                    </a:moveTo>
                    <a:lnTo>
                      <a:pt x="34544" y="0"/>
                    </a:lnTo>
                    <a:lnTo>
                      <a:pt x="34544" y="5994781"/>
                    </a:lnTo>
                    <a:lnTo>
                      <a:pt x="0" y="599478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Freeform 13"/>
              <p:cNvSpPr/>
              <p:nvPr/>
            </p:nvSpPr>
            <p:spPr>
              <a:xfrm>
                <a:off x="4197731" y="675386"/>
                <a:ext cx="32767" cy="5993132"/>
              </a:xfrm>
              <a:custGeom>
                <a:avLst/>
                <a:gdLst/>
                <a:ahLst/>
                <a:cxnLst/>
                <a:rect l="0" t="0" r="0" b="0"/>
                <a:pathLst>
                  <a:path w="32767" h="5993132">
                    <a:moveTo>
                      <a:pt x="0" y="0"/>
                    </a:moveTo>
                    <a:lnTo>
                      <a:pt x="32766" y="0"/>
                    </a:lnTo>
                    <a:lnTo>
                      <a:pt x="32766" y="5993131"/>
                    </a:lnTo>
                    <a:lnTo>
                      <a:pt x="0" y="599313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Freeform 14"/>
              <p:cNvSpPr/>
              <p:nvPr/>
            </p:nvSpPr>
            <p:spPr>
              <a:xfrm>
                <a:off x="4498594" y="678180"/>
                <a:ext cx="36069" cy="5991480"/>
              </a:xfrm>
              <a:custGeom>
                <a:avLst/>
                <a:gdLst/>
                <a:ahLst/>
                <a:cxnLst/>
                <a:rect l="0" t="0" r="0" b="0"/>
                <a:pathLst>
                  <a:path w="36069" h="5991480">
                    <a:moveTo>
                      <a:pt x="0" y="0"/>
                    </a:moveTo>
                    <a:lnTo>
                      <a:pt x="36068" y="0"/>
                    </a:lnTo>
                    <a:lnTo>
                      <a:pt x="36068" y="5991479"/>
                    </a:lnTo>
                    <a:lnTo>
                      <a:pt x="0" y="5991479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Freeform 15"/>
              <p:cNvSpPr/>
              <p:nvPr/>
            </p:nvSpPr>
            <p:spPr>
              <a:xfrm>
                <a:off x="4790694" y="675386"/>
                <a:ext cx="38736" cy="5993132"/>
              </a:xfrm>
              <a:custGeom>
                <a:avLst/>
                <a:gdLst/>
                <a:ahLst/>
                <a:cxnLst/>
                <a:rect l="0" t="0" r="0" b="0"/>
                <a:pathLst>
                  <a:path w="38736" h="5993132">
                    <a:moveTo>
                      <a:pt x="0" y="0"/>
                    </a:moveTo>
                    <a:lnTo>
                      <a:pt x="38735" y="0"/>
                    </a:lnTo>
                    <a:lnTo>
                      <a:pt x="38735" y="5993131"/>
                    </a:lnTo>
                    <a:lnTo>
                      <a:pt x="0" y="599313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Freeform 16"/>
              <p:cNvSpPr/>
              <p:nvPr/>
            </p:nvSpPr>
            <p:spPr>
              <a:xfrm>
                <a:off x="5095113" y="677037"/>
                <a:ext cx="31370" cy="5988686"/>
              </a:xfrm>
              <a:custGeom>
                <a:avLst/>
                <a:gdLst/>
                <a:ahLst/>
                <a:cxnLst/>
                <a:rect l="0" t="0" r="0" b="0"/>
                <a:pathLst>
                  <a:path w="31370" h="5988686">
                    <a:moveTo>
                      <a:pt x="0" y="0"/>
                    </a:moveTo>
                    <a:lnTo>
                      <a:pt x="31369" y="0"/>
                    </a:lnTo>
                    <a:lnTo>
                      <a:pt x="31369" y="5988685"/>
                    </a:lnTo>
                    <a:lnTo>
                      <a:pt x="0" y="598868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Freeform 17"/>
              <p:cNvSpPr/>
              <p:nvPr/>
            </p:nvSpPr>
            <p:spPr>
              <a:xfrm>
                <a:off x="5397627" y="677037"/>
                <a:ext cx="34291" cy="5990337"/>
              </a:xfrm>
              <a:custGeom>
                <a:avLst/>
                <a:gdLst/>
                <a:ahLst/>
                <a:cxnLst/>
                <a:rect l="0" t="0" r="0" b="0"/>
                <a:pathLst>
                  <a:path w="34291" h="5990337">
                    <a:moveTo>
                      <a:pt x="0" y="0"/>
                    </a:moveTo>
                    <a:lnTo>
                      <a:pt x="34290" y="0"/>
                    </a:lnTo>
                    <a:lnTo>
                      <a:pt x="34290" y="5990336"/>
                    </a:lnTo>
                    <a:lnTo>
                      <a:pt x="0" y="599033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Freeform 18"/>
              <p:cNvSpPr/>
              <p:nvPr/>
            </p:nvSpPr>
            <p:spPr>
              <a:xfrm>
                <a:off x="5697347" y="677037"/>
                <a:ext cx="32767" cy="5991480"/>
              </a:xfrm>
              <a:custGeom>
                <a:avLst/>
                <a:gdLst/>
                <a:ahLst/>
                <a:cxnLst/>
                <a:rect l="0" t="0" r="0" b="0"/>
                <a:pathLst>
                  <a:path w="32767" h="5991480">
                    <a:moveTo>
                      <a:pt x="0" y="0"/>
                    </a:moveTo>
                    <a:lnTo>
                      <a:pt x="32766" y="0"/>
                    </a:lnTo>
                    <a:lnTo>
                      <a:pt x="32766" y="5991479"/>
                    </a:lnTo>
                    <a:lnTo>
                      <a:pt x="0" y="5991479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Freeform 19"/>
              <p:cNvSpPr/>
              <p:nvPr/>
            </p:nvSpPr>
            <p:spPr>
              <a:xfrm>
                <a:off x="5998464" y="678180"/>
                <a:ext cx="36196" cy="5994909"/>
              </a:xfrm>
              <a:custGeom>
                <a:avLst/>
                <a:gdLst/>
                <a:ahLst/>
                <a:cxnLst/>
                <a:rect l="0" t="0" r="0" b="0"/>
                <a:pathLst>
                  <a:path w="36196" h="5994909">
                    <a:moveTo>
                      <a:pt x="0" y="0"/>
                    </a:moveTo>
                    <a:lnTo>
                      <a:pt x="36195" y="0"/>
                    </a:lnTo>
                    <a:lnTo>
                      <a:pt x="36195" y="5994908"/>
                    </a:lnTo>
                    <a:lnTo>
                      <a:pt x="0" y="5994908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Freeform 20"/>
              <p:cNvSpPr/>
              <p:nvPr/>
            </p:nvSpPr>
            <p:spPr>
              <a:xfrm>
                <a:off x="6290691" y="675386"/>
                <a:ext cx="38863" cy="5996433"/>
              </a:xfrm>
              <a:custGeom>
                <a:avLst/>
                <a:gdLst/>
                <a:ahLst/>
                <a:cxnLst/>
                <a:rect l="0" t="0" r="0" b="0"/>
                <a:pathLst>
                  <a:path w="38863" h="5996433">
                    <a:moveTo>
                      <a:pt x="0" y="0"/>
                    </a:moveTo>
                    <a:lnTo>
                      <a:pt x="38862" y="0"/>
                    </a:lnTo>
                    <a:lnTo>
                      <a:pt x="38862" y="5996432"/>
                    </a:lnTo>
                    <a:lnTo>
                      <a:pt x="0" y="599643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Freeform 21"/>
              <p:cNvSpPr/>
              <p:nvPr/>
            </p:nvSpPr>
            <p:spPr>
              <a:xfrm>
                <a:off x="6594602" y="677037"/>
                <a:ext cx="34545" cy="5993258"/>
              </a:xfrm>
              <a:custGeom>
                <a:avLst/>
                <a:gdLst/>
                <a:ahLst/>
                <a:cxnLst/>
                <a:rect l="0" t="0" r="0" b="0"/>
                <a:pathLst>
                  <a:path w="34545" h="5993258">
                    <a:moveTo>
                      <a:pt x="0" y="0"/>
                    </a:moveTo>
                    <a:lnTo>
                      <a:pt x="34544" y="0"/>
                    </a:lnTo>
                    <a:lnTo>
                      <a:pt x="34544" y="5993257"/>
                    </a:lnTo>
                    <a:lnTo>
                      <a:pt x="0" y="5993257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Freeform 22"/>
              <p:cNvSpPr/>
              <p:nvPr/>
            </p:nvSpPr>
            <p:spPr>
              <a:xfrm>
                <a:off x="6897116" y="678180"/>
                <a:ext cx="37339" cy="5994909"/>
              </a:xfrm>
              <a:custGeom>
                <a:avLst/>
                <a:gdLst/>
                <a:ahLst/>
                <a:cxnLst/>
                <a:rect l="0" t="0" r="0" b="0"/>
                <a:pathLst>
                  <a:path w="37339" h="5994909">
                    <a:moveTo>
                      <a:pt x="0" y="0"/>
                    </a:moveTo>
                    <a:lnTo>
                      <a:pt x="37338" y="0"/>
                    </a:lnTo>
                    <a:lnTo>
                      <a:pt x="37338" y="5994908"/>
                    </a:lnTo>
                    <a:lnTo>
                      <a:pt x="0" y="5994908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reeform 23"/>
              <p:cNvSpPr/>
              <p:nvPr/>
            </p:nvSpPr>
            <p:spPr>
              <a:xfrm>
                <a:off x="7196836" y="677037"/>
                <a:ext cx="36069" cy="5993258"/>
              </a:xfrm>
              <a:custGeom>
                <a:avLst/>
                <a:gdLst/>
                <a:ahLst/>
                <a:cxnLst/>
                <a:rect l="0" t="0" r="0" b="0"/>
                <a:pathLst>
                  <a:path w="36069" h="5993258">
                    <a:moveTo>
                      <a:pt x="0" y="0"/>
                    </a:moveTo>
                    <a:lnTo>
                      <a:pt x="36068" y="0"/>
                    </a:lnTo>
                    <a:lnTo>
                      <a:pt x="36068" y="5993257"/>
                    </a:lnTo>
                    <a:lnTo>
                      <a:pt x="0" y="5993257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Freeform 24"/>
              <p:cNvSpPr/>
              <p:nvPr/>
            </p:nvSpPr>
            <p:spPr>
              <a:xfrm>
                <a:off x="7496429" y="677037"/>
                <a:ext cx="38863" cy="5996306"/>
              </a:xfrm>
              <a:custGeom>
                <a:avLst/>
                <a:gdLst/>
                <a:ahLst/>
                <a:cxnLst/>
                <a:rect l="0" t="0" r="0" b="0"/>
                <a:pathLst>
                  <a:path w="38863" h="5996306">
                    <a:moveTo>
                      <a:pt x="0" y="0"/>
                    </a:moveTo>
                    <a:lnTo>
                      <a:pt x="38862" y="0"/>
                    </a:lnTo>
                    <a:lnTo>
                      <a:pt x="38862" y="5996305"/>
                    </a:lnTo>
                    <a:lnTo>
                      <a:pt x="0" y="599630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25"/>
              <p:cNvSpPr/>
              <p:nvPr/>
            </p:nvSpPr>
            <p:spPr>
              <a:xfrm>
                <a:off x="7790307" y="677037"/>
                <a:ext cx="42038" cy="5996306"/>
              </a:xfrm>
              <a:custGeom>
                <a:avLst/>
                <a:gdLst/>
                <a:ahLst/>
                <a:cxnLst/>
                <a:rect l="0" t="0" r="0" b="0"/>
                <a:pathLst>
                  <a:path w="42038" h="5996306">
                    <a:moveTo>
                      <a:pt x="0" y="0"/>
                    </a:moveTo>
                    <a:lnTo>
                      <a:pt x="42037" y="0"/>
                    </a:lnTo>
                    <a:lnTo>
                      <a:pt x="42037" y="5996305"/>
                    </a:lnTo>
                    <a:lnTo>
                      <a:pt x="0" y="599630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26"/>
              <p:cNvSpPr/>
              <p:nvPr/>
            </p:nvSpPr>
            <p:spPr>
              <a:xfrm>
                <a:off x="8085455" y="672338"/>
                <a:ext cx="43689" cy="5997322"/>
              </a:xfrm>
              <a:custGeom>
                <a:avLst/>
                <a:gdLst/>
                <a:ahLst/>
                <a:cxnLst/>
                <a:rect l="0" t="0" r="0" b="0"/>
                <a:pathLst>
                  <a:path w="43689" h="5997322">
                    <a:moveTo>
                      <a:pt x="0" y="0"/>
                    </a:moveTo>
                    <a:lnTo>
                      <a:pt x="43688" y="0"/>
                    </a:lnTo>
                    <a:lnTo>
                      <a:pt x="43688" y="5997321"/>
                    </a:lnTo>
                    <a:lnTo>
                      <a:pt x="0" y="599732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27"/>
              <p:cNvSpPr/>
              <p:nvPr/>
            </p:nvSpPr>
            <p:spPr>
              <a:xfrm>
                <a:off x="2113280" y="1262507"/>
                <a:ext cx="5994401" cy="31370"/>
              </a:xfrm>
              <a:custGeom>
                <a:avLst/>
                <a:gdLst/>
                <a:ahLst/>
                <a:cxnLst/>
                <a:rect l="0" t="0" r="0" b="0"/>
                <a:pathLst>
                  <a:path w="5994401" h="31370">
                    <a:moveTo>
                      <a:pt x="0" y="0"/>
                    </a:moveTo>
                    <a:lnTo>
                      <a:pt x="5994400" y="0"/>
                    </a:lnTo>
                    <a:lnTo>
                      <a:pt x="5994400" y="31369"/>
                    </a:lnTo>
                    <a:lnTo>
                      <a:pt x="0" y="31369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Freeform 28"/>
              <p:cNvSpPr/>
              <p:nvPr/>
            </p:nvSpPr>
            <p:spPr>
              <a:xfrm>
                <a:off x="2114931" y="1561084"/>
                <a:ext cx="6003545" cy="31243"/>
              </a:xfrm>
              <a:custGeom>
                <a:avLst/>
                <a:gdLst/>
                <a:ahLst/>
                <a:cxnLst/>
                <a:rect l="0" t="0" r="0" b="0"/>
                <a:pathLst>
                  <a:path w="6003545" h="31243">
                    <a:moveTo>
                      <a:pt x="0" y="0"/>
                    </a:moveTo>
                    <a:lnTo>
                      <a:pt x="6003544" y="0"/>
                    </a:lnTo>
                    <a:lnTo>
                      <a:pt x="6003544" y="31242"/>
                    </a:lnTo>
                    <a:lnTo>
                      <a:pt x="0" y="3124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reeform 29"/>
              <p:cNvSpPr/>
              <p:nvPr/>
            </p:nvSpPr>
            <p:spPr>
              <a:xfrm>
                <a:off x="2112137" y="1854327"/>
                <a:ext cx="6004815" cy="33021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3021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3020"/>
                    </a:lnTo>
                    <a:lnTo>
                      <a:pt x="0" y="33020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reeform 30"/>
              <p:cNvSpPr/>
              <p:nvPr/>
            </p:nvSpPr>
            <p:spPr>
              <a:xfrm>
                <a:off x="2118106" y="3358896"/>
                <a:ext cx="6004815" cy="32894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2894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2893"/>
                    </a:lnTo>
                    <a:lnTo>
                      <a:pt x="0" y="32893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Freeform 31"/>
              <p:cNvSpPr/>
              <p:nvPr/>
            </p:nvSpPr>
            <p:spPr>
              <a:xfrm>
                <a:off x="2114931" y="3060700"/>
                <a:ext cx="6004815" cy="32894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2894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2893"/>
                    </a:lnTo>
                    <a:lnTo>
                      <a:pt x="0" y="32893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Freeform 32"/>
              <p:cNvSpPr/>
              <p:nvPr/>
            </p:nvSpPr>
            <p:spPr>
              <a:xfrm>
                <a:off x="2114931" y="2759583"/>
                <a:ext cx="5994401" cy="32767"/>
              </a:xfrm>
              <a:custGeom>
                <a:avLst/>
                <a:gdLst/>
                <a:ahLst/>
                <a:cxnLst/>
                <a:rect l="0" t="0" r="0" b="0"/>
                <a:pathLst>
                  <a:path w="5994401" h="32767">
                    <a:moveTo>
                      <a:pt x="0" y="0"/>
                    </a:moveTo>
                    <a:lnTo>
                      <a:pt x="5994400" y="0"/>
                    </a:lnTo>
                    <a:lnTo>
                      <a:pt x="5994400" y="32766"/>
                    </a:lnTo>
                    <a:lnTo>
                      <a:pt x="0" y="3276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Freeform 33"/>
              <p:cNvSpPr/>
              <p:nvPr/>
            </p:nvSpPr>
            <p:spPr>
              <a:xfrm>
                <a:off x="2118106" y="2458593"/>
                <a:ext cx="6003418" cy="31243"/>
              </a:xfrm>
              <a:custGeom>
                <a:avLst/>
                <a:gdLst/>
                <a:ahLst/>
                <a:cxnLst/>
                <a:rect l="0" t="0" r="0" b="0"/>
                <a:pathLst>
                  <a:path w="6003418" h="31243">
                    <a:moveTo>
                      <a:pt x="0" y="0"/>
                    </a:moveTo>
                    <a:lnTo>
                      <a:pt x="6003417" y="0"/>
                    </a:lnTo>
                    <a:lnTo>
                      <a:pt x="6003417" y="31242"/>
                    </a:lnTo>
                    <a:lnTo>
                      <a:pt x="0" y="3124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Freeform 34"/>
              <p:cNvSpPr/>
              <p:nvPr/>
            </p:nvSpPr>
            <p:spPr>
              <a:xfrm>
                <a:off x="2116582" y="2160143"/>
                <a:ext cx="5986908" cy="31116"/>
              </a:xfrm>
              <a:custGeom>
                <a:avLst/>
                <a:gdLst/>
                <a:ahLst/>
                <a:cxnLst/>
                <a:rect l="0" t="0" r="0" b="0"/>
                <a:pathLst>
                  <a:path w="5986908" h="31116">
                    <a:moveTo>
                      <a:pt x="0" y="0"/>
                    </a:moveTo>
                    <a:lnTo>
                      <a:pt x="5986907" y="0"/>
                    </a:lnTo>
                    <a:lnTo>
                      <a:pt x="5986907" y="31115"/>
                    </a:lnTo>
                    <a:lnTo>
                      <a:pt x="0" y="3111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Freeform 35"/>
              <p:cNvSpPr/>
              <p:nvPr/>
            </p:nvSpPr>
            <p:spPr>
              <a:xfrm>
                <a:off x="2113280" y="3655314"/>
                <a:ext cx="5993004" cy="31497"/>
              </a:xfrm>
              <a:custGeom>
                <a:avLst/>
                <a:gdLst/>
                <a:ahLst/>
                <a:cxnLst/>
                <a:rect l="0" t="0" r="0" b="0"/>
                <a:pathLst>
                  <a:path w="5993004" h="31497">
                    <a:moveTo>
                      <a:pt x="0" y="0"/>
                    </a:moveTo>
                    <a:lnTo>
                      <a:pt x="5993003" y="0"/>
                    </a:lnTo>
                    <a:lnTo>
                      <a:pt x="5993003" y="31496"/>
                    </a:lnTo>
                    <a:lnTo>
                      <a:pt x="0" y="3149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Freeform 36"/>
              <p:cNvSpPr/>
              <p:nvPr/>
            </p:nvSpPr>
            <p:spPr>
              <a:xfrm>
                <a:off x="2112137" y="3956685"/>
                <a:ext cx="6003545" cy="31243"/>
              </a:xfrm>
              <a:custGeom>
                <a:avLst/>
                <a:gdLst/>
                <a:ahLst/>
                <a:cxnLst/>
                <a:rect l="0" t="0" r="0" b="0"/>
                <a:pathLst>
                  <a:path w="6003545" h="31243">
                    <a:moveTo>
                      <a:pt x="0" y="0"/>
                    </a:moveTo>
                    <a:lnTo>
                      <a:pt x="6003544" y="0"/>
                    </a:lnTo>
                    <a:lnTo>
                      <a:pt x="6003544" y="31242"/>
                    </a:lnTo>
                    <a:lnTo>
                      <a:pt x="0" y="3124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Freeform 37"/>
              <p:cNvSpPr/>
              <p:nvPr/>
            </p:nvSpPr>
            <p:spPr>
              <a:xfrm>
                <a:off x="2110486" y="4257929"/>
                <a:ext cx="6000370" cy="32767"/>
              </a:xfrm>
              <a:custGeom>
                <a:avLst/>
                <a:gdLst/>
                <a:ahLst/>
                <a:cxnLst/>
                <a:rect l="0" t="0" r="0" b="0"/>
                <a:pathLst>
                  <a:path w="6000370" h="32767">
                    <a:moveTo>
                      <a:pt x="0" y="0"/>
                    </a:moveTo>
                    <a:lnTo>
                      <a:pt x="6000369" y="0"/>
                    </a:lnTo>
                    <a:lnTo>
                      <a:pt x="6000369" y="32766"/>
                    </a:lnTo>
                    <a:lnTo>
                      <a:pt x="0" y="3276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Freeform 38"/>
              <p:cNvSpPr/>
              <p:nvPr/>
            </p:nvSpPr>
            <p:spPr>
              <a:xfrm>
                <a:off x="2112137" y="4556125"/>
                <a:ext cx="6004815" cy="32767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2767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2766"/>
                    </a:lnTo>
                    <a:lnTo>
                      <a:pt x="0" y="3276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Freeform 39"/>
              <p:cNvSpPr/>
              <p:nvPr/>
            </p:nvSpPr>
            <p:spPr>
              <a:xfrm>
                <a:off x="2110486" y="4849749"/>
                <a:ext cx="6004815" cy="33021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3021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3020"/>
                    </a:lnTo>
                    <a:lnTo>
                      <a:pt x="0" y="33020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Freeform 40"/>
              <p:cNvSpPr/>
              <p:nvPr/>
            </p:nvSpPr>
            <p:spPr>
              <a:xfrm>
                <a:off x="2114931" y="6347841"/>
                <a:ext cx="6004815" cy="36196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6196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6195"/>
                    </a:lnTo>
                    <a:lnTo>
                      <a:pt x="0" y="3619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Freeform 41"/>
              <p:cNvSpPr/>
              <p:nvPr/>
            </p:nvSpPr>
            <p:spPr>
              <a:xfrm>
                <a:off x="2114931" y="6054217"/>
                <a:ext cx="6006212" cy="35942"/>
              </a:xfrm>
              <a:custGeom>
                <a:avLst/>
                <a:gdLst/>
                <a:ahLst/>
                <a:cxnLst/>
                <a:rect l="0" t="0" r="0" b="0"/>
                <a:pathLst>
                  <a:path w="6006212" h="35942">
                    <a:moveTo>
                      <a:pt x="0" y="0"/>
                    </a:moveTo>
                    <a:lnTo>
                      <a:pt x="6006211" y="0"/>
                    </a:lnTo>
                    <a:lnTo>
                      <a:pt x="6006211" y="35941"/>
                    </a:lnTo>
                    <a:lnTo>
                      <a:pt x="0" y="3594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Freeform 42"/>
              <p:cNvSpPr/>
              <p:nvPr/>
            </p:nvSpPr>
            <p:spPr>
              <a:xfrm>
                <a:off x="2110486" y="5754370"/>
                <a:ext cx="6003672" cy="33021"/>
              </a:xfrm>
              <a:custGeom>
                <a:avLst/>
                <a:gdLst/>
                <a:ahLst/>
                <a:cxnLst/>
                <a:rect l="0" t="0" r="0" b="0"/>
                <a:pathLst>
                  <a:path w="6003672" h="33021">
                    <a:moveTo>
                      <a:pt x="0" y="0"/>
                    </a:moveTo>
                    <a:lnTo>
                      <a:pt x="6003671" y="0"/>
                    </a:lnTo>
                    <a:lnTo>
                      <a:pt x="6003671" y="33020"/>
                    </a:lnTo>
                    <a:lnTo>
                      <a:pt x="0" y="33020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Freeform 43"/>
              <p:cNvSpPr/>
              <p:nvPr/>
            </p:nvSpPr>
            <p:spPr>
              <a:xfrm>
                <a:off x="2112137" y="5453507"/>
                <a:ext cx="6004815" cy="33021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3021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3020"/>
                    </a:lnTo>
                    <a:lnTo>
                      <a:pt x="0" y="33020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Freeform 44"/>
              <p:cNvSpPr/>
              <p:nvPr/>
            </p:nvSpPr>
            <p:spPr>
              <a:xfrm>
                <a:off x="2112137" y="5155565"/>
                <a:ext cx="5997195" cy="32767"/>
              </a:xfrm>
              <a:custGeom>
                <a:avLst/>
                <a:gdLst/>
                <a:ahLst/>
                <a:cxnLst/>
                <a:rect l="0" t="0" r="0" b="0"/>
                <a:pathLst>
                  <a:path w="5997195" h="32767">
                    <a:moveTo>
                      <a:pt x="0" y="0"/>
                    </a:moveTo>
                    <a:lnTo>
                      <a:pt x="5997194" y="0"/>
                    </a:lnTo>
                    <a:lnTo>
                      <a:pt x="5997194" y="32766"/>
                    </a:lnTo>
                    <a:lnTo>
                      <a:pt x="0" y="3276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Freeform 45"/>
              <p:cNvSpPr/>
              <p:nvPr/>
            </p:nvSpPr>
            <p:spPr>
              <a:xfrm>
                <a:off x="2095500" y="6652006"/>
                <a:ext cx="6033263" cy="35942"/>
              </a:xfrm>
              <a:custGeom>
                <a:avLst/>
                <a:gdLst/>
                <a:ahLst/>
                <a:cxnLst/>
                <a:rect l="0" t="0" r="0" b="0"/>
                <a:pathLst>
                  <a:path w="6033263" h="35942">
                    <a:moveTo>
                      <a:pt x="0" y="0"/>
                    </a:moveTo>
                    <a:lnTo>
                      <a:pt x="6033262" y="0"/>
                    </a:lnTo>
                    <a:lnTo>
                      <a:pt x="6033262" y="35941"/>
                    </a:lnTo>
                    <a:lnTo>
                      <a:pt x="0" y="3594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48" name="Straight Connector 47"/>
            <p:cNvCxnSpPr/>
            <p:nvPr/>
          </p:nvCxnSpPr>
          <p:spPr>
            <a:xfrm>
              <a:off x="3294380" y="939800"/>
              <a:ext cx="0" cy="3949192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miter lim="800000"/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3288411" y="4883023"/>
              <a:ext cx="3939794" cy="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miter lim="800000"/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3022600" y="44450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009900" y="41402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2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076700" y="4940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3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022600" y="3543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4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009900" y="32385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5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3009900" y="29464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6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295900" y="49276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7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5588000" y="49276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8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892800" y="49276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9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6146800" y="49276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10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6451600" y="49276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11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769100" y="49149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12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3467100" y="4940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3771900" y="4940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2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3009900" y="38481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3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4368800" y="4940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4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4673600" y="4940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5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4991100" y="4940300"/>
              <a:ext cx="431800" cy="261610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100" smtClean="0">
                  <a:solidFill>
                    <a:srgbClr val="000000"/>
                  </a:solidFill>
                  <a:latin typeface="Arial - 15"/>
                </a:rPr>
                <a:t>6</a:t>
              </a:r>
              <a:endParaRPr lang="en-US" sz="1100">
                <a:solidFill>
                  <a:srgbClr val="000000"/>
                </a:solidFill>
                <a:latin typeface="Arial - 15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3022600" y="2667000"/>
              <a:ext cx="431800" cy="261610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100" smtClean="0">
                  <a:solidFill>
                    <a:srgbClr val="000000"/>
                  </a:solidFill>
                  <a:latin typeface="Arial - 15"/>
                </a:rPr>
                <a:t>7</a:t>
              </a:r>
              <a:endParaRPr lang="en-US" sz="1100">
                <a:solidFill>
                  <a:srgbClr val="000000"/>
                </a:solidFill>
                <a:latin typeface="Arial - 15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3022600" y="23368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8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3022600" y="20320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9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2933700" y="17399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10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2933700" y="14351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11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2921000" y="11303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12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</p:grpSp>
      <p:cxnSp>
        <p:nvCxnSpPr>
          <p:cNvPr id="75" name="Straight Connector 74"/>
          <p:cNvCxnSpPr/>
          <p:nvPr/>
        </p:nvCxnSpPr>
        <p:spPr>
          <a:xfrm>
            <a:off x="3771900" y="1143000"/>
            <a:ext cx="3348355" cy="3328035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H="1">
            <a:off x="4343400" y="1257300"/>
            <a:ext cx="3060700" cy="326390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3289300" y="3074289"/>
            <a:ext cx="2422271" cy="0"/>
          </a:xfrm>
          <a:prstGeom prst="line">
            <a:avLst/>
          </a:prstGeom>
          <a:ln w="38100" cap="flat" cmpd="sng" algn="ctr">
            <a:solidFill>
              <a:srgbClr val="FF0000"/>
            </a:solidFill>
            <a:prstDash val="dash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7264400" y="1028700"/>
            <a:ext cx="457200" cy="26161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100" smtClean="0">
                <a:solidFill>
                  <a:srgbClr val="000000"/>
                </a:solidFill>
                <a:latin typeface="Arial - 15"/>
              </a:rPr>
              <a:t>S</a:t>
            </a:r>
            <a:endParaRPr lang="en-US" sz="1100">
              <a:solidFill>
                <a:srgbClr val="000000"/>
              </a:solidFill>
              <a:latin typeface="Arial - 15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7112000" y="4381500"/>
            <a:ext cx="4826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D</a:t>
            </a:r>
            <a:endParaRPr lang="en-US" sz="120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165100" y="673100"/>
            <a:ext cx="1219200" cy="26161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100" smtClean="0">
                <a:solidFill>
                  <a:srgbClr val="000000"/>
                </a:solidFill>
                <a:latin typeface="Arial - 15"/>
              </a:rPr>
              <a:t>GRAPH 2</a:t>
            </a:r>
            <a:endParaRPr lang="en-US" sz="1100">
              <a:solidFill>
                <a:srgbClr val="000000"/>
              </a:solidFill>
              <a:latin typeface="Arial - 15"/>
            </a:endParaRPr>
          </a:p>
        </p:txBody>
      </p:sp>
      <p:cxnSp>
        <p:nvCxnSpPr>
          <p:cNvPr id="84" name="Straight Connector 83"/>
          <p:cNvCxnSpPr/>
          <p:nvPr/>
        </p:nvCxnSpPr>
        <p:spPr>
          <a:xfrm>
            <a:off x="5706745" y="3068320"/>
            <a:ext cx="0" cy="1802765"/>
          </a:xfrm>
          <a:prstGeom prst="line">
            <a:avLst/>
          </a:prstGeom>
          <a:ln w="38100" cap="flat" cmpd="sng" algn="ctr">
            <a:solidFill>
              <a:srgbClr val="FF0000"/>
            </a:solidFill>
            <a:prstDash val="dash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5109845" y="2497201"/>
            <a:ext cx="0" cy="1205738"/>
          </a:xfrm>
          <a:prstGeom prst="line">
            <a:avLst/>
          </a:prstGeom>
          <a:ln w="38100" cap="flat" cmpd="sng" algn="ctr">
            <a:solidFill>
              <a:srgbClr val="32CD32"/>
            </a:solidFill>
            <a:prstDash val="solid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2730500" y="711200"/>
            <a:ext cx="4826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P</a:t>
            </a:r>
            <a:endParaRPr lang="en-US" sz="120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7518400" y="4902200"/>
            <a:ext cx="4826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Q</a:t>
            </a:r>
            <a:endParaRPr lang="en-US" sz="120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2667000" y="2921000"/>
            <a:ext cx="5842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Pe</a:t>
            </a:r>
            <a:endParaRPr lang="en-US" sz="1200" baseline="-2500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562600" y="5181600"/>
            <a:ext cx="6096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Qe</a:t>
            </a:r>
            <a:endParaRPr lang="en-US" sz="1200" baseline="-25000">
              <a:solidFill>
                <a:srgbClr val="000000"/>
              </a:solidFill>
              <a:latin typeface="Arial - 16"/>
            </a:endParaRPr>
          </a:p>
        </p:txBody>
      </p:sp>
      <p:cxnSp>
        <p:nvCxnSpPr>
          <p:cNvPr id="90" name="Straight Connector 89"/>
          <p:cNvCxnSpPr/>
          <p:nvPr/>
        </p:nvCxnSpPr>
        <p:spPr>
          <a:xfrm flipH="1">
            <a:off x="3644900" y="1219200"/>
            <a:ext cx="2705100" cy="273050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6311900" y="1028700"/>
            <a:ext cx="838200" cy="26161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100" smtClean="0">
                <a:solidFill>
                  <a:srgbClr val="000000"/>
                </a:solidFill>
                <a:latin typeface="Arial - 15"/>
              </a:rPr>
              <a:t>S+tax</a:t>
            </a:r>
            <a:endParaRPr lang="en-US" sz="1100">
              <a:solidFill>
                <a:srgbClr val="000000"/>
              </a:solidFill>
              <a:latin typeface="Arial - 15"/>
            </a:endParaRPr>
          </a:p>
        </p:txBody>
      </p:sp>
      <p:cxnSp>
        <p:nvCxnSpPr>
          <p:cNvPr id="92" name="Straight Connector 91"/>
          <p:cNvCxnSpPr/>
          <p:nvPr/>
        </p:nvCxnSpPr>
        <p:spPr>
          <a:xfrm flipH="1">
            <a:off x="3301873" y="2470912"/>
            <a:ext cx="1814703" cy="0"/>
          </a:xfrm>
          <a:prstGeom prst="line">
            <a:avLst/>
          </a:prstGeom>
          <a:ln w="38100" cap="flat" cmpd="sng" algn="ctr">
            <a:solidFill>
              <a:srgbClr val="32CD32"/>
            </a:solidFill>
            <a:prstDash val="solid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flipH="1">
            <a:off x="3295142" y="3664077"/>
            <a:ext cx="1796796" cy="0"/>
          </a:xfrm>
          <a:prstGeom prst="line">
            <a:avLst/>
          </a:prstGeom>
          <a:ln w="38100" cap="flat" cmpd="sng" algn="ctr">
            <a:solidFill>
              <a:srgbClr val="32CD32"/>
            </a:solidFill>
            <a:prstDash val="solid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2680081" y="2311400"/>
            <a:ext cx="558038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Pe'</a:t>
            </a:r>
            <a:endParaRPr lang="en-US" sz="1200" baseline="-2500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4940427" y="5156200"/>
            <a:ext cx="583946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Qe'</a:t>
            </a:r>
            <a:endParaRPr lang="en-US" sz="1200" baseline="-25000">
              <a:solidFill>
                <a:srgbClr val="000000"/>
              </a:solidFill>
              <a:latin typeface="Arial - 16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5103876" y="3703320"/>
            <a:ext cx="0" cy="1176020"/>
          </a:xfrm>
          <a:prstGeom prst="line">
            <a:avLst/>
          </a:prstGeom>
          <a:ln w="38100" cap="flat" cmpd="sng" algn="ctr">
            <a:solidFill>
              <a:srgbClr val="32CD32"/>
            </a:solidFill>
            <a:prstDash val="dash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Freeform 97"/>
          <p:cNvSpPr/>
          <p:nvPr/>
        </p:nvSpPr>
        <p:spPr>
          <a:xfrm>
            <a:off x="3285553" y="2473088"/>
            <a:ext cx="1814196" cy="588646"/>
          </a:xfrm>
          <a:custGeom>
            <a:avLst/>
            <a:gdLst/>
            <a:ahLst/>
            <a:cxnLst/>
            <a:rect l="0" t="0" r="0" b="0"/>
            <a:pathLst>
              <a:path w="1814196" h="588646">
                <a:moveTo>
                  <a:pt x="0" y="0"/>
                </a:moveTo>
                <a:lnTo>
                  <a:pt x="1814195" y="0"/>
                </a:lnTo>
                <a:lnTo>
                  <a:pt x="1814195" y="588645"/>
                </a:lnTo>
                <a:lnTo>
                  <a:pt x="0" y="588645"/>
                </a:lnTo>
                <a:close/>
              </a:path>
            </a:pathLst>
          </a:custGeom>
          <a:solidFill>
            <a:srgbClr val="FFFF00"/>
          </a:solidFill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reeform 98"/>
          <p:cNvSpPr/>
          <p:nvPr/>
        </p:nvSpPr>
        <p:spPr>
          <a:xfrm>
            <a:off x="3285553" y="3068320"/>
            <a:ext cx="1814196" cy="601346"/>
          </a:xfrm>
          <a:custGeom>
            <a:avLst/>
            <a:gdLst/>
            <a:ahLst/>
            <a:cxnLst/>
            <a:rect l="0" t="0" r="0" b="0"/>
            <a:pathLst>
              <a:path w="1814196" h="601346">
                <a:moveTo>
                  <a:pt x="0" y="0"/>
                </a:moveTo>
                <a:lnTo>
                  <a:pt x="1814195" y="0"/>
                </a:lnTo>
                <a:lnTo>
                  <a:pt x="1814195" y="601345"/>
                </a:lnTo>
                <a:lnTo>
                  <a:pt x="0" y="601345"/>
                </a:lnTo>
                <a:close/>
              </a:path>
            </a:pathLst>
          </a:custGeom>
          <a:solidFill>
            <a:srgbClr val="FFD700"/>
          </a:solidFill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reeform 99"/>
          <p:cNvSpPr/>
          <p:nvPr/>
        </p:nvSpPr>
        <p:spPr>
          <a:xfrm>
            <a:off x="5102225" y="2492946"/>
            <a:ext cx="605029" cy="1211200"/>
          </a:xfrm>
          <a:custGeom>
            <a:avLst/>
            <a:gdLst/>
            <a:ahLst/>
            <a:cxnLst/>
            <a:rect l="0" t="0" r="0" b="0"/>
            <a:pathLst>
              <a:path w="605029" h="1211200">
                <a:moveTo>
                  <a:pt x="605028" y="578993"/>
                </a:moveTo>
                <a:lnTo>
                  <a:pt x="5461" y="1211199"/>
                </a:lnTo>
                <a:lnTo>
                  <a:pt x="0" y="0"/>
                </a:lnTo>
                <a:close/>
              </a:path>
            </a:pathLst>
          </a:custGeom>
          <a:solidFill>
            <a:srgbClr val="32CD32"/>
          </a:solidFill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TextBox 100"/>
          <p:cNvSpPr txBox="1"/>
          <p:nvPr/>
        </p:nvSpPr>
        <p:spPr>
          <a:xfrm>
            <a:off x="3412592" y="2672709"/>
            <a:ext cx="2108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000" dirty="0" smtClean="0">
                <a:solidFill>
                  <a:srgbClr val="000000"/>
                </a:solidFill>
                <a:latin typeface="Arial - 14"/>
              </a:rPr>
              <a:t>Consumer Tax Burden</a:t>
            </a:r>
            <a:endParaRPr lang="en-US" sz="1000" dirty="0">
              <a:solidFill>
                <a:srgbClr val="000000"/>
              </a:solidFill>
              <a:latin typeface="Arial - 14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3427477" y="3253344"/>
            <a:ext cx="20066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000" dirty="0" smtClean="0">
                <a:solidFill>
                  <a:srgbClr val="000000"/>
                </a:solidFill>
                <a:latin typeface="Arial - 14"/>
              </a:rPr>
              <a:t>Producer Tax Burden</a:t>
            </a:r>
            <a:endParaRPr lang="en-US" sz="1000" dirty="0">
              <a:solidFill>
                <a:srgbClr val="000000"/>
              </a:solidFill>
              <a:latin typeface="Arial - 14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071740" y="2624696"/>
            <a:ext cx="330200" cy="93871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1100" dirty="0" smtClean="0">
                <a:solidFill>
                  <a:srgbClr val="000000"/>
                </a:solidFill>
                <a:latin typeface="Arial - 15"/>
              </a:rPr>
              <a:t>D W L</a:t>
            </a:r>
            <a:endParaRPr lang="en-US" sz="1100" dirty="0">
              <a:solidFill>
                <a:srgbClr val="000000"/>
              </a:solidFill>
              <a:latin typeface="Arial - 15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2110485" y="6784595"/>
            <a:ext cx="62223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Take a look at graph one. </a:t>
            </a:r>
          </a:p>
          <a:p>
            <a:r>
              <a:rPr lang="en-US" dirty="0" smtClean="0"/>
              <a:t>How does the more elastic supply curve affect tax revenue and deadweight loss?</a:t>
            </a:r>
            <a:endParaRPr lang="en-US" dirty="0"/>
          </a:p>
        </p:txBody>
      </p:sp>
      <p:sp>
        <p:nvSpPr>
          <p:cNvPr id="105" name="Oval 104">
            <a:hlinkClick r:id="rId3" action="ppaction://hlinksldjump"/>
          </p:cNvPr>
          <p:cNvSpPr/>
          <p:nvPr/>
        </p:nvSpPr>
        <p:spPr>
          <a:xfrm>
            <a:off x="8435959" y="3852634"/>
            <a:ext cx="1312606" cy="1230700"/>
          </a:xfrm>
          <a:prstGeom prst="ellipse">
            <a:avLst/>
          </a:prstGeom>
          <a:solidFill>
            <a:srgbClr val="32CD32"/>
          </a:solidFill>
          <a:ln>
            <a:solidFill>
              <a:srgbClr val="32CD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3" action="ppaction://hlinksldjump"/>
              </a:rPr>
              <a:t>Back to </a:t>
            </a:r>
          </a:p>
          <a:p>
            <a:pPr algn="ctr"/>
            <a:r>
              <a:rPr lang="en-US" dirty="0" smtClean="0">
                <a:hlinkClick r:id="rId3" action="ppaction://hlinksldjump"/>
              </a:rPr>
              <a:t>Graph 1</a:t>
            </a:r>
            <a:endParaRPr lang="en-US" dirty="0"/>
          </a:p>
        </p:txBody>
      </p:sp>
      <p:sp>
        <p:nvSpPr>
          <p:cNvPr id="106" name="TextBox 105"/>
          <p:cNvSpPr txBox="1"/>
          <p:nvPr/>
        </p:nvSpPr>
        <p:spPr>
          <a:xfrm>
            <a:off x="2678494" y="3522783"/>
            <a:ext cx="5842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latin typeface="Arial - 16"/>
              </a:rPr>
              <a:t>Ps</a:t>
            </a:r>
            <a:endParaRPr lang="en-US" sz="1200" baseline="-25000" dirty="0">
              <a:solidFill>
                <a:srgbClr val="000000"/>
              </a:solidFill>
              <a:latin typeface="Arial - 16"/>
            </a:endParaRPr>
          </a:p>
        </p:txBody>
      </p:sp>
    </p:spTree>
    <p:extLst>
      <p:ext uri="{BB962C8B-B14F-4D97-AF65-F5344CB8AC3E}">
        <p14:creationId xmlns:p14="http://schemas.microsoft.com/office/powerpoint/2010/main" val="169893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-12700"/>
            <a:ext cx="10160000" cy="597662"/>
            <a:chOff x="0" y="-12700"/>
            <a:chExt cx="10160000" cy="597662"/>
          </a:xfrm>
        </p:grpSpPr>
        <p:pic>
          <p:nvPicPr>
            <p:cNvPr id="2" name="Picture 1"/>
            <p:cNvPicPr>
              <a:picLocks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-12700"/>
              <a:ext cx="10160000" cy="5976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3" name="TextBox 2"/>
            <p:cNvSpPr txBox="1"/>
            <p:nvPr/>
          </p:nvSpPr>
          <p:spPr>
            <a:xfrm>
              <a:off x="2070100" y="63500"/>
              <a:ext cx="45212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FFFFFF"/>
                  </a:solidFill>
                  <a:latin typeface="Arial - 26"/>
                </a:rPr>
                <a:t>Tax Incidence and Elasticity</a:t>
              </a:r>
              <a:endParaRPr lang="en-US" sz="1900">
                <a:solidFill>
                  <a:srgbClr val="FFFFFF"/>
                </a:solidFill>
                <a:latin typeface="Arial - 26"/>
              </a:endParaRP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2095500" y="660400"/>
            <a:ext cx="6033644" cy="6027548"/>
            <a:chOff x="2095500" y="660400"/>
            <a:chExt cx="6033644" cy="6027548"/>
          </a:xfrm>
        </p:grpSpPr>
        <p:grpSp>
          <p:nvGrpSpPr>
            <p:cNvPr id="47" name="Group 46"/>
            <p:cNvGrpSpPr/>
            <p:nvPr/>
          </p:nvGrpSpPr>
          <p:grpSpPr>
            <a:xfrm>
              <a:off x="2095500" y="660400"/>
              <a:ext cx="6033644" cy="6027548"/>
              <a:chOff x="2095500" y="660400"/>
              <a:chExt cx="6033644" cy="6027548"/>
            </a:xfrm>
          </p:grpSpPr>
          <p:sp>
            <p:nvSpPr>
              <p:cNvPr id="5" name="Freeform 4"/>
              <p:cNvSpPr/>
              <p:nvPr/>
            </p:nvSpPr>
            <p:spPr>
              <a:xfrm>
                <a:off x="2095500" y="673862"/>
                <a:ext cx="29973" cy="5993004"/>
              </a:xfrm>
              <a:custGeom>
                <a:avLst/>
                <a:gdLst/>
                <a:ahLst/>
                <a:cxnLst/>
                <a:rect l="0" t="0" r="0" b="0"/>
                <a:pathLst>
                  <a:path w="29973" h="5993004">
                    <a:moveTo>
                      <a:pt x="0" y="0"/>
                    </a:moveTo>
                    <a:lnTo>
                      <a:pt x="29972" y="0"/>
                    </a:lnTo>
                    <a:lnTo>
                      <a:pt x="29972" y="5993003"/>
                    </a:lnTo>
                    <a:lnTo>
                      <a:pt x="0" y="5993003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Freeform 5"/>
              <p:cNvSpPr/>
              <p:nvPr/>
            </p:nvSpPr>
            <p:spPr>
              <a:xfrm>
                <a:off x="2095500" y="660400"/>
                <a:ext cx="6031612" cy="29973"/>
              </a:xfrm>
              <a:custGeom>
                <a:avLst/>
                <a:gdLst/>
                <a:ahLst/>
                <a:cxnLst/>
                <a:rect l="0" t="0" r="0" b="0"/>
                <a:pathLst>
                  <a:path w="6031612" h="29973">
                    <a:moveTo>
                      <a:pt x="0" y="0"/>
                    </a:moveTo>
                    <a:lnTo>
                      <a:pt x="6031611" y="0"/>
                    </a:lnTo>
                    <a:lnTo>
                      <a:pt x="6031611" y="29972"/>
                    </a:lnTo>
                    <a:lnTo>
                      <a:pt x="0" y="2997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Freeform 6"/>
              <p:cNvSpPr/>
              <p:nvPr/>
            </p:nvSpPr>
            <p:spPr>
              <a:xfrm>
                <a:off x="2116582" y="961771"/>
                <a:ext cx="6000370" cy="31116"/>
              </a:xfrm>
              <a:custGeom>
                <a:avLst/>
                <a:gdLst/>
                <a:ahLst/>
                <a:cxnLst/>
                <a:rect l="0" t="0" r="0" b="0"/>
                <a:pathLst>
                  <a:path w="6000370" h="31116">
                    <a:moveTo>
                      <a:pt x="0" y="0"/>
                    </a:moveTo>
                    <a:lnTo>
                      <a:pt x="6000369" y="0"/>
                    </a:lnTo>
                    <a:lnTo>
                      <a:pt x="6000369" y="31115"/>
                    </a:lnTo>
                    <a:lnTo>
                      <a:pt x="0" y="3111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Freeform 7"/>
              <p:cNvSpPr/>
              <p:nvPr/>
            </p:nvSpPr>
            <p:spPr>
              <a:xfrm>
                <a:off x="2398268" y="675386"/>
                <a:ext cx="31370" cy="5993132"/>
              </a:xfrm>
              <a:custGeom>
                <a:avLst/>
                <a:gdLst/>
                <a:ahLst/>
                <a:cxnLst/>
                <a:rect l="0" t="0" r="0" b="0"/>
                <a:pathLst>
                  <a:path w="31370" h="5993132">
                    <a:moveTo>
                      <a:pt x="0" y="0"/>
                    </a:moveTo>
                    <a:lnTo>
                      <a:pt x="31369" y="0"/>
                    </a:lnTo>
                    <a:lnTo>
                      <a:pt x="31369" y="5993131"/>
                    </a:lnTo>
                    <a:lnTo>
                      <a:pt x="0" y="599313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Freeform 8"/>
              <p:cNvSpPr/>
              <p:nvPr/>
            </p:nvSpPr>
            <p:spPr>
              <a:xfrm>
                <a:off x="2696464" y="673862"/>
                <a:ext cx="31243" cy="5993004"/>
              </a:xfrm>
              <a:custGeom>
                <a:avLst/>
                <a:gdLst/>
                <a:ahLst/>
                <a:cxnLst/>
                <a:rect l="0" t="0" r="0" b="0"/>
                <a:pathLst>
                  <a:path w="31243" h="5993004">
                    <a:moveTo>
                      <a:pt x="0" y="0"/>
                    </a:moveTo>
                    <a:lnTo>
                      <a:pt x="31242" y="0"/>
                    </a:lnTo>
                    <a:lnTo>
                      <a:pt x="31242" y="5993003"/>
                    </a:lnTo>
                    <a:lnTo>
                      <a:pt x="0" y="5993003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Freeform 9"/>
              <p:cNvSpPr/>
              <p:nvPr/>
            </p:nvSpPr>
            <p:spPr>
              <a:xfrm>
                <a:off x="2998851" y="675386"/>
                <a:ext cx="34545" cy="5994909"/>
              </a:xfrm>
              <a:custGeom>
                <a:avLst/>
                <a:gdLst/>
                <a:ahLst/>
                <a:cxnLst/>
                <a:rect l="0" t="0" r="0" b="0"/>
                <a:pathLst>
                  <a:path w="34545" h="5994909">
                    <a:moveTo>
                      <a:pt x="0" y="0"/>
                    </a:moveTo>
                    <a:lnTo>
                      <a:pt x="34544" y="0"/>
                    </a:lnTo>
                    <a:lnTo>
                      <a:pt x="34544" y="5994908"/>
                    </a:lnTo>
                    <a:lnTo>
                      <a:pt x="0" y="5994908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reeform 10"/>
              <p:cNvSpPr/>
              <p:nvPr/>
            </p:nvSpPr>
            <p:spPr>
              <a:xfrm>
                <a:off x="3292729" y="673862"/>
                <a:ext cx="35942" cy="5996433"/>
              </a:xfrm>
              <a:custGeom>
                <a:avLst/>
                <a:gdLst/>
                <a:ahLst/>
                <a:cxnLst/>
                <a:rect l="0" t="0" r="0" b="0"/>
                <a:pathLst>
                  <a:path w="35942" h="5996433">
                    <a:moveTo>
                      <a:pt x="0" y="0"/>
                    </a:moveTo>
                    <a:lnTo>
                      <a:pt x="35941" y="0"/>
                    </a:lnTo>
                    <a:lnTo>
                      <a:pt x="35941" y="5996432"/>
                    </a:lnTo>
                    <a:lnTo>
                      <a:pt x="0" y="599643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Freeform 11"/>
              <p:cNvSpPr/>
              <p:nvPr/>
            </p:nvSpPr>
            <p:spPr>
              <a:xfrm>
                <a:off x="3595116" y="675386"/>
                <a:ext cx="31243" cy="5993132"/>
              </a:xfrm>
              <a:custGeom>
                <a:avLst/>
                <a:gdLst/>
                <a:ahLst/>
                <a:cxnLst/>
                <a:rect l="0" t="0" r="0" b="0"/>
                <a:pathLst>
                  <a:path w="31243" h="5993132">
                    <a:moveTo>
                      <a:pt x="0" y="0"/>
                    </a:moveTo>
                    <a:lnTo>
                      <a:pt x="31242" y="0"/>
                    </a:lnTo>
                    <a:lnTo>
                      <a:pt x="31242" y="5993131"/>
                    </a:lnTo>
                    <a:lnTo>
                      <a:pt x="0" y="599313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Freeform 12"/>
              <p:cNvSpPr/>
              <p:nvPr/>
            </p:nvSpPr>
            <p:spPr>
              <a:xfrm>
                <a:off x="3898011" y="677037"/>
                <a:ext cx="34545" cy="5994782"/>
              </a:xfrm>
              <a:custGeom>
                <a:avLst/>
                <a:gdLst/>
                <a:ahLst/>
                <a:cxnLst/>
                <a:rect l="0" t="0" r="0" b="0"/>
                <a:pathLst>
                  <a:path w="34545" h="5994782">
                    <a:moveTo>
                      <a:pt x="0" y="0"/>
                    </a:moveTo>
                    <a:lnTo>
                      <a:pt x="34544" y="0"/>
                    </a:lnTo>
                    <a:lnTo>
                      <a:pt x="34544" y="5994781"/>
                    </a:lnTo>
                    <a:lnTo>
                      <a:pt x="0" y="599478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Freeform 13"/>
              <p:cNvSpPr/>
              <p:nvPr/>
            </p:nvSpPr>
            <p:spPr>
              <a:xfrm>
                <a:off x="4197731" y="675386"/>
                <a:ext cx="32767" cy="5993132"/>
              </a:xfrm>
              <a:custGeom>
                <a:avLst/>
                <a:gdLst/>
                <a:ahLst/>
                <a:cxnLst/>
                <a:rect l="0" t="0" r="0" b="0"/>
                <a:pathLst>
                  <a:path w="32767" h="5993132">
                    <a:moveTo>
                      <a:pt x="0" y="0"/>
                    </a:moveTo>
                    <a:lnTo>
                      <a:pt x="32766" y="0"/>
                    </a:lnTo>
                    <a:lnTo>
                      <a:pt x="32766" y="5993131"/>
                    </a:lnTo>
                    <a:lnTo>
                      <a:pt x="0" y="599313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Freeform 14"/>
              <p:cNvSpPr/>
              <p:nvPr/>
            </p:nvSpPr>
            <p:spPr>
              <a:xfrm>
                <a:off x="4498594" y="678180"/>
                <a:ext cx="36069" cy="5991480"/>
              </a:xfrm>
              <a:custGeom>
                <a:avLst/>
                <a:gdLst/>
                <a:ahLst/>
                <a:cxnLst/>
                <a:rect l="0" t="0" r="0" b="0"/>
                <a:pathLst>
                  <a:path w="36069" h="5991480">
                    <a:moveTo>
                      <a:pt x="0" y="0"/>
                    </a:moveTo>
                    <a:lnTo>
                      <a:pt x="36068" y="0"/>
                    </a:lnTo>
                    <a:lnTo>
                      <a:pt x="36068" y="5991479"/>
                    </a:lnTo>
                    <a:lnTo>
                      <a:pt x="0" y="5991479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Freeform 15"/>
              <p:cNvSpPr/>
              <p:nvPr/>
            </p:nvSpPr>
            <p:spPr>
              <a:xfrm>
                <a:off x="4790694" y="675386"/>
                <a:ext cx="38736" cy="5993132"/>
              </a:xfrm>
              <a:custGeom>
                <a:avLst/>
                <a:gdLst/>
                <a:ahLst/>
                <a:cxnLst/>
                <a:rect l="0" t="0" r="0" b="0"/>
                <a:pathLst>
                  <a:path w="38736" h="5993132">
                    <a:moveTo>
                      <a:pt x="0" y="0"/>
                    </a:moveTo>
                    <a:lnTo>
                      <a:pt x="38735" y="0"/>
                    </a:lnTo>
                    <a:lnTo>
                      <a:pt x="38735" y="5993131"/>
                    </a:lnTo>
                    <a:lnTo>
                      <a:pt x="0" y="599313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Freeform 16"/>
              <p:cNvSpPr/>
              <p:nvPr/>
            </p:nvSpPr>
            <p:spPr>
              <a:xfrm>
                <a:off x="5095113" y="677037"/>
                <a:ext cx="31370" cy="5988686"/>
              </a:xfrm>
              <a:custGeom>
                <a:avLst/>
                <a:gdLst/>
                <a:ahLst/>
                <a:cxnLst/>
                <a:rect l="0" t="0" r="0" b="0"/>
                <a:pathLst>
                  <a:path w="31370" h="5988686">
                    <a:moveTo>
                      <a:pt x="0" y="0"/>
                    </a:moveTo>
                    <a:lnTo>
                      <a:pt x="31369" y="0"/>
                    </a:lnTo>
                    <a:lnTo>
                      <a:pt x="31369" y="5988685"/>
                    </a:lnTo>
                    <a:lnTo>
                      <a:pt x="0" y="598868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Freeform 17"/>
              <p:cNvSpPr/>
              <p:nvPr/>
            </p:nvSpPr>
            <p:spPr>
              <a:xfrm>
                <a:off x="5397627" y="677037"/>
                <a:ext cx="34291" cy="5990337"/>
              </a:xfrm>
              <a:custGeom>
                <a:avLst/>
                <a:gdLst/>
                <a:ahLst/>
                <a:cxnLst/>
                <a:rect l="0" t="0" r="0" b="0"/>
                <a:pathLst>
                  <a:path w="34291" h="5990337">
                    <a:moveTo>
                      <a:pt x="0" y="0"/>
                    </a:moveTo>
                    <a:lnTo>
                      <a:pt x="34290" y="0"/>
                    </a:lnTo>
                    <a:lnTo>
                      <a:pt x="34290" y="5990336"/>
                    </a:lnTo>
                    <a:lnTo>
                      <a:pt x="0" y="599033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Freeform 18"/>
              <p:cNvSpPr/>
              <p:nvPr/>
            </p:nvSpPr>
            <p:spPr>
              <a:xfrm>
                <a:off x="5697347" y="677037"/>
                <a:ext cx="32767" cy="5991480"/>
              </a:xfrm>
              <a:custGeom>
                <a:avLst/>
                <a:gdLst/>
                <a:ahLst/>
                <a:cxnLst/>
                <a:rect l="0" t="0" r="0" b="0"/>
                <a:pathLst>
                  <a:path w="32767" h="5991480">
                    <a:moveTo>
                      <a:pt x="0" y="0"/>
                    </a:moveTo>
                    <a:lnTo>
                      <a:pt x="32766" y="0"/>
                    </a:lnTo>
                    <a:lnTo>
                      <a:pt x="32766" y="5991479"/>
                    </a:lnTo>
                    <a:lnTo>
                      <a:pt x="0" y="5991479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Freeform 19"/>
              <p:cNvSpPr/>
              <p:nvPr/>
            </p:nvSpPr>
            <p:spPr>
              <a:xfrm>
                <a:off x="5998464" y="678180"/>
                <a:ext cx="36196" cy="5994909"/>
              </a:xfrm>
              <a:custGeom>
                <a:avLst/>
                <a:gdLst/>
                <a:ahLst/>
                <a:cxnLst/>
                <a:rect l="0" t="0" r="0" b="0"/>
                <a:pathLst>
                  <a:path w="36196" h="5994909">
                    <a:moveTo>
                      <a:pt x="0" y="0"/>
                    </a:moveTo>
                    <a:lnTo>
                      <a:pt x="36195" y="0"/>
                    </a:lnTo>
                    <a:lnTo>
                      <a:pt x="36195" y="5994908"/>
                    </a:lnTo>
                    <a:lnTo>
                      <a:pt x="0" y="5994908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Freeform 20"/>
              <p:cNvSpPr/>
              <p:nvPr/>
            </p:nvSpPr>
            <p:spPr>
              <a:xfrm>
                <a:off x="6290691" y="675386"/>
                <a:ext cx="38863" cy="5996433"/>
              </a:xfrm>
              <a:custGeom>
                <a:avLst/>
                <a:gdLst/>
                <a:ahLst/>
                <a:cxnLst/>
                <a:rect l="0" t="0" r="0" b="0"/>
                <a:pathLst>
                  <a:path w="38863" h="5996433">
                    <a:moveTo>
                      <a:pt x="0" y="0"/>
                    </a:moveTo>
                    <a:lnTo>
                      <a:pt x="38862" y="0"/>
                    </a:lnTo>
                    <a:lnTo>
                      <a:pt x="38862" y="5996432"/>
                    </a:lnTo>
                    <a:lnTo>
                      <a:pt x="0" y="599643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Freeform 21"/>
              <p:cNvSpPr/>
              <p:nvPr/>
            </p:nvSpPr>
            <p:spPr>
              <a:xfrm>
                <a:off x="6594602" y="677037"/>
                <a:ext cx="34545" cy="5993258"/>
              </a:xfrm>
              <a:custGeom>
                <a:avLst/>
                <a:gdLst/>
                <a:ahLst/>
                <a:cxnLst/>
                <a:rect l="0" t="0" r="0" b="0"/>
                <a:pathLst>
                  <a:path w="34545" h="5993258">
                    <a:moveTo>
                      <a:pt x="0" y="0"/>
                    </a:moveTo>
                    <a:lnTo>
                      <a:pt x="34544" y="0"/>
                    </a:lnTo>
                    <a:lnTo>
                      <a:pt x="34544" y="5993257"/>
                    </a:lnTo>
                    <a:lnTo>
                      <a:pt x="0" y="5993257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Freeform 22"/>
              <p:cNvSpPr/>
              <p:nvPr/>
            </p:nvSpPr>
            <p:spPr>
              <a:xfrm>
                <a:off x="6897116" y="678180"/>
                <a:ext cx="37339" cy="5994909"/>
              </a:xfrm>
              <a:custGeom>
                <a:avLst/>
                <a:gdLst/>
                <a:ahLst/>
                <a:cxnLst/>
                <a:rect l="0" t="0" r="0" b="0"/>
                <a:pathLst>
                  <a:path w="37339" h="5994909">
                    <a:moveTo>
                      <a:pt x="0" y="0"/>
                    </a:moveTo>
                    <a:lnTo>
                      <a:pt x="37338" y="0"/>
                    </a:lnTo>
                    <a:lnTo>
                      <a:pt x="37338" y="5994908"/>
                    </a:lnTo>
                    <a:lnTo>
                      <a:pt x="0" y="5994908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reeform 23"/>
              <p:cNvSpPr/>
              <p:nvPr/>
            </p:nvSpPr>
            <p:spPr>
              <a:xfrm>
                <a:off x="7196836" y="677037"/>
                <a:ext cx="36069" cy="5993258"/>
              </a:xfrm>
              <a:custGeom>
                <a:avLst/>
                <a:gdLst/>
                <a:ahLst/>
                <a:cxnLst/>
                <a:rect l="0" t="0" r="0" b="0"/>
                <a:pathLst>
                  <a:path w="36069" h="5993258">
                    <a:moveTo>
                      <a:pt x="0" y="0"/>
                    </a:moveTo>
                    <a:lnTo>
                      <a:pt x="36068" y="0"/>
                    </a:lnTo>
                    <a:lnTo>
                      <a:pt x="36068" y="5993257"/>
                    </a:lnTo>
                    <a:lnTo>
                      <a:pt x="0" y="5993257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Freeform 24"/>
              <p:cNvSpPr/>
              <p:nvPr/>
            </p:nvSpPr>
            <p:spPr>
              <a:xfrm>
                <a:off x="7496429" y="677037"/>
                <a:ext cx="38863" cy="5996306"/>
              </a:xfrm>
              <a:custGeom>
                <a:avLst/>
                <a:gdLst/>
                <a:ahLst/>
                <a:cxnLst/>
                <a:rect l="0" t="0" r="0" b="0"/>
                <a:pathLst>
                  <a:path w="38863" h="5996306">
                    <a:moveTo>
                      <a:pt x="0" y="0"/>
                    </a:moveTo>
                    <a:lnTo>
                      <a:pt x="38862" y="0"/>
                    </a:lnTo>
                    <a:lnTo>
                      <a:pt x="38862" y="5996305"/>
                    </a:lnTo>
                    <a:lnTo>
                      <a:pt x="0" y="599630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25"/>
              <p:cNvSpPr/>
              <p:nvPr/>
            </p:nvSpPr>
            <p:spPr>
              <a:xfrm>
                <a:off x="7790307" y="677037"/>
                <a:ext cx="42038" cy="5996306"/>
              </a:xfrm>
              <a:custGeom>
                <a:avLst/>
                <a:gdLst/>
                <a:ahLst/>
                <a:cxnLst/>
                <a:rect l="0" t="0" r="0" b="0"/>
                <a:pathLst>
                  <a:path w="42038" h="5996306">
                    <a:moveTo>
                      <a:pt x="0" y="0"/>
                    </a:moveTo>
                    <a:lnTo>
                      <a:pt x="42037" y="0"/>
                    </a:lnTo>
                    <a:lnTo>
                      <a:pt x="42037" y="5996305"/>
                    </a:lnTo>
                    <a:lnTo>
                      <a:pt x="0" y="599630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26"/>
              <p:cNvSpPr/>
              <p:nvPr/>
            </p:nvSpPr>
            <p:spPr>
              <a:xfrm>
                <a:off x="8085455" y="672338"/>
                <a:ext cx="43689" cy="5997322"/>
              </a:xfrm>
              <a:custGeom>
                <a:avLst/>
                <a:gdLst/>
                <a:ahLst/>
                <a:cxnLst/>
                <a:rect l="0" t="0" r="0" b="0"/>
                <a:pathLst>
                  <a:path w="43689" h="5997322">
                    <a:moveTo>
                      <a:pt x="0" y="0"/>
                    </a:moveTo>
                    <a:lnTo>
                      <a:pt x="43688" y="0"/>
                    </a:lnTo>
                    <a:lnTo>
                      <a:pt x="43688" y="5997321"/>
                    </a:lnTo>
                    <a:lnTo>
                      <a:pt x="0" y="599732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27"/>
              <p:cNvSpPr/>
              <p:nvPr/>
            </p:nvSpPr>
            <p:spPr>
              <a:xfrm>
                <a:off x="2113280" y="1262507"/>
                <a:ext cx="5994401" cy="31370"/>
              </a:xfrm>
              <a:custGeom>
                <a:avLst/>
                <a:gdLst/>
                <a:ahLst/>
                <a:cxnLst/>
                <a:rect l="0" t="0" r="0" b="0"/>
                <a:pathLst>
                  <a:path w="5994401" h="31370">
                    <a:moveTo>
                      <a:pt x="0" y="0"/>
                    </a:moveTo>
                    <a:lnTo>
                      <a:pt x="5994400" y="0"/>
                    </a:lnTo>
                    <a:lnTo>
                      <a:pt x="5994400" y="31369"/>
                    </a:lnTo>
                    <a:lnTo>
                      <a:pt x="0" y="31369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Freeform 28"/>
              <p:cNvSpPr/>
              <p:nvPr/>
            </p:nvSpPr>
            <p:spPr>
              <a:xfrm>
                <a:off x="2114931" y="1561084"/>
                <a:ext cx="6003545" cy="31243"/>
              </a:xfrm>
              <a:custGeom>
                <a:avLst/>
                <a:gdLst/>
                <a:ahLst/>
                <a:cxnLst/>
                <a:rect l="0" t="0" r="0" b="0"/>
                <a:pathLst>
                  <a:path w="6003545" h="31243">
                    <a:moveTo>
                      <a:pt x="0" y="0"/>
                    </a:moveTo>
                    <a:lnTo>
                      <a:pt x="6003544" y="0"/>
                    </a:lnTo>
                    <a:lnTo>
                      <a:pt x="6003544" y="31242"/>
                    </a:lnTo>
                    <a:lnTo>
                      <a:pt x="0" y="3124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reeform 29"/>
              <p:cNvSpPr/>
              <p:nvPr/>
            </p:nvSpPr>
            <p:spPr>
              <a:xfrm>
                <a:off x="2112137" y="1854327"/>
                <a:ext cx="6004815" cy="33021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3021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3020"/>
                    </a:lnTo>
                    <a:lnTo>
                      <a:pt x="0" y="33020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reeform 30"/>
              <p:cNvSpPr/>
              <p:nvPr/>
            </p:nvSpPr>
            <p:spPr>
              <a:xfrm>
                <a:off x="2118106" y="3358896"/>
                <a:ext cx="6004815" cy="32894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2894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2893"/>
                    </a:lnTo>
                    <a:lnTo>
                      <a:pt x="0" y="32893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Freeform 31"/>
              <p:cNvSpPr/>
              <p:nvPr/>
            </p:nvSpPr>
            <p:spPr>
              <a:xfrm>
                <a:off x="2114931" y="3060700"/>
                <a:ext cx="6004815" cy="32894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2894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2893"/>
                    </a:lnTo>
                    <a:lnTo>
                      <a:pt x="0" y="32893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Freeform 32"/>
              <p:cNvSpPr/>
              <p:nvPr/>
            </p:nvSpPr>
            <p:spPr>
              <a:xfrm>
                <a:off x="2114931" y="2759583"/>
                <a:ext cx="5994401" cy="32767"/>
              </a:xfrm>
              <a:custGeom>
                <a:avLst/>
                <a:gdLst/>
                <a:ahLst/>
                <a:cxnLst/>
                <a:rect l="0" t="0" r="0" b="0"/>
                <a:pathLst>
                  <a:path w="5994401" h="32767">
                    <a:moveTo>
                      <a:pt x="0" y="0"/>
                    </a:moveTo>
                    <a:lnTo>
                      <a:pt x="5994400" y="0"/>
                    </a:lnTo>
                    <a:lnTo>
                      <a:pt x="5994400" y="32766"/>
                    </a:lnTo>
                    <a:lnTo>
                      <a:pt x="0" y="3276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Freeform 33"/>
              <p:cNvSpPr/>
              <p:nvPr/>
            </p:nvSpPr>
            <p:spPr>
              <a:xfrm>
                <a:off x="2118106" y="2458593"/>
                <a:ext cx="6003418" cy="31243"/>
              </a:xfrm>
              <a:custGeom>
                <a:avLst/>
                <a:gdLst/>
                <a:ahLst/>
                <a:cxnLst/>
                <a:rect l="0" t="0" r="0" b="0"/>
                <a:pathLst>
                  <a:path w="6003418" h="31243">
                    <a:moveTo>
                      <a:pt x="0" y="0"/>
                    </a:moveTo>
                    <a:lnTo>
                      <a:pt x="6003417" y="0"/>
                    </a:lnTo>
                    <a:lnTo>
                      <a:pt x="6003417" y="31242"/>
                    </a:lnTo>
                    <a:lnTo>
                      <a:pt x="0" y="3124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Freeform 34"/>
              <p:cNvSpPr/>
              <p:nvPr/>
            </p:nvSpPr>
            <p:spPr>
              <a:xfrm>
                <a:off x="2116582" y="2160143"/>
                <a:ext cx="5986908" cy="31116"/>
              </a:xfrm>
              <a:custGeom>
                <a:avLst/>
                <a:gdLst/>
                <a:ahLst/>
                <a:cxnLst/>
                <a:rect l="0" t="0" r="0" b="0"/>
                <a:pathLst>
                  <a:path w="5986908" h="31116">
                    <a:moveTo>
                      <a:pt x="0" y="0"/>
                    </a:moveTo>
                    <a:lnTo>
                      <a:pt x="5986907" y="0"/>
                    </a:lnTo>
                    <a:lnTo>
                      <a:pt x="5986907" y="31115"/>
                    </a:lnTo>
                    <a:lnTo>
                      <a:pt x="0" y="3111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Freeform 35"/>
              <p:cNvSpPr/>
              <p:nvPr/>
            </p:nvSpPr>
            <p:spPr>
              <a:xfrm>
                <a:off x="2113280" y="3655314"/>
                <a:ext cx="5993004" cy="31497"/>
              </a:xfrm>
              <a:custGeom>
                <a:avLst/>
                <a:gdLst/>
                <a:ahLst/>
                <a:cxnLst/>
                <a:rect l="0" t="0" r="0" b="0"/>
                <a:pathLst>
                  <a:path w="5993004" h="31497">
                    <a:moveTo>
                      <a:pt x="0" y="0"/>
                    </a:moveTo>
                    <a:lnTo>
                      <a:pt x="5993003" y="0"/>
                    </a:lnTo>
                    <a:lnTo>
                      <a:pt x="5993003" y="31496"/>
                    </a:lnTo>
                    <a:lnTo>
                      <a:pt x="0" y="3149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Freeform 36"/>
              <p:cNvSpPr/>
              <p:nvPr/>
            </p:nvSpPr>
            <p:spPr>
              <a:xfrm>
                <a:off x="2112137" y="3956685"/>
                <a:ext cx="6003545" cy="31243"/>
              </a:xfrm>
              <a:custGeom>
                <a:avLst/>
                <a:gdLst/>
                <a:ahLst/>
                <a:cxnLst/>
                <a:rect l="0" t="0" r="0" b="0"/>
                <a:pathLst>
                  <a:path w="6003545" h="31243">
                    <a:moveTo>
                      <a:pt x="0" y="0"/>
                    </a:moveTo>
                    <a:lnTo>
                      <a:pt x="6003544" y="0"/>
                    </a:lnTo>
                    <a:lnTo>
                      <a:pt x="6003544" y="31242"/>
                    </a:lnTo>
                    <a:lnTo>
                      <a:pt x="0" y="3124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Freeform 37"/>
              <p:cNvSpPr/>
              <p:nvPr/>
            </p:nvSpPr>
            <p:spPr>
              <a:xfrm>
                <a:off x="2110486" y="4257929"/>
                <a:ext cx="6000370" cy="32767"/>
              </a:xfrm>
              <a:custGeom>
                <a:avLst/>
                <a:gdLst/>
                <a:ahLst/>
                <a:cxnLst/>
                <a:rect l="0" t="0" r="0" b="0"/>
                <a:pathLst>
                  <a:path w="6000370" h="32767">
                    <a:moveTo>
                      <a:pt x="0" y="0"/>
                    </a:moveTo>
                    <a:lnTo>
                      <a:pt x="6000369" y="0"/>
                    </a:lnTo>
                    <a:lnTo>
                      <a:pt x="6000369" y="32766"/>
                    </a:lnTo>
                    <a:lnTo>
                      <a:pt x="0" y="3276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Freeform 38"/>
              <p:cNvSpPr/>
              <p:nvPr/>
            </p:nvSpPr>
            <p:spPr>
              <a:xfrm>
                <a:off x="2112137" y="4556125"/>
                <a:ext cx="6004815" cy="32767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2767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2766"/>
                    </a:lnTo>
                    <a:lnTo>
                      <a:pt x="0" y="3276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Freeform 39"/>
              <p:cNvSpPr/>
              <p:nvPr/>
            </p:nvSpPr>
            <p:spPr>
              <a:xfrm>
                <a:off x="2110486" y="4849749"/>
                <a:ext cx="6004815" cy="33021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3021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3020"/>
                    </a:lnTo>
                    <a:lnTo>
                      <a:pt x="0" y="33020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Freeform 40"/>
              <p:cNvSpPr/>
              <p:nvPr/>
            </p:nvSpPr>
            <p:spPr>
              <a:xfrm>
                <a:off x="2114931" y="6347841"/>
                <a:ext cx="6004815" cy="36196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6196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6195"/>
                    </a:lnTo>
                    <a:lnTo>
                      <a:pt x="0" y="3619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Freeform 41"/>
              <p:cNvSpPr/>
              <p:nvPr/>
            </p:nvSpPr>
            <p:spPr>
              <a:xfrm>
                <a:off x="2114931" y="6054217"/>
                <a:ext cx="6006212" cy="35942"/>
              </a:xfrm>
              <a:custGeom>
                <a:avLst/>
                <a:gdLst/>
                <a:ahLst/>
                <a:cxnLst/>
                <a:rect l="0" t="0" r="0" b="0"/>
                <a:pathLst>
                  <a:path w="6006212" h="35942">
                    <a:moveTo>
                      <a:pt x="0" y="0"/>
                    </a:moveTo>
                    <a:lnTo>
                      <a:pt x="6006211" y="0"/>
                    </a:lnTo>
                    <a:lnTo>
                      <a:pt x="6006211" y="35941"/>
                    </a:lnTo>
                    <a:lnTo>
                      <a:pt x="0" y="3594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Freeform 42"/>
              <p:cNvSpPr/>
              <p:nvPr/>
            </p:nvSpPr>
            <p:spPr>
              <a:xfrm>
                <a:off x="2110486" y="5754370"/>
                <a:ext cx="6003672" cy="33021"/>
              </a:xfrm>
              <a:custGeom>
                <a:avLst/>
                <a:gdLst/>
                <a:ahLst/>
                <a:cxnLst/>
                <a:rect l="0" t="0" r="0" b="0"/>
                <a:pathLst>
                  <a:path w="6003672" h="33021">
                    <a:moveTo>
                      <a:pt x="0" y="0"/>
                    </a:moveTo>
                    <a:lnTo>
                      <a:pt x="6003671" y="0"/>
                    </a:lnTo>
                    <a:lnTo>
                      <a:pt x="6003671" y="33020"/>
                    </a:lnTo>
                    <a:lnTo>
                      <a:pt x="0" y="33020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Freeform 43"/>
              <p:cNvSpPr/>
              <p:nvPr/>
            </p:nvSpPr>
            <p:spPr>
              <a:xfrm>
                <a:off x="2112137" y="5453507"/>
                <a:ext cx="6004815" cy="33021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3021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3020"/>
                    </a:lnTo>
                    <a:lnTo>
                      <a:pt x="0" y="33020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Freeform 44"/>
              <p:cNvSpPr/>
              <p:nvPr/>
            </p:nvSpPr>
            <p:spPr>
              <a:xfrm>
                <a:off x="2112137" y="5155565"/>
                <a:ext cx="5997195" cy="32767"/>
              </a:xfrm>
              <a:custGeom>
                <a:avLst/>
                <a:gdLst/>
                <a:ahLst/>
                <a:cxnLst/>
                <a:rect l="0" t="0" r="0" b="0"/>
                <a:pathLst>
                  <a:path w="5997195" h="32767">
                    <a:moveTo>
                      <a:pt x="0" y="0"/>
                    </a:moveTo>
                    <a:lnTo>
                      <a:pt x="5997194" y="0"/>
                    </a:lnTo>
                    <a:lnTo>
                      <a:pt x="5997194" y="32766"/>
                    </a:lnTo>
                    <a:lnTo>
                      <a:pt x="0" y="3276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Freeform 45"/>
              <p:cNvSpPr/>
              <p:nvPr/>
            </p:nvSpPr>
            <p:spPr>
              <a:xfrm>
                <a:off x="2095500" y="6652006"/>
                <a:ext cx="6033263" cy="35942"/>
              </a:xfrm>
              <a:custGeom>
                <a:avLst/>
                <a:gdLst/>
                <a:ahLst/>
                <a:cxnLst/>
                <a:rect l="0" t="0" r="0" b="0"/>
                <a:pathLst>
                  <a:path w="6033263" h="35942">
                    <a:moveTo>
                      <a:pt x="0" y="0"/>
                    </a:moveTo>
                    <a:lnTo>
                      <a:pt x="6033262" y="0"/>
                    </a:lnTo>
                    <a:lnTo>
                      <a:pt x="6033262" y="35941"/>
                    </a:lnTo>
                    <a:lnTo>
                      <a:pt x="0" y="3594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48" name="Straight Connector 47"/>
            <p:cNvCxnSpPr/>
            <p:nvPr/>
          </p:nvCxnSpPr>
          <p:spPr>
            <a:xfrm>
              <a:off x="3294380" y="939800"/>
              <a:ext cx="0" cy="3949192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miter lim="800000"/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3288411" y="4883023"/>
              <a:ext cx="3939794" cy="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miter lim="800000"/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3022600" y="44450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009900" y="41402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2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076700" y="4940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3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022600" y="3543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4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009900" y="32385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5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3009900" y="29464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6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295900" y="49276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7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5588000" y="49276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8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892800" y="49276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9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6146800" y="49276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10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6451600" y="49276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11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769100" y="49149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12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3467100" y="4940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3771900" y="4940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2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3009900" y="38481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3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4368800" y="4940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4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4673600" y="4940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5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4991100" y="4940300"/>
              <a:ext cx="431800" cy="261610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100" smtClean="0">
                  <a:solidFill>
                    <a:srgbClr val="000000"/>
                  </a:solidFill>
                  <a:latin typeface="Arial - 15"/>
                </a:rPr>
                <a:t>6</a:t>
              </a:r>
              <a:endParaRPr lang="en-US" sz="1100">
                <a:solidFill>
                  <a:srgbClr val="000000"/>
                </a:solidFill>
                <a:latin typeface="Arial - 15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3022600" y="2667000"/>
              <a:ext cx="431800" cy="261610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100" smtClean="0">
                  <a:solidFill>
                    <a:srgbClr val="000000"/>
                  </a:solidFill>
                  <a:latin typeface="Arial - 15"/>
                </a:rPr>
                <a:t>7</a:t>
              </a:r>
              <a:endParaRPr lang="en-US" sz="1100">
                <a:solidFill>
                  <a:srgbClr val="000000"/>
                </a:solidFill>
                <a:latin typeface="Arial - 15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3022600" y="23368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8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3022600" y="20320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9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2933700" y="17399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10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2933700" y="14351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11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2921000" y="11303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12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</p:grpSp>
      <p:cxnSp>
        <p:nvCxnSpPr>
          <p:cNvPr id="75" name="Straight Connector 74"/>
          <p:cNvCxnSpPr/>
          <p:nvPr/>
        </p:nvCxnSpPr>
        <p:spPr>
          <a:xfrm>
            <a:off x="3581400" y="1244600"/>
            <a:ext cx="3348355" cy="3328035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H="1">
            <a:off x="4896104" y="1272286"/>
            <a:ext cx="1152144" cy="3324987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3294380" y="3074289"/>
            <a:ext cx="2125091" cy="0"/>
          </a:xfrm>
          <a:prstGeom prst="line">
            <a:avLst/>
          </a:prstGeom>
          <a:ln w="38100" cap="flat" cmpd="sng" algn="ctr">
            <a:solidFill>
              <a:srgbClr val="FF0000"/>
            </a:solidFill>
            <a:prstDash val="dash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5930900" y="1041400"/>
            <a:ext cx="457200" cy="26161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100" smtClean="0">
                <a:solidFill>
                  <a:srgbClr val="000000"/>
                </a:solidFill>
                <a:latin typeface="Arial - 15"/>
              </a:rPr>
              <a:t>S</a:t>
            </a:r>
            <a:endParaRPr lang="en-US" sz="1100">
              <a:solidFill>
                <a:srgbClr val="000000"/>
              </a:solidFill>
              <a:latin typeface="Arial - 15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6896100" y="4470400"/>
            <a:ext cx="4826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D</a:t>
            </a:r>
            <a:endParaRPr lang="en-US" sz="120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165100" y="685800"/>
            <a:ext cx="1219200" cy="26161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100" dirty="0" smtClean="0">
                <a:solidFill>
                  <a:srgbClr val="000000"/>
                </a:solidFill>
                <a:latin typeface="Arial - 15"/>
              </a:rPr>
              <a:t>GRAPH 1</a:t>
            </a:r>
            <a:endParaRPr lang="en-US" sz="1100" dirty="0">
              <a:solidFill>
                <a:srgbClr val="000000"/>
              </a:solidFill>
              <a:latin typeface="Arial - 15"/>
            </a:endParaRPr>
          </a:p>
        </p:txBody>
      </p:sp>
      <p:cxnSp>
        <p:nvCxnSpPr>
          <p:cNvPr id="83" name="Straight Connector 82"/>
          <p:cNvCxnSpPr/>
          <p:nvPr/>
        </p:nvCxnSpPr>
        <p:spPr>
          <a:xfrm flipV="1">
            <a:off x="5410200" y="3073400"/>
            <a:ext cx="0" cy="1816100"/>
          </a:xfrm>
          <a:prstGeom prst="line">
            <a:avLst/>
          </a:prstGeom>
          <a:ln w="38100" cap="flat" cmpd="sng" algn="ctr">
            <a:solidFill>
              <a:srgbClr val="FF0000"/>
            </a:solidFill>
            <a:prstDash val="dash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2730500" y="723900"/>
            <a:ext cx="4826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P</a:t>
            </a:r>
            <a:endParaRPr lang="en-US" sz="120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7518400" y="4902200"/>
            <a:ext cx="4826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Q</a:t>
            </a:r>
            <a:endParaRPr lang="en-US" sz="120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2667000" y="2933700"/>
            <a:ext cx="5842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Pe</a:t>
            </a:r>
            <a:endParaRPr lang="en-US" sz="1200" baseline="-2500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270500" y="5156200"/>
            <a:ext cx="6096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Qe</a:t>
            </a:r>
            <a:endParaRPr lang="en-US" sz="1200" baseline="-2500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2110486" y="6747384"/>
            <a:ext cx="5993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$4.00 tax is imposed on the producer of a good. </a:t>
            </a:r>
            <a:endParaRPr lang="en-US" dirty="0"/>
          </a:p>
        </p:txBody>
      </p:sp>
      <p:cxnSp>
        <p:nvCxnSpPr>
          <p:cNvPr id="93" name="Straight Connector 92"/>
          <p:cNvCxnSpPr/>
          <p:nvPr/>
        </p:nvCxnSpPr>
        <p:spPr>
          <a:xfrm flipV="1">
            <a:off x="5109845" y="2763901"/>
            <a:ext cx="0" cy="1205738"/>
          </a:xfrm>
          <a:prstGeom prst="line">
            <a:avLst/>
          </a:prstGeom>
          <a:ln w="38100" cap="flat" cmpd="sng" algn="ctr">
            <a:solidFill>
              <a:srgbClr val="32CD32"/>
            </a:solidFill>
            <a:prstDash val="solid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214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-12700"/>
            <a:ext cx="10160000" cy="597662"/>
            <a:chOff x="0" y="-12700"/>
            <a:chExt cx="10160000" cy="597662"/>
          </a:xfrm>
        </p:grpSpPr>
        <p:pic>
          <p:nvPicPr>
            <p:cNvPr id="2" name="Picture 1"/>
            <p:cNvPicPr>
              <a:picLocks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-12700"/>
              <a:ext cx="10160000" cy="5976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3" name="TextBox 2"/>
            <p:cNvSpPr txBox="1"/>
            <p:nvPr/>
          </p:nvSpPr>
          <p:spPr>
            <a:xfrm>
              <a:off x="2070100" y="63500"/>
              <a:ext cx="45212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FFFFFF"/>
                  </a:solidFill>
                  <a:latin typeface="Arial - 26"/>
                </a:rPr>
                <a:t>Tax Incidence and Elasticity</a:t>
              </a:r>
              <a:endParaRPr lang="en-US" sz="1900">
                <a:solidFill>
                  <a:srgbClr val="FFFFFF"/>
                </a:solidFill>
                <a:latin typeface="Arial - 26"/>
              </a:endParaRP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2095500" y="660400"/>
            <a:ext cx="6033644" cy="6027548"/>
            <a:chOff x="2095500" y="660400"/>
            <a:chExt cx="6033644" cy="6027548"/>
          </a:xfrm>
        </p:grpSpPr>
        <p:grpSp>
          <p:nvGrpSpPr>
            <p:cNvPr id="47" name="Group 46"/>
            <p:cNvGrpSpPr/>
            <p:nvPr/>
          </p:nvGrpSpPr>
          <p:grpSpPr>
            <a:xfrm>
              <a:off x="2095500" y="660400"/>
              <a:ext cx="6033644" cy="6027548"/>
              <a:chOff x="2095500" y="660400"/>
              <a:chExt cx="6033644" cy="6027548"/>
            </a:xfrm>
          </p:grpSpPr>
          <p:sp>
            <p:nvSpPr>
              <p:cNvPr id="5" name="Freeform 4"/>
              <p:cNvSpPr/>
              <p:nvPr/>
            </p:nvSpPr>
            <p:spPr>
              <a:xfrm>
                <a:off x="2095500" y="673862"/>
                <a:ext cx="29973" cy="5993004"/>
              </a:xfrm>
              <a:custGeom>
                <a:avLst/>
                <a:gdLst/>
                <a:ahLst/>
                <a:cxnLst/>
                <a:rect l="0" t="0" r="0" b="0"/>
                <a:pathLst>
                  <a:path w="29973" h="5993004">
                    <a:moveTo>
                      <a:pt x="0" y="0"/>
                    </a:moveTo>
                    <a:lnTo>
                      <a:pt x="29972" y="0"/>
                    </a:lnTo>
                    <a:lnTo>
                      <a:pt x="29972" y="5993003"/>
                    </a:lnTo>
                    <a:lnTo>
                      <a:pt x="0" y="5993003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Freeform 5"/>
              <p:cNvSpPr/>
              <p:nvPr/>
            </p:nvSpPr>
            <p:spPr>
              <a:xfrm>
                <a:off x="2095500" y="660400"/>
                <a:ext cx="6031612" cy="29973"/>
              </a:xfrm>
              <a:custGeom>
                <a:avLst/>
                <a:gdLst/>
                <a:ahLst/>
                <a:cxnLst/>
                <a:rect l="0" t="0" r="0" b="0"/>
                <a:pathLst>
                  <a:path w="6031612" h="29973">
                    <a:moveTo>
                      <a:pt x="0" y="0"/>
                    </a:moveTo>
                    <a:lnTo>
                      <a:pt x="6031611" y="0"/>
                    </a:lnTo>
                    <a:lnTo>
                      <a:pt x="6031611" y="29972"/>
                    </a:lnTo>
                    <a:lnTo>
                      <a:pt x="0" y="2997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Freeform 6"/>
              <p:cNvSpPr/>
              <p:nvPr/>
            </p:nvSpPr>
            <p:spPr>
              <a:xfrm>
                <a:off x="2116582" y="961771"/>
                <a:ext cx="6000370" cy="31116"/>
              </a:xfrm>
              <a:custGeom>
                <a:avLst/>
                <a:gdLst/>
                <a:ahLst/>
                <a:cxnLst/>
                <a:rect l="0" t="0" r="0" b="0"/>
                <a:pathLst>
                  <a:path w="6000370" h="31116">
                    <a:moveTo>
                      <a:pt x="0" y="0"/>
                    </a:moveTo>
                    <a:lnTo>
                      <a:pt x="6000369" y="0"/>
                    </a:lnTo>
                    <a:lnTo>
                      <a:pt x="6000369" y="31115"/>
                    </a:lnTo>
                    <a:lnTo>
                      <a:pt x="0" y="3111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Freeform 7"/>
              <p:cNvSpPr/>
              <p:nvPr/>
            </p:nvSpPr>
            <p:spPr>
              <a:xfrm>
                <a:off x="2398268" y="675386"/>
                <a:ext cx="31370" cy="5993132"/>
              </a:xfrm>
              <a:custGeom>
                <a:avLst/>
                <a:gdLst/>
                <a:ahLst/>
                <a:cxnLst/>
                <a:rect l="0" t="0" r="0" b="0"/>
                <a:pathLst>
                  <a:path w="31370" h="5993132">
                    <a:moveTo>
                      <a:pt x="0" y="0"/>
                    </a:moveTo>
                    <a:lnTo>
                      <a:pt x="31369" y="0"/>
                    </a:lnTo>
                    <a:lnTo>
                      <a:pt x="31369" y="5993131"/>
                    </a:lnTo>
                    <a:lnTo>
                      <a:pt x="0" y="599313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Freeform 8"/>
              <p:cNvSpPr/>
              <p:nvPr/>
            </p:nvSpPr>
            <p:spPr>
              <a:xfrm>
                <a:off x="2696464" y="673862"/>
                <a:ext cx="31243" cy="5993004"/>
              </a:xfrm>
              <a:custGeom>
                <a:avLst/>
                <a:gdLst/>
                <a:ahLst/>
                <a:cxnLst/>
                <a:rect l="0" t="0" r="0" b="0"/>
                <a:pathLst>
                  <a:path w="31243" h="5993004">
                    <a:moveTo>
                      <a:pt x="0" y="0"/>
                    </a:moveTo>
                    <a:lnTo>
                      <a:pt x="31242" y="0"/>
                    </a:lnTo>
                    <a:lnTo>
                      <a:pt x="31242" y="5993003"/>
                    </a:lnTo>
                    <a:lnTo>
                      <a:pt x="0" y="5993003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Freeform 9"/>
              <p:cNvSpPr/>
              <p:nvPr/>
            </p:nvSpPr>
            <p:spPr>
              <a:xfrm>
                <a:off x="2998851" y="675386"/>
                <a:ext cx="34545" cy="5994909"/>
              </a:xfrm>
              <a:custGeom>
                <a:avLst/>
                <a:gdLst/>
                <a:ahLst/>
                <a:cxnLst/>
                <a:rect l="0" t="0" r="0" b="0"/>
                <a:pathLst>
                  <a:path w="34545" h="5994909">
                    <a:moveTo>
                      <a:pt x="0" y="0"/>
                    </a:moveTo>
                    <a:lnTo>
                      <a:pt x="34544" y="0"/>
                    </a:lnTo>
                    <a:lnTo>
                      <a:pt x="34544" y="5994908"/>
                    </a:lnTo>
                    <a:lnTo>
                      <a:pt x="0" y="5994908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reeform 10"/>
              <p:cNvSpPr/>
              <p:nvPr/>
            </p:nvSpPr>
            <p:spPr>
              <a:xfrm>
                <a:off x="3292729" y="673862"/>
                <a:ext cx="35942" cy="5996433"/>
              </a:xfrm>
              <a:custGeom>
                <a:avLst/>
                <a:gdLst/>
                <a:ahLst/>
                <a:cxnLst/>
                <a:rect l="0" t="0" r="0" b="0"/>
                <a:pathLst>
                  <a:path w="35942" h="5996433">
                    <a:moveTo>
                      <a:pt x="0" y="0"/>
                    </a:moveTo>
                    <a:lnTo>
                      <a:pt x="35941" y="0"/>
                    </a:lnTo>
                    <a:lnTo>
                      <a:pt x="35941" y="5996432"/>
                    </a:lnTo>
                    <a:lnTo>
                      <a:pt x="0" y="599643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Freeform 11"/>
              <p:cNvSpPr/>
              <p:nvPr/>
            </p:nvSpPr>
            <p:spPr>
              <a:xfrm>
                <a:off x="3595116" y="675386"/>
                <a:ext cx="31243" cy="5993132"/>
              </a:xfrm>
              <a:custGeom>
                <a:avLst/>
                <a:gdLst/>
                <a:ahLst/>
                <a:cxnLst/>
                <a:rect l="0" t="0" r="0" b="0"/>
                <a:pathLst>
                  <a:path w="31243" h="5993132">
                    <a:moveTo>
                      <a:pt x="0" y="0"/>
                    </a:moveTo>
                    <a:lnTo>
                      <a:pt x="31242" y="0"/>
                    </a:lnTo>
                    <a:lnTo>
                      <a:pt x="31242" y="5993131"/>
                    </a:lnTo>
                    <a:lnTo>
                      <a:pt x="0" y="599313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Freeform 12"/>
              <p:cNvSpPr/>
              <p:nvPr/>
            </p:nvSpPr>
            <p:spPr>
              <a:xfrm>
                <a:off x="3898011" y="677037"/>
                <a:ext cx="34545" cy="5994782"/>
              </a:xfrm>
              <a:custGeom>
                <a:avLst/>
                <a:gdLst/>
                <a:ahLst/>
                <a:cxnLst/>
                <a:rect l="0" t="0" r="0" b="0"/>
                <a:pathLst>
                  <a:path w="34545" h="5994782">
                    <a:moveTo>
                      <a:pt x="0" y="0"/>
                    </a:moveTo>
                    <a:lnTo>
                      <a:pt x="34544" y="0"/>
                    </a:lnTo>
                    <a:lnTo>
                      <a:pt x="34544" y="5994781"/>
                    </a:lnTo>
                    <a:lnTo>
                      <a:pt x="0" y="599478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Freeform 13"/>
              <p:cNvSpPr/>
              <p:nvPr/>
            </p:nvSpPr>
            <p:spPr>
              <a:xfrm>
                <a:off x="4197731" y="675386"/>
                <a:ext cx="32767" cy="5993132"/>
              </a:xfrm>
              <a:custGeom>
                <a:avLst/>
                <a:gdLst/>
                <a:ahLst/>
                <a:cxnLst/>
                <a:rect l="0" t="0" r="0" b="0"/>
                <a:pathLst>
                  <a:path w="32767" h="5993132">
                    <a:moveTo>
                      <a:pt x="0" y="0"/>
                    </a:moveTo>
                    <a:lnTo>
                      <a:pt x="32766" y="0"/>
                    </a:lnTo>
                    <a:lnTo>
                      <a:pt x="32766" y="5993131"/>
                    </a:lnTo>
                    <a:lnTo>
                      <a:pt x="0" y="599313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Freeform 14"/>
              <p:cNvSpPr/>
              <p:nvPr/>
            </p:nvSpPr>
            <p:spPr>
              <a:xfrm>
                <a:off x="4498594" y="678180"/>
                <a:ext cx="36069" cy="5991480"/>
              </a:xfrm>
              <a:custGeom>
                <a:avLst/>
                <a:gdLst/>
                <a:ahLst/>
                <a:cxnLst/>
                <a:rect l="0" t="0" r="0" b="0"/>
                <a:pathLst>
                  <a:path w="36069" h="5991480">
                    <a:moveTo>
                      <a:pt x="0" y="0"/>
                    </a:moveTo>
                    <a:lnTo>
                      <a:pt x="36068" y="0"/>
                    </a:lnTo>
                    <a:lnTo>
                      <a:pt x="36068" y="5991479"/>
                    </a:lnTo>
                    <a:lnTo>
                      <a:pt x="0" y="5991479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Freeform 15"/>
              <p:cNvSpPr/>
              <p:nvPr/>
            </p:nvSpPr>
            <p:spPr>
              <a:xfrm>
                <a:off x="4790694" y="675386"/>
                <a:ext cx="38736" cy="5993132"/>
              </a:xfrm>
              <a:custGeom>
                <a:avLst/>
                <a:gdLst/>
                <a:ahLst/>
                <a:cxnLst/>
                <a:rect l="0" t="0" r="0" b="0"/>
                <a:pathLst>
                  <a:path w="38736" h="5993132">
                    <a:moveTo>
                      <a:pt x="0" y="0"/>
                    </a:moveTo>
                    <a:lnTo>
                      <a:pt x="38735" y="0"/>
                    </a:lnTo>
                    <a:lnTo>
                      <a:pt x="38735" y="5993131"/>
                    </a:lnTo>
                    <a:lnTo>
                      <a:pt x="0" y="599313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Freeform 16"/>
              <p:cNvSpPr/>
              <p:nvPr/>
            </p:nvSpPr>
            <p:spPr>
              <a:xfrm>
                <a:off x="5095113" y="677037"/>
                <a:ext cx="31370" cy="5988686"/>
              </a:xfrm>
              <a:custGeom>
                <a:avLst/>
                <a:gdLst/>
                <a:ahLst/>
                <a:cxnLst/>
                <a:rect l="0" t="0" r="0" b="0"/>
                <a:pathLst>
                  <a:path w="31370" h="5988686">
                    <a:moveTo>
                      <a:pt x="0" y="0"/>
                    </a:moveTo>
                    <a:lnTo>
                      <a:pt x="31369" y="0"/>
                    </a:lnTo>
                    <a:lnTo>
                      <a:pt x="31369" y="5988685"/>
                    </a:lnTo>
                    <a:lnTo>
                      <a:pt x="0" y="598868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Freeform 17"/>
              <p:cNvSpPr/>
              <p:nvPr/>
            </p:nvSpPr>
            <p:spPr>
              <a:xfrm>
                <a:off x="5397627" y="677037"/>
                <a:ext cx="34291" cy="5990337"/>
              </a:xfrm>
              <a:custGeom>
                <a:avLst/>
                <a:gdLst/>
                <a:ahLst/>
                <a:cxnLst/>
                <a:rect l="0" t="0" r="0" b="0"/>
                <a:pathLst>
                  <a:path w="34291" h="5990337">
                    <a:moveTo>
                      <a:pt x="0" y="0"/>
                    </a:moveTo>
                    <a:lnTo>
                      <a:pt x="34290" y="0"/>
                    </a:lnTo>
                    <a:lnTo>
                      <a:pt x="34290" y="5990336"/>
                    </a:lnTo>
                    <a:lnTo>
                      <a:pt x="0" y="599033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Freeform 18"/>
              <p:cNvSpPr/>
              <p:nvPr/>
            </p:nvSpPr>
            <p:spPr>
              <a:xfrm>
                <a:off x="5697347" y="677037"/>
                <a:ext cx="32767" cy="5991480"/>
              </a:xfrm>
              <a:custGeom>
                <a:avLst/>
                <a:gdLst/>
                <a:ahLst/>
                <a:cxnLst/>
                <a:rect l="0" t="0" r="0" b="0"/>
                <a:pathLst>
                  <a:path w="32767" h="5991480">
                    <a:moveTo>
                      <a:pt x="0" y="0"/>
                    </a:moveTo>
                    <a:lnTo>
                      <a:pt x="32766" y="0"/>
                    </a:lnTo>
                    <a:lnTo>
                      <a:pt x="32766" y="5991479"/>
                    </a:lnTo>
                    <a:lnTo>
                      <a:pt x="0" y="5991479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Freeform 19"/>
              <p:cNvSpPr/>
              <p:nvPr/>
            </p:nvSpPr>
            <p:spPr>
              <a:xfrm>
                <a:off x="5998464" y="678180"/>
                <a:ext cx="36196" cy="5994909"/>
              </a:xfrm>
              <a:custGeom>
                <a:avLst/>
                <a:gdLst/>
                <a:ahLst/>
                <a:cxnLst/>
                <a:rect l="0" t="0" r="0" b="0"/>
                <a:pathLst>
                  <a:path w="36196" h="5994909">
                    <a:moveTo>
                      <a:pt x="0" y="0"/>
                    </a:moveTo>
                    <a:lnTo>
                      <a:pt x="36195" y="0"/>
                    </a:lnTo>
                    <a:lnTo>
                      <a:pt x="36195" y="5994908"/>
                    </a:lnTo>
                    <a:lnTo>
                      <a:pt x="0" y="5994908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Freeform 20"/>
              <p:cNvSpPr/>
              <p:nvPr/>
            </p:nvSpPr>
            <p:spPr>
              <a:xfrm>
                <a:off x="6290691" y="675386"/>
                <a:ext cx="38863" cy="5996433"/>
              </a:xfrm>
              <a:custGeom>
                <a:avLst/>
                <a:gdLst/>
                <a:ahLst/>
                <a:cxnLst/>
                <a:rect l="0" t="0" r="0" b="0"/>
                <a:pathLst>
                  <a:path w="38863" h="5996433">
                    <a:moveTo>
                      <a:pt x="0" y="0"/>
                    </a:moveTo>
                    <a:lnTo>
                      <a:pt x="38862" y="0"/>
                    </a:lnTo>
                    <a:lnTo>
                      <a:pt x="38862" y="5996432"/>
                    </a:lnTo>
                    <a:lnTo>
                      <a:pt x="0" y="599643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Freeform 21"/>
              <p:cNvSpPr/>
              <p:nvPr/>
            </p:nvSpPr>
            <p:spPr>
              <a:xfrm>
                <a:off x="6594602" y="677037"/>
                <a:ext cx="34545" cy="5993258"/>
              </a:xfrm>
              <a:custGeom>
                <a:avLst/>
                <a:gdLst/>
                <a:ahLst/>
                <a:cxnLst/>
                <a:rect l="0" t="0" r="0" b="0"/>
                <a:pathLst>
                  <a:path w="34545" h="5993258">
                    <a:moveTo>
                      <a:pt x="0" y="0"/>
                    </a:moveTo>
                    <a:lnTo>
                      <a:pt x="34544" y="0"/>
                    </a:lnTo>
                    <a:lnTo>
                      <a:pt x="34544" y="5993257"/>
                    </a:lnTo>
                    <a:lnTo>
                      <a:pt x="0" y="5993257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Freeform 22"/>
              <p:cNvSpPr/>
              <p:nvPr/>
            </p:nvSpPr>
            <p:spPr>
              <a:xfrm>
                <a:off x="6897116" y="678180"/>
                <a:ext cx="37339" cy="5994909"/>
              </a:xfrm>
              <a:custGeom>
                <a:avLst/>
                <a:gdLst/>
                <a:ahLst/>
                <a:cxnLst/>
                <a:rect l="0" t="0" r="0" b="0"/>
                <a:pathLst>
                  <a:path w="37339" h="5994909">
                    <a:moveTo>
                      <a:pt x="0" y="0"/>
                    </a:moveTo>
                    <a:lnTo>
                      <a:pt x="37338" y="0"/>
                    </a:lnTo>
                    <a:lnTo>
                      <a:pt x="37338" y="5994908"/>
                    </a:lnTo>
                    <a:lnTo>
                      <a:pt x="0" y="5994908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reeform 23"/>
              <p:cNvSpPr/>
              <p:nvPr/>
            </p:nvSpPr>
            <p:spPr>
              <a:xfrm>
                <a:off x="7196836" y="677037"/>
                <a:ext cx="36069" cy="5993258"/>
              </a:xfrm>
              <a:custGeom>
                <a:avLst/>
                <a:gdLst/>
                <a:ahLst/>
                <a:cxnLst/>
                <a:rect l="0" t="0" r="0" b="0"/>
                <a:pathLst>
                  <a:path w="36069" h="5993258">
                    <a:moveTo>
                      <a:pt x="0" y="0"/>
                    </a:moveTo>
                    <a:lnTo>
                      <a:pt x="36068" y="0"/>
                    </a:lnTo>
                    <a:lnTo>
                      <a:pt x="36068" y="5993257"/>
                    </a:lnTo>
                    <a:lnTo>
                      <a:pt x="0" y="5993257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Freeform 24"/>
              <p:cNvSpPr/>
              <p:nvPr/>
            </p:nvSpPr>
            <p:spPr>
              <a:xfrm>
                <a:off x="7496429" y="677037"/>
                <a:ext cx="38863" cy="5996306"/>
              </a:xfrm>
              <a:custGeom>
                <a:avLst/>
                <a:gdLst/>
                <a:ahLst/>
                <a:cxnLst/>
                <a:rect l="0" t="0" r="0" b="0"/>
                <a:pathLst>
                  <a:path w="38863" h="5996306">
                    <a:moveTo>
                      <a:pt x="0" y="0"/>
                    </a:moveTo>
                    <a:lnTo>
                      <a:pt x="38862" y="0"/>
                    </a:lnTo>
                    <a:lnTo>
                      <a:pt x="38862" y="5996305"/>
                    </a:lnTo>
                    <a:lnTo>
                      <a:pt x="0" y="599630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25"/>
              <p:cNvSpPr/>
              <p:nvPr/>
            </p:nvSpPr>
            <p:spPr>
              <a:xfrm>
                <a:off x="7790307" y="677037"/>
                <a:ext cx="42038" cy="5996306"/>
              </a:xfrm>
              <a:custGeom>
                <a:avLst/>
                <a:gdLst/>
                <a:ahLst/>
                <a:cxnLst/>
                <a:rect l="0" t="0" r="0" b="0"/>
                <a:pathLst>
                  <a:path w="42038" h="5996306">
                    <a:moveTo>
                      <a:pt x="0" y="0"/>
                    </a:moveTo>
                    <a:lnTo>
                      <a:pt x="42037" y="0"/>
                    </a:lnTo>
                    <a:lnTo>
                      <a:pt x="42037" y="5996305"/>
                    </a:lnTo>
                    <a:lnTo>
                      <a:pt x="0" y="599630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26"/>
              <p:cNvSpPr/>
              <p:nvPr/>
            </p:nvSpPr>
            <p:spPr>
              <a:xfrm>
                <a:off x="8085455" y="672338"/>
                <a:ext cx="43689" cy="5997322"/>
              </a:xfrm>
              <a:custGeom>
                <a:avLst/>
                <a:gdLst/>
                <a:ahLst/>
                <a:cxnLst/>
                <a:rect l="0" t="0" r="0" b="0"/>
                <a:pathLst>
                  <a:path w="43689" h="5997322">
                    <a:moveTo>
                      <a:pt x="0" y="0"/>
                    </a:moveTo>
                    <a:lnTo>
                      <a:pt x="43688" y="0"/>
                    </a:lnTo>
                    <a:lnTo>
                      <a:pt x="43688" y="5997321"/>
                    </a:lnTo>
                    <a:lnTo>
                      <a:pt x="0" y="599732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27"/>
              <p:cNvSpPr/>
              <p:nvPr/>
            </p:nvSpPr>
            <p:spPr>
              <a:xfrm>
                <a:off x="2113280" y="1262507"/>
                <a:ext cx="5994401" cy="31370"/>
              </a:xfrm>
              <a:custGeom>
                <a:avLst/>
                <a:gdLst/>
                <a:ahLst/>
                <a:cxnLst/>
                <a:rect l="0" t="0" r="0" b="0"/>
                <a:pathLst>
                  <a:path w="5994401" h="31370">
                    <a:moveTo>
                      <a:pt x="0" y="0"/>
                    </a:moveTo>
                    <a:lnTo>
                      <a:pt x="5994400" y="0"/>
                    </a:lnTo>
                    <a:lnTo>
                      <a:pt x="5994400" y="31369"/>
                    </a:lnTo>
                    <a:lnTo>
                      <a:pt x="0" y="31369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Freeform 28"/>
              <p:cNvSpPr/>
              <p:nvPr/>
            </p:nvSpPr>
            <p:spPr>
              <a:xfrm>
                <a:off x="2114931" y="1561084"/>
                <a:ext cx="6003545" cy="31243"/>
              </a:xfrm>
              <a:custGeom>
                <a:avLst/>
                <a:gdLst/>
                <a:ahLst/>
                <a:cxnLst/>
                <a:rect l="0" t="0" r="0" b="0"/>
                <a:pathLst>
                  <a:path w="6003545" h="31243">
                    <a:moveTo>
                      <a:pt x="0" y="0"/>
                    </a:moveTo>
                    <a:lnTo>
                      <a:pt x="6003544" y="0"/>
                    </a:lnTo>
                    <a:lnTo>
                      <a:pt x="6003544" y="31242"/>
                    </a:lnTo>
                    <a:lnTo>
                      <a:pt x="0" y="3124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reeform 29"/>
              <p:cNvSpPr/>
              <p:nvPr/>
            </p:nvSpPr>
            <p:spPr>
              <a:xfrm>
                <a:off x="2112137" y="1854327"/>
                <a:ext cx="6004815" cy="33021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3021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3020"/>
                    </a:lnTo>
                    <a:lnTo>
                      <a:pt x="0" y="33020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reeform 30"/>
              <p:cNvSpPr/>
              <p:nvPr/>
            </p:nvSpPr>
            <p:spPr>
              <a:xfrm>
                <a:off x="2118106" y="3358896"/>
                <a:ext cx="6004815" cy="32894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2894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2893"/>
                    </a:lnTo>
                    <a:lnTo>
                      <a:pt x="0" y="32893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Freeform 31"/>
              <p:cNvSpPr/>
              <p:nvPr/>
            </p:nvSpPr>
            <p:spPr>
              <a:xfrm>
                <a:off x="2114931" y="3060700"/>
                <a:ext cx="6004815" cy="32894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2894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2893"/>
                    </a:lnTo>
                    <a:lnTo>
                      <a:pt x="0" y="32893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Freeform 32"/>
              <p:cNvSpPr/>
              <p:nvPr/>
            </p:nvSpPr>
            <p:spPr>
              <a:xfrm>
                <a:off x="2114931" y="2759583"/>
                <a:ext cx="5994401" cy="32767"/>
              </a:xfrm>
              <a:custGeom>
                <a:avLst/>
                <a:gdLst/>
                <a:ahLst/>
                <a:cxnLst/>
                <a:rect l="0" t="0" r="0" b="0"/>
                <a:pathLst>
                  <a:path w="5994401" h="32767">
                    <a:moveTo>
                      <a:pt x="0" y="0"/>
                    </a:moveTo>
                    <a:lnTo>
                      <a:pt x="5994400" y="0"/>
                    </a:lnTo>
                    <a:lnTo>
                      <a:pt x="5994400" y="32766"/>
                    </a:lnTo>
                    <a:lnTo>
                      <a:pt x="0" y="3276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Freeform 33"/>
              <p:cNvSpPr/>
              <p:nvPr/>
            </p:nvSpPr>
            <p:spPr>
              <a:xfrm>
                <a:off x="2118106" y="2458593"/>
                <a:ext cx="6003418" cy="31243"/>
              </a:xfrm>
              <a:custGeom>
                <a:avLst/>
                <a:gdLst/>
                <a:ahLst/>
                <a:cxnLst/>
                <a:rect l="0" t="0" r="0" b="0"/>
                <a:pathLst>
                  <a:path w="6003418" h="31243">
                    <a:moveTo>
                      <a:pt x="0" y="0"/>
                    </a:moveTo>
                    <a:lnTo>
                      <a:pt x="6003417" y="0"/>
                    </a:lnTo>
                    <a:lnTo>
                      <a:pt x="6003417" y="31242"/>
                    </a:lnTo>
                    <a:lnTo>
                      <a:pt x="0" y="3124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Freeform 34"/>
              <p:cNvSpPr/>
              <p:nvPr/>
            </p:nvSpPr>
            <p:spPr>
              <a:xfrm>
                <a:off x="2116582" y="2160143"/>
                <a:ext cx="5986908" cy="31116"/>
              </a:xfrm>
              <a:custGeom>
                <a:avLst/>
                <a:gdLst/>
                <a:ahLst/>
                <a:cxnLst/>
                <a:rect l="0" t="0" r="0" b="0"/>
                <a:pathLst>
                  <a:path w="5986908" h="31116">
                    <a:moveTo>
                      <a:pt x="0" y="0"/>
                    </a:moveTo>
                    <a:lnTo>
                      <a:pt x="5986907" y="0"/>
                    </a:lnTo>
                    <a:lnTo>
                      <a:pt x="5986907" y="31115"/>
                    </a:lnTo>
                    <a:lnTo>
                      <a:pt x="0" y="3111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Freeform 35"/>
              <p:cNvSpPr/>
              <p:nvPr/>
            </p:nvSpPr>
            <p:spPr>
              <a:xfrm>
                <a:off x="2113280" y="3655314"/>
                <a:ext cx="5993004" cy="31497"/>
              </a:xfrm>
              <a:custGeom>
                <a:avLst/>
                <a:gdLst/>
                <a:ahLst/>
                <a:cxnLst/>
                <a:rect l="0" t="0" r="0" b="0"/>
                <a:pathLst>
                  <a:path w="5993004" h="31497">
                    <a:moveTo>
                      <a:pt x="0" y="0"/>
                    </a:moveTo>
                    <a:lnTo>
                      <a:pt x="5993003" y="0"/>
                    </a:lnTo>
                    <a:lnTo>
                      <a:pt x="5993003" y="31496"/>
                    </a:lnTo>
                    <a:lnTo>
                      <a:pt x="0" y="3149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Freeform 36"/>
              <p:cNvSpPr/>
              <p:nvPr/>
            </p:nvSpPr>
            <p:spPr>
              <a:xfrm>
                <a:off x="2112137" y="3956685"/>
                <a:ext cx="6003545" cy="31243"/>
              </a:xfrm>
              <a:custGeom>
                <a:avLst/>
                <a:gdLst/>
                <a:ahLst/>
                <a:cxnLst/>
                <a:rect l="0" t="0" r="0" b="0"/>
                <a:pathLst>
                  <a:path w="6003545" h="31243">
                    <a:moveTo>
                      <a:pt x="0" y="0"/>
                    </a:moveTo>
                    <a:lnTo>
                      <a:pt x="6003544" y="0"/>
                    </a:lnTo>
                    <a:lnTo>
                      <a:pt x="6003544" y="31242"/>
                    </a:lnTo>
                    <a:lnTo>
                      <a:pt x="0" y="3124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Freeform 37"/>
              <p:cNvSpPr/>
              <p:nvPr/>
            </p:nvSpPr>
            <p:spPr>
              <a:xfrm>
                <a:off x="2110486" y="4257929"/>
                <a:ext cx="6000370" cy="32767"/>
              </a:xfrm>
              <a:custGeom>
                <a:avLst/>
                <a:gdLst/>
                <a:ahLst/>
                <a:cxnLst/>
                <a:rect l="0" t="0" r="0" b="0"/>
                <a:pathLst>
                  <a:path w="6000370" h="32767">
                    <a:moveTo>
                      <a:pt x="0" y="0"/>
                    </a:moveTo>
                    <a:lnTo>
                      <a:pt x="6000369" y="0"/>
                    </a:lnTo>
                    <a:lnTo>
                      <a:pt x="6000369" y="32766"/>
                    </a:lnTo>
                    <a:lnTo>
                      <a:pt x="0" y="3276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Freeform 38"/>
              <p:cNvSpPr/>
              <p:nvPr/>
            </p:nvSpPr>
            <p:spPr>
              <a:xfrm>
                <a:off x="2112137" y="4556125"/>
                <a:ext cx="6004815" cy="32767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2767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2766"/>
                    </a:lnTo>
                    <a:lnTo>
                      <a:pt x="0" y="3276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Freeform 39"/>
              <p:cNvSpPr/>
              <p:nvPr/>
            </p:nvSpPr>
            <p:spPr>
              <a:xfrm>
                <a:off x="2110486" y="4849749"/>
                <a:ext cx="6004815" cy="33021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3021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3020"/>
                    </a:lnTo>
                    <a:lnTo>
                      <a:pt x="0" y="33020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Freeform 40"/>
              <p:cNvSpPr/>
              <p:nvPr/>
            </p:nvSpPr>
            <p:spPr>
              <a:xfrm>
                <a:off x="2114931" y="6347841"/>
                <a:ext cx="6004815" cy="36196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6196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6195"/>
                    </a:lnTo>
                    <a:lnTo>
                      <a:pt x="0" y="3619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Freeform 41"/>
              <p:cNvSpPr/>
              <p:nvPr/>
            </p:nvSpPr>
            <p:spPr>
              <a:xfrm>
                <a:off x="2114931" y="6054217"/>
                <a:ext cx="6006212" cy="35942"/>
              </a:xfrm>
              <a:custGeom>
                <a:avLst/>
                <a:gdLst/>
                <a:ahLst/>
                <a:cxnLst/>
                <a:rect l="0" t="0" r="0" b="0"/>
                <a:pathLst>
                  <a:path w="6006212" h="35942">
                    <a:moveTo>
                      <a:pt x="0" y="0"/>
                    </a:moveTo>
                    <a:lnTo>
                      <a:pt x="6006211" y="0"/>
                    </a:lnTo>
                    <a:lnTo>
                      <a:pt x="6006211" y="35941"/>
                    </a:lnTo>
                    <a:lnTo>
                      <a:pt x="0" y="3594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Freeform 42"/>
              <p:cNvSpPr/>
              <p:nvPr/>
            </p:nvSpPr>
            <p:spPr>
              <a:xfrm>
                <a:off x="2110486" y="5754370"/>
                <a:ext cx="6003672" cy="33021"/>
              </a:xfrm>
              <a:custGeom>
                <a:avLst/>
                <a:gdLst/>
                <a:ahLst/>
                <a:cxnLst/>
                <a:rect l="0" t="0" r="0" b="0"/>
                <a:pathLst>
                  <a:path w="6003672" h="33021">
                    <a:moveTo>
                      <a:pt x="0" y="0"/>
                    </a:moveTo>
                    <a:lnTo>
                      <a:pt x="6003671" y="0"/>
                    </a:lnTo>
                    <a:lnTo>
                      <a:pt x="6003671" y="33020"/>
                    </a:lnTo>
                    <a:lnTo>
                      <a:pt x="0" y="33020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Freeform 43"/>
              <p:cNvSpPr/>
              <p:nvPr/>
            </p:nvSpPr>
            <p:spPr>
              <a:xfrm>
                <a:off x="2112137" y="5453507"/>
                <a:ext cx="6004815" cy="33021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3021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3020"/>
                    </a:lnTo>
                    <a:lnTo>
                      <a:pt x="0" y="33020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Freeform 44"/>
              <p:cNvSpPr/>
              <p:nvPr/>
            </p:nvSpPr>
            <p:spPr>
              <a:xfrm>
                <a:off x="2112137" y="5155565"/>
                <a:ext cx="5997195" cy="32767"/>
              </a:xfrm>
              <a:custGeom>
                <a:avLst/>
                <a:gdLst/>
                <a:ahLst/>
                <a:cxnLst/>
                <a:rect l="0" t="0" r="0" b="0"/>
                <a:pathLst>
                  <a:path w="5997195" h="32767">
                    <a:moveTo>
                      <a:pt x="0" y="0"/>
                    </a:moveTo>
                    <a:lnTo>
                      <a:pt x="5997194" y="0"/>
                    </a:lnTo>
                    <a:lnTo>
                      <a:pt x="5997194" y="32766"/>
                    </a:lnTo>
                    <a:lnTo>
                      <a:pt x="0" y="3276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Freeform 45"/>
              <p:cNvSpPr/>
              <p:nvPr/>
            </p:nvSpPr>
            <p:spPr>
              <a:xfrm>
                <a:off x="2095500" y="6652006"/>
                <a:ext cx="6033263" cy="35942"/>
              </a:xfrm>
              <a:custGeom>
                <a:avLst/>
                <a:gdLst/>
                <a:ahLst/>
                <a:cxnLst/>
                <a:rect l="0" t="0" r="0" b="0"/>
                <a:pathLst>
                  <a:path w="6033263" h="35942">
                    <a:moveTo>
                      <a:pt x="0" y="0"/>
                    </a:moveTo>
                    <a:lnTo>
                      <a:pt x="6033262" y="0"/>
                    </a:lnTo>
                    <a:lnTo>
                      <a:pt x="6033262" y="35941"/>
                    </a:lnTo>
                    <a:lnTo>
                      <a:pt x="0" y="3594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48" name="Straight Connector 47"/>
            <p:cNvCxnSpPr/>
            <p:nvPr/>
          </p:nvCxnSpPr>
          <p:spPr>
            <a:xfrm>
              <a:off x="3294380" y="939800"/>
              <a:ext cx="0" cy="3949192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miter lim="800000"/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3288411" y="4883023"/>
              <a:ext cx="3939794" cy="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miter lim="800000"/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3022600" y="44450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009900" y="41402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2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076700" y="4940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3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022600" y="3543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4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009900" y="32385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5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3009900" y="29464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6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295900" y="49276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7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5588000" y="49276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8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892800" y="49276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9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6146800" y="49276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10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6451600" y="49276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11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769100" y="49149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12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3467100" y="4940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3771900" y="4940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2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3009900" y="38481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3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4368800" y="4940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4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4673600" y="4940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5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4991100" y="4940300"/>
              <a:ext cx="431800" cy="261610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100" smtClean="0">
                  <a:solidFill>
                    <a:srgbClr val="000000"/>
                  </a:solidFill>
                  <a:latin typeface="Arial - 15"/>
                </a:rPr>
                <a:t>6</a:t>
              </a:r>
              <a:endParaRPr lang="en-US" sz="1100">
                <a:solidFill>
                  <a:srgbClr val="000000"/>
                </a:solidFill>
                <a:latin typeface="Arial - 15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3022600" y="2667000"/>
              <a:ext cx="431800" cy="261610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100" smtClean="0">
                  <a:solidFill>
                    <a:srgbClr val="000000"/>
                  </a:solidFill>
                  <a:latin typeface="Arial - 15"/>
                </a:rPr>
                <a:t>7</a:t>
              </a:r>
              <a:endParaRPr lang="en-US" sz="1100">
                <a:solidFill>
                  <a:srgbClr val="000000"/>
                </a:solidFill>
                <a:latin typeface="Arial - 15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3022600" y="23368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8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3022600" y="20320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9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2933700" y="17399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10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2933700" y="14351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11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2921000" y="11303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12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</p:grpSp>
      <p:cxnSp>
        <p:nvCxnSpPr>
          <p:cNvPr id="75" name="Straight Connector 74"/>
          <p:cNvCxnSpPr/>
          <p:nvPr/>
        </p:nvCxnSpPr>
        <p:spPr>
          <a:xfrm>
            <a:off x="3771900" y="1143000"/>
            <a:ext cx="3348355" cy="3328035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H="1">
            <a:off x="4343400" y="1257300"/>
            <a:ext cx="3060700" cy="326390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3289300" y="3074289"/>
            <a:ext cx="2422271" cy="0"/>
          </a:xfrm>
          <a:prstGeom prst="line">
            <a:avLst/>
          </a:prstGeom>
          <a:ln w="38100" cap="flat" cmpd="sng" algn="ctr">
            <a:solidFill>
              <a:srgbClr val="FF0000"/>
            </a:solidFill>
            <a:prstDash val="dash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7264400" y="1028700"/>
            <a:ext cx="457200" cy="26161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100" smtClean="0">
                <a:solidFill>
                  <a:srgbClr val="000000"/>
                </a:solidFill>
                <a:latin typeface="Arial - 15"/>
              </a:rPr>
              <a:t>S</a:t>
            </a:r>
            <a:endParaRPr lang="en-US" sz="1100">
              <a:solidFill>
                <a:srgbClr val="000000"/>
              </a:solidFill>
              <a:latin typeface="Arial - 15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7112000" y="4381500"/>
            <a:ext cx="4826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D</a:t>
            </a:r>
            <a:endParaRPr lang="en-US" sz="120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165100" y="673100"/>
            <a:ext cx="1219200" cy="26161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100" smtClean="0">
                <a:solidFill>
                  <a:srgbClr val="000000"/>
                </a:solidFill>
                <a:latin typeface="Arial - 15"/>
              </a:rPr>
              <a:t>GRAPH 2</a:t>
            </a:r>
            <a:endParaRPr lang="en-US" sz="1100">
              <a:solidFill>
                <a:srgbClr val="000000"/>
              </a:solidFill>
              <a:latin typeface="Arial - 15"/>
            </a:endParaRPr>
          </a:p>
        </p:txBody>
      </p:sp>
      <p:cxnSp>
        <p:nvCxnSpPr>
          <p:cNvPr id="84" name="Straight Connector 83"/>
          <p:cNvCxnSpPr/>
          <p:nvPr/>
        </p:nvCxnSpPr>
        <p:spPr>
          <a:xfrm>
            <a:off x="5706745" y="3068320"/>
            <a:ext cx="0" cy="1802765"/>
          </a:xfrm>
          <a:prstGeom prst="line">
            <a:avLst/>
          </a:prstGeom>
          <a:ln w="38100" cap="flat" cmpd="sng" algn="ctr">
            <a:solidFill>
              <a:srgbClr val="FF0000"/>
            </a:solidFill>
            <a:prstDash val="dash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5109845" y="2497201"/>
            <a:ext cx="0" cy="1205738"/>
          </a:xfrm>
          <a:prstGeom prst="line">
            <a:avLst/>
          </a:prstGeom>
          <a:ln w="38100" cap="flat" cmpd="sng" algn="ctr">
            <a:solidFill>
              <a:srgbClr val="32CD32"/>
            </a:solidFill>
            <a:prstDash val="solid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2730500" y="711200"/>
            <a:ext cx="4826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P</a:t>
            </a:r>
            <a:endParaRPr lang="en-US" sz="120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7518400" y="4902200"/>
            <a:ext cx="4826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Q</a:t>
            </a:r>
            <a:endParaRPr lang="en-US" sz="120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2667000" y="2921000"/>
            <a:ext cx="5842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Pe</a:t>
            </a:r>
            <a:endParaRPr lang="en-US" sz="1200" baseline="-2500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562600" y="5181600"/>
            <a:ext cx="6096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Qe</a:t>
            </a:r>
            <a:endParaRPr lang="en-US" sz="1200" baseline="-25000">
              <a:solidFill>
                <a:srgbClr val="000000"/>
              </a:solidFill>
              <a:latin typeface="Arial - 16"/>
            </a:endParaRPr>
          </a:p>
        </p:txBody>
      </p:sp>
      <p:cxnSp>
        <p:nvCxnSpPr>
          <p:cNvPr id="90" name="Straight Connector 89"/>
          <p:cNvCxnSpPr/>
          <p:nvPr/>
        </p:nvCxnSpPr>
        <p:spPr>
          <a:xfrm flipH="1">
            <a:off x="3644900" y="1219200"/>
            <a:ext cx="2705100" cy="273050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6311900" y="1028700"/>
            <a:ext cx="838200" cy="26161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100" smtClean="0">
                <a:solidFill>
                  <a:srgbClr val="000000"/>
                </a:solidFill>
                <a:latin typeface="Arial - 15"/>
              </a:rPr>
              <a:t>S+tax</a:t>
            </a:r>
            <a:endParaRPr lang="en-US" sz="1100">
              <a:solidFill>
                <a:srgbClr val="000000"/>
              </a:solidFill>
              <a:latin typeface="Arial - 15"/>
            </a:endParaRPr>
          </a:p>
        </p:txBody>
      </p:sp>
      <p:cxnSp>
        <p:nvCxnSpPr>
          <p:cNvPr id="92" name="Straight Connector 91"/>
          <p:cNvCxnSpPr/>
          <p:nvPr/>
        </p:nvCxnSpPr>
        <p:spPr>
          <a:xfrm flipH="1">
            <a:off x="3301873" y="2470912"/>
            <a:ext cx="1814703" cy="0"/>
          </a:xfrm>
          <a:prstGeom prst="line">
            <a:avLst/>
          </a:prstGeom>
          <a:ln w="38100" cap="flat" cmpd="sng" algn="ctr">
            <a:solidFill>
              <a:srgbClr val="32CD32"/>
            </a:solidFill>
            <a:prstDash val="solid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flipH="1">
            <a:off x="3295142" y="3664077"/>
            <a:ext cx="1796796" cy="0"/>
          </a:xfrm>
          <a:prstGeom prst="line">
            <a:avLst/>
          </a:prstGeom>
          <a:ln w="38100" cap="flat" cmpd="sng" algn="ctr">
            <a:solidFill>
              <a:srgbClr val="32CD32"/>
            </a:solidFill>
            <a:prstDash val="solid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2680081" y="2311400"/>
            <a:ext cx="558038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Pe'</a:t>
            </a:r>
            <a:endParaRPr lang="en-US" sz="1200" baseline="-2500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4940427" y="5156200"/>
            <a:ext cx="583946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Qe'</a:t>
            </a:r>
            <a:endParaRPr lang="en-US" sz="1200" baseline="-25000">
              <a:solidFill>
                <a:srgbClr val="000000"/>
              </a:solidFill>
              <a:latin typeface="Arial - 16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5103876" y="3703320"/>
            <a:ext cx="0" cy="1176020"/>
          </a:xfrm>
          <a:prstGeom prst="line">
            <a:avLst/>
          </a:prstGeom>
          <a:ln w="38100" cap="flat" cmpd="sng" algn="ctr">
            <a:solidFill>
              <a:srgbClr val="32CD32"/>
            </a:solidFill>
            <a:prstDash val="dash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Freeform 97"/>
          <p:cNvSpPr/>
          <p:nvPr/>
        </p:nvSpPr>
        <p:spPr>
          <a:xfrm>
            <a:off x="3285553" y="2473088"/>
            <a:ext cx="1814196" cy="588646"/>
          </a:xfrm>
          <a:custGeom>
            <a:avLst/>
            <a:gdLst/>
            <a:ahLst/>
            <a:cxnLst/>
            <a:rect l="0" t="0" r="0" b="0"/>
            <a:pathLst>
              <a:path w="1814196" h="588646">
                <a:moveTo>
                  <a:pt x="0" y="0"/>
                </a:moveTo>
                <a:lnTo>
                  <a:pt x="1814195" y="0"/>
                </a:lnTo>
                <a:lnTo>
                  <a:pt x="1814195" y="588645"/>
                </a:lnTo>
                <a:lnTo>
                  <a:pt x="0" y="588645"/>
                </a:lnTo>
                <a:close/>
              </a:path>
            </a:pathLst>
          </a:custGeom>
          <a:solidFill>
            <a:srgbClr val="FFFF00"/>
          </a:solidFill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reeform 98"/>
          <p:cNvSpPr/>
          <p:nvPr/>
        </p:nvSpPr>
        <p:spPr>
          <a:xfrm>
            <a:off x="3285553" y="3068320"/>
            <a:ext cx="1814196" cy="601346"/>
          </a:xfrm>
          <a:custGeom>
            <a:avLst/>
            <a:gdLst/>
            <a:ahLst/>
            <a:cxnLst/>
            <a:rect l="0" t="0" r="0" b="0"/>
            <a:pathLst>
              <a:path w="1814196" h="601346">
                <a:moveTo>
                  <a:pt x="0" y="0"/>
                </a:moveTo>
                <a:lnTo>
                  <a:pt x="1814195" y="0"/>
                </a:lnTo>
                <a:lnTo>
                  <a:pt x="1814195" y="601345"/>
                </a:lnTo>
                <a:lnTo>
                  <a:pt x="0" y="601345"/>
                </a:lnTo>
                <a:close/>
              </a:path>
            </a:pathLst>
          </a:custGeom>
          <a:solidFill>
            <a:srgbClr val="FFD700"/>
          </a:solidFill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reeform 99"/>
          <p:cNvSpPr/>
          <p:nvPr/>
        </p:nvSpPr>
        <p:spPr>
          <a:xfrm>
            <a:off x="5102225" y="2492946"/>
            <a:ext cx="605029" cy="1211200"/>
          </a:xfrm>
          <a:custGeom>
            <a:avLst/>
            <a:gdLst/>
            <a:ahLst/>
            <a:cxnLst/>
            <a:rect l="0" t="0" r="0" b="0"/>
            <a:pathLst>
              <a:path w="605029" h="1211200">
                <a:moveTo>
                  <a:pt x="605028" y="578993"/>
                </a:moveTo>
                <a:lnTo>
                  <a:pt x="5461" y="1211199"/>
                </a:lnTo>
                <a:lnTo>
                  <a:pt x="0" y="0"/>
                </a:lnTo>
                <a:close/>
              </a:path>
            </a:pathLst>
          </a:custGeom>
          <a:solidFill>
            <a:srgbClr val="32CD32"/>
          </a:solidFill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TextBox 100"/>
          <p:cNvSpPr txBox="1"/>
          <p:nvPr/>
        </p:nvSpPr>
        <p:spPr>
          <a:xfrm>
            <a:off x="3412592" y="2672709"/>
            <a:ext cx="2108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000" dirty="0" smtClean="0">
                <a:solidFill>
                  <a:srgbClr val="000000"/>
                </a:solidFill>
                <a:latin typeface="Arial - 14"/>
              </a:rPr>
              <a:t>Consumer Tax Burden</a:t>
            </a:r>
            <a:endParaRPr lang="en-US" sz="1000" dirty="0">
              <a:solidFill>
                <a:srgbClr val="000000"/>
              </a:solidFill>
              <a:latin typeface="Arial - 14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3427477" y="3253344"/>
            <a:ext cx="20066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000" dirty="0" smtClean="0">
                <a:solidFill>
                  <a:srgbClr val="000000"/>
                </a:solidFill>
                <a:latin typeface="Arial - 14"/>
              </a:rPr>
              <a:t>Producer Tax Burden</a:t>
            </a:r>
            <a:endParaRPr lang="en-US" sz="1000" dirty="0">
              <a:solidFill>
                <a:srgbClr val="000000"/>
              </a:solidFill>
              <a:latin typeface="Arial - 14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071740" y="2624696"/>
            <a:ext cx="330200" cy="93871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1100" dirty="0" smtClean="0">
                <a:solidFill>
                  <a:srgbClr val="000000"/>
                </a:solidFill>
                <a:latin typeface="Arial - 15"/>
              </a:rPr>
              <a:t>D W L</a:t>
            </a:r>
            <a:endParaRPr lang="en-US" sz="1100" dirty="0">
              <a:solidFill>
                <a:srgbClr val="000000"/>
              </a:solidFill>
              <a:latin typeface="Arial - 15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2110485" y="6784595"/>
            <a:ext cx="62223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Take a look at graph one. </a:t>
            </a:r>
          </a:p>
          <a:p>
            <a:r>
              <a:rPr lang="en-US" dirty="0" smtClean="0"/>
              <a:t>How does the more elastic supply curve affect the tax burden on producers and consumers?</a:t>
            </a:r>
            <a:endParaRPr lang="en-US" dirty="0"/>
          </a:p>
        </p:txBody>
      </p:sp>
      <p:sp>
        <p:nvSpPr>
          <p:cNvPr id="106" name="TextBox 105"/>
          <p:cNvSpPr txBox="1"/>
          <p:nvPr/>
        </p:nvSpPr>
        <p:spPr>
          <a:xfrm>
            <a:off x="2694158" y="3509829"/>
            <a:ext cx="5842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latin typeface="Arial - 16"/>
              </a:rPr>
              <a:t>Ps</a:t>
            </a:r>
            <a:endParaRPr lang="en-US" sz="1200" baseline="-25000" dirty="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107" name="Oval 106">
            <a:hlinkClick r:id="rId3" action="ppaction://hlinksldjump"/>
          </p:cNvPr>
          <p:cNvSpPr/>
          <p:nvPr/>
        </p:nvSpPr>
        <p:spPr>
          <a:xfrm>
            <a:off x="8435959" y="3852634"/>
            <a:ext cx="1312606" cy="1230700"/>
          </a:xfrm>
          <a:prstGeom prst="ellipse">
            <a:avLst/>
          </a:prstGeom>
          <a:solidFill>
            <a:srgbClr val="32CD32"/>
          </a:solidFill>
          <a:ln>
            <a:solidFill>
              <a:srgbClr val="32CD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3" action="ppaction://hlinksldjump"/>
              </a:rPr>
              <a:t>Back to </a:t>
            </a:r>
          </a:p>
          <a:p>
            <a:pPr algn="ctr"/>
            <a:r>
              <a:rPr lang="en-US" dirty="0" smtClean="0">
                <a:hlinkClick r:id="rId3" action="ppaction://hlinksldjump"/>
              </a:rPr>
              <a:t>Graph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31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-12700"/>
            <a:ext cx="10160000" cy="597662"/>
            <a:chOff x="0" y="-12700"/>
            <a:chExt cx="10160000" cy="597662"/>
          </a:xfrm>
        </p:grpSpPr>
        <p:pic>
          <p:nvPicPr>
            <p:cNvPr id="2" name="Picture 1"/>
            <p:cNvPicPr>
              <a:picLocks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-12700"/>
              <a:ext cx="10160000" cy="5976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3" name="TextBox 2"/>
            <p:cNvSpPr txBox="1"/>
            <p:nvPr/>
          </p:nvSpPr>
          <p:spPr>
            <a:xfrm>
              <a:off x="2070100" y="63500"/>
              <a:ext cx="45212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FFFFFF"/>
                  </a:solidFill>
                  <a:latin typeface="Arial - 26"/>
                </a:rPr>
                <a:t>Tax Incidence and Elasticity</a:t>
              </a:r>
              <a:endParaRPr lang="en-US" sz="1900">
                <a:solidFill>
                  <a:srgbClr val="FFFFFF"/>
                </a:solidFill>
                <a:latin typeface="Arial - 26"/>
              </a:endParaRP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2095500" y="660400"/>
            <a:ext cx="6033644" cy="6027548"/>
            <a:chOff x="2095500" y="660400"/>
            <a:chExt cx="6033644" cy="6027548"/>
          </a:xfrm>
        </p:grpSpPr>
        <p:grpSp>
          <p:nvGrpSpPr>
            <p:cNvPr id="47" name="Group 46"/>
            <p:cNvGrpSpPr/>
            <p:nvPr/>
          </p:nvGrpSpPr>
          <p:grpSpPr>
            <a:xfrm>
              <a:off x="2095500" y="660400"/>
              <a:ext cx="6033644" cy="6027548"/>
              <a:chOff x="2095500" y="660400"/>
              <a:chExt cx="6033644" cy="6027548"/>
            </a:xfrm>
          </p:grpSpPr>
          <p:sp>
            <p:nvSpPr>
              <p:cNvPr id="5" name="Freeform 4"/>
              <p:cNvSpPr/>
              <p:nvPr/>
            </p:nvSpPr>
            <p:spPr>
              <a:xfrm>
                <a:off x="2095500" y="673862"/>
                <a:ext cx="29973" cy="5993004"/>
              </a:xfrm>
              <a:custGeom>
                <a:avLst/>
                <a:gdLst/>
                <a:ahLst/>
                <a:cxnLst/>
                <a:rect l="0" t="0" r="0" b="0"/>
                <a:pathLst>
                  <a:path w="29973" h="5993004">
                    <a:moveTo>
                      <a:pt x="0" y="0"/>
                    </a:moveTo>
                    <a:lnTo>
                      <a:pt x="29972" y="0"/>
                    </a:lnTo>
                    <a:lnTo>
                      <a:pt x="29972" y="5993003"/>
                    </a:lnTo>
                    <a:lnTo>
                      <a:pt x="0" y="5993003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Freeform 5"/>
              <p:cNvSpPr/>
              <p:nvPr/>
            </p:nvSpPr>
            <p:spPr>
              <a:xfrm>
                <a:off x="2095500" y="660400"/>
                <a:ext cx="6031612" cy="29973"/>
              </a:xfrm>
              <a:custGeom>
                <a:avLst/>
                <a:gdLst/>
                <a:ahLst/>
                <a:cxnLst/>
                <a:rect l="0" t="0" r="0" b="0"/>
                <a:pathLst>
                  <a:path w="6031612" h="29973">
                    <a:moveTo>
                      <a:pt x="0" y="0"/>
                    </a:moveTo>
                    <a:lnTo>
                      <a:pt x="6031611" y="0"/>
                    </a:lnTo>
                    <a:lnTo>
                      <a:pt x="6031611" y="29972"/>
                    </a:lnTo>
                    <a:lnTo>
                      <a:pt x="0" y="2997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Freeform 6"/>
              <p:cNvSpPr/>
              <p:nvPr/>
            </p:nvSpPr>
            <p:spPr>
              <a:xfrm>
                <a:off x="2116582" y="961771"/>
                <a:ext cx="6000370" cy="31116"/>
              </a:xfrm>
              <a:custGeom>
                <a:avLst/>
                <a:gdLst/>
                <a:ahLst/>
                <a:cxnLst/>
                <a:rect l="0" t="0" r="0" b="0"/>
                <a:pathLst>
                  <a:path w="6000370" h="31116">
                    <a:moveTo>
                      <a:pt x="0" y="0"/>
                    </a:moveTo>
                    <a:lnTo>
                      <a:pt x="6000369" y="0"/>
                    </a:lnTo>
                    <a:lnTo>
                      <a:pt x="6000369" y="31115"/>
                    </a:lnTo>
                    <a:lnTo>
                      <a:pt x="0" y="3111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Freeform 7"/>
              <p:cNvSpPr/>
              <p:nvPr/>
            </p:nvSpPr>
            <p:spPr>
              <a:xfrm>
                <a:off x="2398268" y="675386"/>
                <a:ext cx="31370" cy="5993132"/>
              </a:xfrm>
              <a:custGeom>
                <a:avLst/>
                <a:gdLst/>
                <a:ahLst/>
                <a:cxnLst/>
                <a:rect l="0" t="0" r="0" b="0"/>
                <a:pathLst>
                  <a:path w="31370" h="5993132">
                    <a:moveTo>
                      <a:pt x="0" y="0"/>
                    </a:moveTo>
                    <a:lnTo>
                      <a:pt x="31369" y="0"/>
                    </a:lnTo>
                    <a:lnTo>
                      <a:pt x="31369" y="5993131"/>
                    </a:lnTo>
                    <a:lnTo>
                      <a:pt x="0" y="599313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Freeform 8"/>
              <p:cNvSpPr/>
              <p:nvPr/>
            </p:nvSpPr>
            <p:spPr>
              <a:xfrm>
                <a:off x="2696464" y="673862"/>
                <a:ext cx="31243" cy="5993004"/>
              </a:xfrm>
              <a:custGeom>
                <a:avLst/>
                <a:gdLst/>
                <a:ahLst/>
                <a:cxnLst/>
                <a:rect l="0" t="0" r="0" b="0"/>
                <a:pathLst>
                  <a:path w="31243" h="5993004">
                    <a:moveTo>
                      <a:pt x="0" y="0"/>
                    </a:moveTo>
                    <a:lnTo>
                      <a:pt x="31242" y="0"/>
                    </a:lnTo>
                    <a:lnTo>
                      <a:pt x="31242" y="5993003"/>
                    </a:lnTo>
                    <a:lnTo>
                      <a:pt x="0" y="5993003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Freeform 9"/>
              <p:cNvSpPr/>
              <p:nvPr/>
            </p:nvSpPr>
            <p:spPr>
              <a:xfrm>
                <a:off x="2998851" y="675386"/>
                <a:ext cx="34545" cy="5994909"/>
              </a:xfrm>
              <a:custGeom>
                <a:avLst/>
                <a:gdLst/>
                <a:ahLst/>
                <a:cxnLst/>
                <a:rect l="0" t="0" r="0" b="0"/>
                <a:pathLst>
                  <a:path w="34545" h="5994909">
                    <a:moveTo>
                      <a:pt x="0" y="0"/>
                    </a:moveTo>
                    <a:lnTo>
                      <a:pt x="34544" y="0"/>
                    </a:lnTo>
                    <a:lnTo>
                      <a:pt x="34544" y="5994908"/>
                    </a:lnTo>
                    <a:lnTo>
                      <a:pt x="0" y="5994908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reeform 10"/>
              <p:cNvSpPr/>
              <p:nvPr/>
            </p:nvSpPr>
            <p:spPr>
              <a:xfrm>
                <a:off x="3292729" y="673862"/>
                <a:ext cx="35942" cy="5996433"/>
              </a:xfrm>
              <a:custGeom>
                <a:avLst/>
                <a:gdLst/>
                <a:ahLst/>
                <a:cxnLst/>
                <a:rect l="0" t="0" r="0" b="0"/>
                <a:pathLst>
                  <a:path w="35942" h="5996433">
                    <a:moveTo>
                      <a:pt x="0" y="0"/>
                    </a:moveTo>
                    <a:lnTo>
                      <a:pt x="35941" y="0"/>
                    </a:lnTo>
                    <a:lnTo>
                      <a:pt x="35941" y="5996432"/>
                    </a:lnTo>
                    <a:lnTo>
                      <a:pt x="0" y="599643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Freeform 11"/>
              <p:cNvSpPr/>
              <p:nvPr/>
            </p:nvSpPr>
            <p:spPr>
              <a:xfrm>
                <a:off x="3595116" y="675386"/>
                <a:ext cx="31243" cy="5993132"/>
              </a:xfrm>
              <a:custGeom>
                <a:avLst/>
                <a:gdLst/>
                <a:ahLst/>
                <a:cxnLst/>
                <a:rect l="0" t="0" r="0" b="0"/>
                <a:pathLst>
                  <a:path w="31243" h="5993132">
                    <a:moveTo>
                      <a:pt x="0" y="0"/>
                    </a:moveTo>
                    <a:lnTo>
                      <a:pt x="31242" y="0"/>
                    </a:lnTo>
                    <a:lnTo>
                      <a:pt x="31242" y="5993131"/>
                    </a:lnTo>
                    <a:lnTo>
                      <a:pt x="0" y="599313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Freeform 12"/>
              <p:cNvSpPr/>
              <p:nvPr/>
            </p:nvSpPr>
            <p:spPr>
              <a:xfrm>
                <a:off x="3898011" y="677037"/>
                <a:ext cx="34545" cy="5994782"/>
              </a:xfrm>
              <a:custGeom>
                <a:avLst/>
                <a:gdLst/>
                <a:ahLst/>
                <a:cxnLst/>
                <a:rect l="0" t="0" r="0" b="0"/>
                <a:pathLst>
                  <a:path w="34545" h="5994782">
                    <a:moveTo>
                      <a:pt x="0" y="0"/>
                    </a:moveTo>
                    <a:lnTo>
                      <a:pt x="34544" y="0"/>
                    </a:lnTo>
                    <a:lnTo>
                      <a:pt x="34544" y="5994781"/>
                    </a:lnTo>
                    <a:lnTo>
                      <a:pt x="0" y="599478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Freeform 13"/>
              <p:cNvSpPr/>
              <p:nvPr/>
            </p:nvSpPr>
            <p:spPr>
              <a:xfrm>
                <a:off x="4197731" y="675386"/>
                <a:ext cx="32767" cy="5993132"/>
              </a:xfrm>
              <a:custGeom>
                <a:avLst/>
                <a:gdLst/>
                <a:ahLst/>
                <a:cxnLst/>
                <a:rect l="0" t="0" r="0" b="0"/>
                <a:pathLst>
                  <a:path w="32767" h="5993132">
                    <a:moveTo>
                      <a:pt x="0" y="0"/>
                    </a:moveTo>
                    <a:lnTo>
                      <a:pt x="32766" y="0"/>
                    </a:lnTo>
                    <a:lnTo>
                      <a:pt x="32766" y="5993131"/>
                    </a:lnTo>
                    <a:lnTo>
                      <a:pt x="0" y="599313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Freeform 14"/>
              <p:cNvSpPr/>
              <p:nvPr/>
            </p:nvSpPr>
            <p:spPr>
              <a:xfrm>
                <a:off x="4498594" y="678180"/>
                <a:ext cx="36069" cy="5991480"/>
              </a:xfrm>
              <a:custGeom>
                <a:avLst/>
                <a:gdLst/>
                <a:ahLst/>
                <a:cxnLst/>
                <a:rect l="0" t="0" r="0" b="0"/>
                <a:pathLst>
                  <a:path w="36069" h="5991480">
                    <a:moveTo>
                      <a:pt x="0" y="0"/>
                    </a:moveTo>
                    <a:lnTo>
                      <a:pt x="36068" y="0"/>
                    </a:lnTo>
                    <a:lnTo>
                      <a:pt x="36068" y="5991479"/>
                    </a:lnTo>
                    <a:lnTo>
                      <a:pt x="0" y="5991479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Freeform 15"/>
              <p:cNvSpPr/>
              <p:nvPr/>
            </p:nvSpPr>
            <p:spPr>
              <a:xfrm>
                <a:off x="4790694" y="675386"/>
                <a:ext cx="38736" cy="5993132"/>
              </a:xfrm>
              <a:custGeom>
                <a:avLst/>
                <a:gdLst/>
                <a:ahLst/>
                <a:cxnLst/>
                <a:rect l="0" t="0" r="0" b="0"/>
                <a:pathLst>
                  <a:path w="38736" h="5993132">
                    <a:moveTo>
                      <a:pt x="0" y="0"/>
                    </a:moveTo>
                    <a:lnTo>
                      <a:pt x="38735" y="0"/>
                    </a:lnTo>
                    <a:lnTo>
                      <a:pt x="38735" y="5993131"/>
                    </a:lnTo>
                    <a:lnTo>
                      <a:pt x="0" y="599313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Freeform 16"/>
              <p:cNvSpPr/>
              <p:nvPr/>
            </p:nvSpPr>
            <p:spPr>
              <a:xfrm>
                <a:off x="5095113" y="677037"/>
                <a:ext cx="31370" cy="5988686"/>
              </a:xfrm>
              <a:custGeom>
                <a:avLst/>
                <a:gdLst/>
                <a:ahLst/>
                <a:cxnLst/>
                <a:rect l="0" t="0" r="0" b="0"/>
                <a:pathLst>
                  <a:path w="31370" h="5988686">
                    <a:moveTo>
                      <a:pt x="0" y="0"/>
                    </a:moveTo>
                    <a:lnTo>
                      <a:pt x="31369" y="0"/>
                    </a:lnTo>
                    <a:lnTo>
                      <a:pt x="31369" y="5988685"/>
                    </a:lnTo>
                    <a:lnTo>
                      <a:pt x="0" y="598868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Freeform 17"/>
              <p:cNvSpPr/>
              <p:nvPr/>
            </p:nvSpPr>
            <p:spPr>
              <a:xfrm>
                <a:off x="5397627" y="677037"/>
                <a:ext cx="34291" cy="5990337"/>
              </a:xfrm>
              <a:custGeom>
                <a:avLst/>
                <a:gdLst/>
                <a:ahLst/>
                <a:cxnLst/>
                <a:rect l="0" t="0" r="0" b="0"/>
                <a:pathLst>
                  <a:path w="34291" h="5990337">
                    <a:moveTo>
                      <a:pt x="0" y="0"/>
                    </a:moveTo>
                    <a:lnTo>
                      <a:pt x="34290" y="0"/>
                    </a:lnTo>
                    <a:lnTo>
                      <a:pt x="34290" y="5990336"/>
                    </a:lnTo>
                    <a:lnTo>
                      <a:pt x="0" y="599033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Freeform 18"/>
              <p:cNvSpPr/>
              <p:nvPr/>
            </p:nvSpPr>
            <p:spPr>
              <a:xfrm>
                <a:off x="5697347" y="677037"/>
                <a:ext cx="32767" cy="5991480"/>
              </a:xfrm>
              <a:custGeom>
                <a:avLst/>
                <a:gdLst/>
                <a:ahLst/>
                <a:cxnLst/>
                <a:rect l="0" t="0" r="0" b="0"/>
                <a:pathLst>
                  <a:path w="32767" h="5991480">
                    <a:moveTo>
                      <a:pt x="0" y="0"/>
                    </a:moveTo>
                    <a:lnTo>
                      <a:pt x="32766" y="0"/>
                    </a:lnTo>
                    <a:lnTo>
                      <a:pt x="32766" y="5991479"/>
                    </a:lnTo>
                    <a:lnTo>
                      <a:pt x="0" y="5991479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Freeform 19"/>
              <p:cNvSpPr/>
              <p:nvPr/>
            </p:nvSpPr>
            <p:spPr>
              <a:xfrm>
                <a:off x="5998464" y="678180"/>
                <a:ext cx="36196" cy="5994909"/>
              </a:xfrm>
              <a:custGeom>
                <a:avLst/>
                <a:gdLst/>
                <a:ahLst/>
                <a:cxnLst/>
                <a:rect l="0" t="0" r="0" b="0"/>
                <a:pathLst>
                  <a:path w="36196" h="5994909">
                    <a:moveTo>
                      <a:pt x="0" y="0"/>
                    </a:moveTo>
                    <a:lnTo>
                      <a:pt x="36195" y="0"/>
                    </a:lnTo>
                    <a:lnTo>
                      <a:pt x="36195" y="5994908"/>
                    </a:lnTo>
                    <a:lnTo>
                      <a:pt x="0" y="5994908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Freeform 20"/>
              <p:cNvSpPr/>
              <p:nvPr/>
            </p:nvSpPr>
            <p:spPr>
              <a:xfrm>
                <a:off x="6290691" y="675386"/>
                <a:ext cx="38863" cy="5996433"/>
              </a:xfrm>
              <a:custGeom>
                <a:avLst/>
                <a:gdLst/>
                <a:ahLst/>
                <a:cxnLst/>
                <a:rect l="0" t="0" r="0" b="0"/>
                <a:pathLst>
                  <a:path w="38863" h="5996433">
                    <a:moveTo>
                      <a:pt x="0" y="0"/>
                    </a:moveTo>
                    <a:lnTo>
                      <a:pt x="38862" y="0"/>
                    </a:lnTo>
                    <a:lnTo>
                      <a:pt x="38862" y="5996432"/>
                    </a:lnTo>
                    <a:lnTo>
                      <a:pt x="0" y="599643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Freeform 21"/>
              <p:cNvSpPr/>
              <p:nvPr/>
            </p:nvSpPr>
            <p:spPr>
              <a:xfrm>
                <a:off x="6594602" y="677037"/>
                <a:ext cx="34545" cy="5993258"/>
              </a:xfrm>
              <a:custGeom>
                <a:avLst/>
                <a:gdLst/>
                <a:ahLst/>
                <a:cxnLst/>
                <a:rect l="0" t="0" r="0" b="0"/>
                <a:pathLst>
                  <a:path w="34545" h="5993258">
                    <a:moveTo>
                      <a:pt x="0" y="0"/>
                    </a:moveTo>
                    <a:lnTo>
                      <a:pt x="34544" y="0"/>
                    </a:lnTo>
                    <a:lnTo>
                      <a:pt x="34544" y="5993257"/>
                    </a:lnTo>
                    <a:lnTo>
                      <a:pt x="0" y="5993257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Freeform 22"/>
              <p:cNvSpPr/>
              <p:nvPr/>
            </p:nvSpPr>
            <p:spPr>
              <a:xfrm>
                <a:off x="6897116" y="678180"/>
                <a:ext cx="37339" cy="5994909"/>
              </a:xfrm>
              <a:custGeom>
                <a:avLst/>
                <a:gdLst/>
                <a:ahLst/>
                <a:cxnLst/>
                <a:rect l="0" t="0" r="0" b="0"/>
                <a:pathLst>
                  <a:path w="37339" h="5994909">
                    <a:moveTo>
                      <a:pt x="0" y="0"/>
                    </a:moveTo>
                    <a:lnTo>
                      <a:pt x="37338" y="0"/>
                    </a:lnTo>
                    <a:lnTo>
                      <a:pt x="37338" y="5994908"/>
                    </a:lnTo>
                    <a:lnTo>
                      <a:pt x="0" y="5994908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reeform 23"/>
              <p:cNvSpPr/>
              <p:nvPr/>
            </p:nvSpPr>
            <p:spPr>
              <a:xfrm>
                <a:off x="7196836" y="677037"/>
                <a:ext cx="36069" cy="5993258"/>
              </a:xfrm>
              <a:custGeom>
                <a:avLst/>
                <a:gdLst/>
                <a:ahLst/>
                <a:cxnLst/>
                <a:rect l="0" t="0" r="0" b="0"/>
                <a:pathLst>
                  <a:path w="36069" h="5993258">
                    <a:moveTo>
                      <a:pt x="0" y="0"/>
                    </a:moveTo>
                    <a:lnTo>
                      <a:pt x="36068" y="0"/>
                    </a:lnTo>
                    <a:lnTo>
                      <a:pt x="36068" y="5993257"/>
                    </a:lnTo>
                    <a:lnTo>
                      <a:pt x="0" y="5993257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Freeform 24"/>
              <p:cNvSpPr/>
              <p:nvPr/>
            </p:nvSpPr>
            <p:spPr>
              <a:xfrm>
                <a:off x="7496429" y="677037"/>
                <a:ext cx="38863" cy="5996306"/>
              </a:xfrm>
              <a:custGeom>
                <a:avLst/>
                <a:gdLst/>
                <a:ahLst/>
                <a:cxnLst/>
                <a:rect l="0" t="0" r="0" b="0"/>
                <a:pathLst>
                  <a:path w="38863" h="5996306">
                    <a:moveTo>
                      <a:pt x="0" y="0"/>
                    </a:moveTo>
                    <a:lnTo>
                      <a:pt x="38862" y="0"/>
                    </a:lnTo>
                    <a:lnTo>
                      <a:pt x="38862" y="5996305"/>
                    </a:lnTo>
                    <a:lnTo>
                      <a:pt x="0" y="599630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25"/>
              <p:cNvSpPr/>
              <p:nvPr/>
            </p:nvSpPr>
            <p:spPr>
              <a:xfrm>
                <a:off x="7790307" y="677037"/>
                <a:ext cx="42038" cy="5996306"/>
              </a:xfrm>
              <a:custGeom>
                <a:avLst/>
                <a:gdLst/>
                <a:ahLst/>
                <a:cxnLst/>
                <a:rect l="0" t="0" r="0" b="0"/>
                <a:pathLst>
                  <a:path w="42038" h="5996306">
                    <a:moveTo>
                      <a:pt x="0" y="0"/>
                    </a:moveTo>
                    <a:lnTo>
                      <a:pt x="42037" y="0"/>
                    </a:lnTo>
                    <a:lnTo>
                      <a:pt x="42037" y="5996305"/>
                    </a:lnTo>
                    <a:lnTo>
                      <a:pt x="0" y="599630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26"/>
              <p:cNvSpPr/>
              <p:nvPr/>
            </p:nvSpPr>
            <p:spPr>
              <a:xfrm>
                <a:off x="8085455" y="672338"/>
                <a:ext cx="43689" cy="5997322"/>
              </a:xfrm>
              <a:custGeom>
                <a:avLst/>
                <a:gdLst/>
                <a:ahLst/>
                <a:cxnLst/>
                <a:rect l="0" t="0" r="0" b="0"/>
                <a:pathLst>
                  <a:path w="43689" h="5997322">
                    <a:moveTo>
                      <a:pt x="0" y="0"/>
                    </a:moveTo>
                    <a:lnTo>
                      <a:pt x="43688" y="0"/>
                    </a:lnTo>
                    <a:lnTo>
                      <a:pt x="43688" y="5997321"/>
                    </a:lnTo>
                    <a:lnTo>
                      <a:pt x="0" y="599732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27"/>
              <p:cNvSpPr/>
              <p:nvPr/>
            </p:nvSpPr>
            <p:spPr>
              <a:xfrm>
                <a:off x="2113280" y="1262507"/>
                <a:ext cx="5994401" cy="31370"/>
              </a:xfrm>
              <a:custGeom>
                <a:avLst/>
                <a:gdLst/>
                <a:ahLst/>
                <a:cxnLst/>
                <a:rect l="0" t="0" r="0" b="0"/>
                <a:pathLst>
                  <a:path w="5994401" h="31370">
                    <a:moveTo>
                      <a:pt x="0" y="0"/>
                    </a:moveTo>
                    <a:lnTo>
                      <a:pt x="5994400" y="0"/>
                    </a:lnTo>
                    <a:lnTo>
                      <a:pt x="5994400" y="31369"/>
                    </a:lnTo>
                    <a:lnTo>
                      <a:pt x="0" y="31369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Freeform 28"/>
              <p:cNvSpPr/>
              <p:nvPr/>
            </p:nvSpPr>
            <p:spPr>
              <a:xfrm>
                <a:off x="2114931" y="1561084"/>
                <a:ext cx="6003545" cy="31243"/>
              </a:xfrm>
              <a:custGeom>
                <a:avLst/>
                <a:gdLst/>
                <a:ahLst/>
                <a:cxnLst/>
                <a:rect l="0" t="0" r="0" b="0"/>
                <a:pathLst>
                  <a:path w="6003545" h="31243">
                    <a:moveTo>
                      <a:pt x="0" y="0"/>
                    </a:moveTo>
                    <a:lnTo>
                      <a:pt x="6003544" y="0"/>
                    </a:lnTo>
                    <a:lnTo>
                      <a:pt x="6003544" y="31242"/>
                    </a:lnTo>
                    <a:lnTo>
                      <a:pt x="0" y="3124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reeform 29"/>
              <p:cNvSpPr/>
              <p:nvPr/>
            </p:nvSpPr>
            <p:spPr>
              <a:xfrm>
                <a:off x="2112137" y="1854327"/>
                <a:ext cx="6004815" cy="33021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3021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3020"/>
                    </a:lnTo>
                    <a:lnTo>
                      <a:pt x="0" y="33020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reeform 30"/>
              <p:cNvSpPr/>
              <p:nvPr/>
            </p:nvSpPr>
            <p:spPr>
              <a:xfrm>
                <a:off x="2118106" y="3358896"/>
                <a:ext cx="6004815" cy="32894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2894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2893"/>
                    </a:lnTo>
                    <a:lnTo>
                      <a:pt x="0" y="32893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Freeform 31"/>
              <p:cNvSpPr/>
              <p:nvPr/>
            </p:nvSpPr>
            <p:spPr>
              <a:xfrm>
                <a:off x="2114931" y="3060700"/>
                <a:ext cx="6004815" cy="32894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2894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2893"/>
                    </a:lnTo>
                    <a:lnTo>
                      <a:pt x="0" y="32893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Freeform 32"/>
              <p:cNvSpPr/>
              <p:nvPr/>
            </p:nvSpPr>
            <p:spPr>
              <a:xfrm>
                <a:off x="2114931" y="2759583"/>
                <a:ext cx="5994401" cy="32767"/>
              </a:xfrm>
              <a:custGeom>
                <a:avLst/>
                <a:gdLst/>
                <a:ahLst/>
                <a:cxnLst/>
                <a:rect l="0" t="0" r="0" b="0"/>
                <a:pathLst>
                  <a:path w="5994401" h="32767">
                    <a:moveTo>
                      <a:pt x="0" y="0"/>
                    </a:moveTo>
                    <a:lnTo>
                      <a:pt x="5994400" y="0"/>
                    </a:lnTo>
                    <a:lnTo>
                      <a:pt x="5994400" y="32766"/>
                    </a:lnTo>
                    <a:lnTo>
                      <a:pt x="0" y="3276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Freeform 33"/>
              <p:cNvSpPr/>
              <p:nvPr/>
            </p:nvSpPr>
            <p:spPr>
              <a:xfrm>
                <a:off x="2118106" y="2458593"/>
                <a:ext cx="6003418" cy="31243"/>
              </a:xfrm>
              <a:custGeom>
                <a:avLst/>
                <a:gdLst/>
                <a:ahLst/>
                <a:cxnLst/>
                <a:rect l="0" t="0" r="0" b="0"/>
                <a:pathLst>
                  <a:path w="6003418" h="31243">
                    <a:moveTo>
                      <a:pt x="0" y="0"/>
                    </a:moveTo>
                    <a:lnTo>
                      <a:pt x="6003417" y="0"/>
                    </a:lnTo>
                    <a:lnTo>
                      <a:pt x="6003417" y="31242"/>
                    </a:lnTo>
                    <a:lnTo>
                      <a:pt x="0" y="3124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Freeform 34"/>
              <p:cNvSpPr/>
              <p:nvPr/>
            </p:nvSpPr>
            <p:spPr>
              <a:xfrm>
                <a:off x="2116582" y="2160143"/>
                <a:ext cx="5986908" cy="31116"/>
              </a:xfrm>
              <a:custGeom>
                <a:avLst/>
                <a:gdLst/>
                <a:ahLst/>
                <a:cxnLst/>
                <a:rect l="0" t="0" r="0" b="0"/>
                <a:pathLst>
                  <a:path w="5986908" h="31116">
                    <a:moveTo>
                      <a:pt x="0" y="0"/>
                    </a:moveTo>
                    <a:lnTo>
                      <a:pt x="5986907" y="0"/>
                    </a:lnTo>
                    <a:lnTo>
                      <a:pt x="5986907" y="31115"/>
                    </a:lnTo>
                    <a:lnTo>
                      <a:pt x="0" y="3111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Freeform 35"/>
              <p:cNvSpPr/>
              <p:nvPr/>
            </p:nvSpPr>
            <p:spPr>
              <a:xfrm>
                <a:off x="2113280" y="3655314"/>
                <a:ext cx="5993004" cy="31497"/>
              </a:xfrm>
              <a:custGeom>
                <a:avLst/>
                <a:gdLst/>
                <a:ahLst/>
                <a:cxnLst/>
                <a:rect l="0" t="0" r="0" b="0"/>
                <a:pathLst>
                  <a:path w="5993004" h="31497">
                    <a:moveTo>
                      <a:pt x="0" y="0"/>
                    </a:moveTo>
                    <a:lnTo>
                      <a:pt x="5993003" y="0"/>
                    </a:lnTo>
                    <a:lnTo>
                      <a:pt x="5993003" y="31496"/>
                    </a:lnTo>
                    <a:lnTo>
                      <a:pt x="0" y="3149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Freeform 36"/>
              <p:cNvSpPr/>
              <p:nvPr/>
            </p:nvSpPr>
            <p:spPr>
              <a:xfrm>
                <a:off x="2112137" y="3956685"/>
                <a:ext cx="6003545" cy="31243"/>
              </a:xfrm>
              <a:custGeom>
                <a:avLst/>
                <a:gdLst/>
                <a:ahLst/>
                <a:cxnLst/>
                <a:rect l="0" t="0" r="0" b="0"/>
                <a:pathLst>
                  <a:path w="6003545" h="31243">
                    <a:moveTo>
                      <a:pt x="0" y="0"/>
                    </a:moveTo>
                    <a:lnTo>
                      <a:pt x="6003544" y="0"/>
                    </a:lnTo>
                    <a:lnTo>
                      <a:pt x="6003544" y="31242"/>
                    </a:lnTo>
                    <a:lnTo>
                      <a:pt x="0" y="3124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Freeform 37"/>
              <p:cNvSpPr/>
              <p:nvPr/>
            </p:nvSpPr>
            <p:spPr>
              <a:xfrm>
                <a:off x="2110486" y="4257929"/>
                <a:ext cx="6000370" cy="32767"/>
              </a:xfrm>
              <a:custGeom>
                <a:avLst/>
                <a:gdLst/>
                <a:ahLst/>
                <a:cxnLst/>
                <a:rect l="0" t="0" r="0" b="0"/>
                <a:pathLst>
                  <a:path w="6000370" h="32767">
                    <a:moveTo>
                      <a:pt x="0" y="0"/>
                    </a:moveTo>
                    <a:lnTo>
                      <a:pt x="6000369" y="0"/>
                    </a:lnTo>
                    <a:lnTo>
                      <a:pt x="6000369" y="32766"/>
                    </a:lnTo>
                    <a:lnTo>
                      <a:pt x="0" y="3276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Freeform 38"/>
              <p:cNvSpPr/>
              <p:nvPr/>
            </p:nvSpPr>
            <p:spPr>
              <a:xfrm>
                <a:off x="2112137" y="4556125"/>
                <a:ext cx="6004815" cy="32767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2767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2766"/>
                    </a:lnTo>
                    <a:lnTo>
                      <a:pt x="0" y="3276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Freeform 39"/>
              <p:cNvSpPr/>
              <p:nvPr/>
            </p:nvSpPr>
            <p:spPr>
              <a:xfrm>
                <a:off x="2110486" y="4849749"/>
                <a:ext cx="6004815" cy="33021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3021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3020"/>
                    </a:lnTo>
                    <a:lnTo>
                      <a:pt x="0" y="33020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Freeform 40"/>
              <p:cNvSpPr/>
              <p:nvPr/>
            </p:nvSpPr>
            <p:spPr>
              <a:xfrm>
                <a:off x="2114931" y="6347841"/>
                <a:ext cx="6004815" cy="36196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6196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6195"/>
                    </a:lnTo>
                    <a:lnTo>
                      <a:pt x="0" y="3619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Freeform 41"/>
              <p:cNvSpPr/>
              <p:nvPr/>
            </p:nvSpPr>
            <p:spPr>
              <a:xfrm>
                <a:off x="2114931" y="6054217"/>
                <a:ext cx="6006212" cy="35942"/>
              </a:xfrm>
              <a:custGeom>
                <a:avLst/>
                <a:gdLst/>
                <a:ahLst/>
                <a:cxnLst/>
                <a:rect l="0" t="0" r="0" b="0"/>
                <a:pathLst>
                  <a:path w="6006212" h="35942">
                    <a:moveTo>
                      <a:pt x="0" y="0"/>
                    </a:moveTo>
                    <a:lnTo>
                      <a:pt x="6006211" y="0"/>
                    </a:lnTo>
                    <a:lnTo>
                      <a:pt x="6006211" y="35941"/>
                    </a:lnTo>
                    <a:lnTo>
                      <a:pt x="0" y="3594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Freeform 42"/>
              <p:cNvSpPr/>
              <p:nvPr/>
            </p:nvSpPr>
            <p:spPr>
              <a:xfrm>
                <a:off x="2110486" y="5754370"/>
                <a:ext cx="6003672" cy="33021"/>
              </a:xfrm>
              <a:custGeom>
                <a:avLst/>
                <a:gdLst/>
                <a:ahLst/>
                <a:cxnLst/>
                <a:rect l="0" t="0" r="0" b="0"/>
                <a:pathLst>
                  <a:path w="6003672" h="33021">
                    <a:moveTo>
                      <a:pt x="0" y="0"/>
                    </a:moveTo>
                    <a:lnTo>
                      <a:pt x="6003671" y="0"/>
                    </a:lnTo>
                    <a:lnTo>
                      <a:pt x="6003671" y="33020"/>
                    </a:lnTo>
                    <a:lnTo>
                      <a:pt x="0" y="33020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Freeform 43"/>
              <p:cNvSpPr/>
              <p:nvPr/>
            </p:nvSpPr>
            <p:spPr>
              <a:xfrm>
                <a:off x="2112137" y="5453507"/>
                <a:ext cx="6004815" cy="33021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3021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3020"/>
                    </a:lnTo>
                    <a:lnTo>
                      <a:pt x="0" y="33020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Freeform 44"/>
              <p:cNvSpPr/>
              <p:nvPr/>
            </p:nvSpPr>
            <p:spPr>
              <a:xfrm>
                <a:off x="2112137" y="5155565"/>
                <a:ext cx="5997195" cy="32767"/>
              </a:xfrm>
              <a:custGeom>
                <a:avLst/>
                <a:gdLst/>
                <a:ahLst/>
                <a:cxnLst/>
                <a:rect l="0" t="0" r="0" b="0"/>
                <a:pathLst>
                  <a:path w="5997195" h="32767">
                    <a:moveTo>
                      <a:pt x="0" y="0"/>
                    </a:moveTo>
                    <a:lnTo>
                      <a:pt x="5997194" y="0"/>
                    </a:lnTo>
                    <a:lnTo>
                      <a:pt x="5997194" y="32766"/>
                    </a:lnTo>
                    <a:lnTo>
                      <a:pt x="0" y="3276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Freeform 45"/>
              <p:cNvSpPr/>
              <p:nvPr/>
            </p:nvSpPr>
            <p:spPr>
              <a:xfrm>
                <a:off x="2095500" y="6652006"/>
                <a:ext cx="6033263" cy="35942"/>
              </a:xfrm>
              <a:custGeom>
                <a:avLst/>
                <a:gdLst/>
                <a:ahLst/>
                <a:cxnLst/>
                <a:rect l="0" t="0" r="0" b="0"/>
                <a:pathLst>
                  <a:path w="6033263" h="35942">
                    <a:moveTo>
                      <a:pt x="0" y="0"/>
                    </a:moveTo>
                    <a:lnTo>
                      <a:pt x="6033262" y="0"/>
                    </a:lnTo>
                    <a:lnTo>
                      <a:pt x="6033262" y="35941"/>
                    </a:lnTo>
                    <a:lnTo>
                      <a:pt x="0" y="3594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48" name="Straight Connector 47"/>
            <p:cNvCxnSpPr/>
            <p:nvPr/>
          </p:nvCxnSpPr>
          <p:spPr>
            <a:xfrm>
              <a:off x="3294380" y="939800"/>
              <a:ext cx="0" cy="3949192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miter lim="800000"/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3288411" y="4883023"/>
              <a:ext cx="3939794" cy="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miter lim="800000"/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3022600" y="44450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009900" y="41402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2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076700" y="4940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3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022600" y="3543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4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009900" y="32385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5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3009900" y="29464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6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295900" y="49276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7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5588000" y="49276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8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892800" y="49276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9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6146800" y="49276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10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6451600" y="49276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11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769100" y="49149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12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3467100" y="4940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3771900" y="4940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2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3009900" y="38481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3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4368800" y="4940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4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4673600" y="4940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5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4991100" y="4940300"/>
              <a:ext cx="431800" cy="261610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100" smtClean="0">
                  <a:solidFill>
                    <a:srgbClr val="000000"/>
                  </a:solidFill>
                  <a:latin typeface="Arial - 15"/>
                </a:rPr>
                <a:t>6</a:t>
              </a:r>
              <a:endParaRPr lang="en-US" sz="1100">
                <a:solidFill>
                  <a:srgbClr val="000000"/>
                </a:solidFill>
                <a:latin typeface="Arial - 15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3022600" y="2667000"/>
              <a:ext cx="431800" cy="261610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100" smtClean="0">
                  <a:solidFill>
                    <a:srgbClr val="000000"/>
                  </a:solidFill>
                  <a:latin typeface="Arial - 15"/>
                </a:rPr>
                <a:t>7</a:t>
              </a:r>
              <a:endParaRPr lang="en-US" sz="1100">
                <a:solidFill>
                  <a:srgbClr val="000000"/>
                </a:solidFill>
                <a:latin typeface="Arial - 15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3022600" y="23368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8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3022600" y="20320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9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2933700" y="17399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10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2933700" y="14351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11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2921000" y="11303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12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</p:grpSp>
      <p:cxnSp>
        <p:nvCxnSpPr>
          <p:cNvPr id="75" name="Straight Connector 74"/>
          <p:cNvCxnSpPr/>
          <p:nvPr/>
        </p:nvCxnSpPr>
        <p:spPr>
          <a:xfrm>
            <a:off x="5321300" y="1079500"/>
            <a:ext cx="622300" cy="372110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H="1">
            <a:off x="5321300" y="1117600"/>
            <a:ext cx="850900" cy="364490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3289300" y="3239389"/>
            <a:ext cx="2374900" cy="0"/>
          </a:xfrm>
          <a:prstGeom prst="line">
            <a:avLst/>
          </a:prstGeom>
          <a:ln w="38100" cap="flat" cmpd="sng" algn="ctr">
            <a:solidFill>
              <a:srgbClr val="FF0000"/>
            </a:solidFill>
            <a:prstDash val="dash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6096000" y="838200"/>
            <a:ext cx="457200" cy="26161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100" smtClean="0">
                <a:solidFill>
                  <a:srgbClr val="000000"/>
                </a:solidFill>
                <a:latin typeface="Arial - 15"/>
              </a:rPr>
              <a:t>S</a:t>
            </a:r>
            <a:endParaRPr lang="en-US" sz="1100">
              <a:solidFill>
                <a:srgbClr val="000000"/>
              </a:solidFill>
              <a:latin typeface="Arial - 15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905500" y="4635500"/>
            <a:ext cx="4826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D</a:t>
            </a:r>
            <a:endParaRPr lang="en-US" sz="120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177800" y="673100"/>
            <a:ext cx="1219200" cy="26161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100" smtClean="0">
                <a:solidFill>
                  <a:srgbClr val="000000"/>
                </a:solidFill>
                <a:latin typeface="Arial - 15"/>
              </a:rPr>
              <a:t>GRAPH 3</a:t>
            </a:r>
            <a:endParaRPr lang="en-US" sz="1100">
              <a:solidFill>
                <a:srgbClr val="000000"/>
              </a:solidFill>
              <a:latin typeface="Arial - 15"/>
            </a:endParaRPr>
          </a:p>
        </p:txBody>
      </p:sp>
      <p:cxnSp>
        <p:nvCxnSpPr>
          <p:cNvPr id="86" name="Straight Connector 85"/>
          <p:cNvCxnSpPr/>
          <p:nvPr/>
        </p:nvCxnSpPr>
        <p:spPr>
          <a:xfrm>
            <a:off x="5677662" y="3235198"/>
            <a:ext cx="0" cy="1641602"/>
          </a:xfrm>
          <a:prstGeom prst="line">
            <a:avLst/>
          </a:prstGeom>
          <a:ln w="38100" cap="flat" cmpd="sng" algn="ctr">
            <a:solidFill>
              <a:srgbClr val="FF0000"/>
            </a:solidFill>
            <a:prstDash val="dash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2730881" y="723900"/>
            <a:ext cx="456438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P</a:t>
            </a:r>
            <a:endParaRPr lang="en-US" sz="120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2718181" y="3098800"/>
            <a:ext cx="558038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Pe</a:t>
            </a:r>
            <a:endParaRPr lang="en-US" sz="1200" baseline="-2500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7518781" y="4914900"/>
            <a:ext cx="456437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Q</a:t>
            </a:r>
            <a:endParaRPr lang="en-US" sz="120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550281" y="5168900"/>
            <a:ext cx="583438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Qe</a:t>
            </a:r>
            <a:endParaRPr lang="en-US" sz="1200" baseline="-2500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2125473" y="6845427"/>
            <a:ext cx="60016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Consider a market in equilibrium. The equilibrium price is $5.50 and the quantity exchanged at that price is 8.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42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-12700"/>
            <a:ext cx="10160000" cy="597662"/>
            <a:chOff x="0" y="-12700"/>
            <a:chExt cx="10160000" cy="597662"/>
          </a:xfrm>
        </p:grpSpPr>
        <p:pic>
          <p:nvPicPr>
            <p:cNvPr id="2" name="Picture 1"/>
            <p:cNvPicPr>
              <a:picLocks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-12700"/>
              <a:ext cx="10160000" cy="5976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3" name="TextBox 2"/>
            <p:cNvSpPr txBox="1"/>
            <p:nvPr/>
          </p:nvSpPr>
          <p:spPr>
            <a:xfrm>
              <a:off x="2070100" y="63500"/>
              <a:ext cx="45212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FFFFFF"/>
                  </a:solidFill>
                  <a:latin typeface="Arial - 26"/>
                </a:rPr>
                <a:t>Tax Incidence and Elasticity</a:t>
              </a:r>
              <a:endParaRPr lang="en-US" sz="1900">
                <a:solidFill>
                  <a:srgbClr val="FFFFFF"/>
                </a:solidFill>
                <a:latin typeface="Arial - 26"/>
              </a:endParaRP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2095500" y="660400"/>
            <a:ext cx="6033644" cy="6027548"/>
            <a:chOff x="2095500" y="660400"/>
            <a:chExt cx="6033644" cy="6027548"/>
          </a:xfrm>
        </p:grpSpPr>
        <p:grpSp>
          <p:nvGrpSpPr>
            <p:cNvPr id="47" name="Group 46"/>
            <p:cNvGrpSpPr/>
            <p:nvPr/>
          </p:nvGrpSpPr>
          <p:grpSpPr>
            <a:xfrm>
              <a:off x="2095500" y="660400"/>
              <a:ext cx="6033644" cy="6027548"/>
              <a:chOff x="2095500" y="660400"/>
              <a:chExt cx="6033644" cy="6027548"/>
            </a:xfrm>
          </p:grpSpPr>
          <p:sp>
            <p:nvSpPr>
              <p:cNvPr id="5" name="Freeform 4"/>
              <p:cNvSpPr/>
              <p:nvPr/>
            </p:nvSpPr>
            <p:spPr>
              <a:xfrm>
                <a:off x="2095500" y="673862"/>
                <a:ext cx="29973" cy="5993004"/>
              </a:xfrm>
              <a:custGeom>
                <a:avLst/>
                <a:gdLst/>
                <a:ahLst/>
                <a:cxnLst/>
                <a:rect l="0" t="0" r="0" b="0"/>
                <a:pathLst>
                  <a:path w="29973" h="5993004">
                    <a:moveTo>
                      <a:pt x="0" y="0"/>
                    </a:moveTo>
                    <a:lnTo>
                      <a:pt x="29972" y="0"/>
                    </a:lnTo>
                    <a:lnTo>
                      <a:pt x="29972" y="5993003"/>
                    </a:lnTo>
                    <a:lnTo>
                      <a:pt x="0" y="5993003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Freeform 5"/>
              <p:cNvSpPr/>
              <p:nvPr/>
            </p:nvSpPr>
            <p:spPr>
              <a:xfrm>
                <a:off x="2095500" y="660400"/>
                <a:ext cx="6031612" cy="29973"/>
              </a:xfrm>
              <a:custGeom>
                <a:avLst/>
                <a:gdLst/>
                <a:ahLst/>
                <a:cxnLst/>
                <a:rect l="0" t="0" r="0" b="0"/>
                <a:pathLst>
                  <a:path w="6031612" h="29973">
                    <a:moveTo>
                      <a:pt x="0" y="0"/>
                    </a:moveTo>
                    <a:lnTo>
                      <a:pt x="6031611" y="0"/>
                    </a:lnTo>
                    <a:lnTo>
                      <a:pt x="6031611" y="29972"/>
                    </a:lnTo>
                    <a:lnTo>
                      <a:pt x="0" y="2997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Freeform 6"/>
              <p:cNvSpPr/>
              <p:nvPr/>
            </p:nvSpPr>
            <p:spPr>
              <a:xfrm>
                <a:off x="2116582" y="961771"/>
                <a:ext cx="6000370" cy="31116"/>
              </a:xfrm>
              <a:custGeom>
                <a:avLst/>
                <a:gdLst/>
                <a:ahLst/>
                <a:cxnLst/>
                <a:rect l="0" t="0" r="0" b="0"/>
                <a:pathLst>
                  <a:path w="6000370" h="31116">
                    <a:moveTo>
                      <a:pt x="0" y="0"/>
                    </a:moveTo>
                    <a:lnTo>
                      <a:pt x="6000369" y="0"/>
                    </a:lnTo>
                    <a:lnTo>
                      <a:pt x="6000369" y="31115"/>
                    </a:lnTo>
                    <a:lnTo>
                      <a:pt x="0" y="3111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Freeform 7"/>
              <p:cNvSpPr/>
              <p:nvPr/>
            </p:nvSpPr>
            <p:spPr>
              <a:xfrm>
                <a:off x="2398268" y="675386"/>
                <a:ext cx="31370" cy="5993132"/>
              </a:xfrm>
              <a:custGeom>
                <a:avLst/>
                <a:gdLst/>
                <a:ahLst/>
                <a:cxnLst/>
                <a:rect l="0" t="0" r="0" b="0"/>
                <a:pathLst>
                  <a:path w="31370" h="5993132">
                    <a:moveTo>
                      <a:pt x="0" y="0"/>
                    </a:moveTo>
                    <a:lnTo>
                      <a:pt x="31369" y="0"/>
                    </a:lnTo>
                    <a:lnTo>
                      <a:pt x="31369" y="5993131"/>
                    </a:lnTo>
                    <a:lnTo>
                      <a:pt x="0" y="599313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Freeform 8"/>
              <p:cNvSpPr/>
              <p:nvPr/>
            </p:nvSpPr>
            <p:spPr>
              <a:xfrm>
                <a:off x="2696464" y="673862"/>
                <a:ext cx="31243" cy="5993004"/>
              </a:xfrm>
              <a:custGeom>
                <a:avLst/>
                <a:gdLst/>
                <a:ahLst/>
                <a:cxnLst/>
                <a:rect l="0" t="0" r="0" b="0"/>
                <a:pathLst>
                  <a:path w="31243" h="5993004">
                    <a:moveTo>
                      <a:pt x="0" y="0"/>
                    </a:moveTo>
                    <a:lnTo>
                      <a:pt x="31242" y="0"/>
                    </a:lnTo>
                    <a:lnTo>
                      <a:pt x="31242" y="5993003"/>
                    </a:lnTo>
                    <a:lnTo>
                      <a:pt x="0" y="5993003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Freeform 9"/>
              <p:cNvSpPr/>
              <p:nvPr/>
            </p:nvSpPr>
            <p:spPr>
              <a:xfrm>
                <a:off x="2998851" y="675386"/>
                <a:ext cx="34545" cy="5994909"/>
              </a:xfrm>
              <a:custGeom>
                <a:avLst/>
                <a:gdLst/>
                <a:ahLst/>
                <a:cxnLst/>
                <a:rect l="0" t="0" r="0" b="0"/>
                <a:pathLst>
                  <a:path w="34545" h="5994909">
                    <a:moveTo>
                      <a:pt x="0" y="0"/>
                    </a:moveTo>
                    <a:lnTo>
                      <a:pt x="34544" y="0"/>
                    </a:lnTo>
                    <a:lnTo>
                      <a:pt x="34544" y="5994908"/>
                    </a:lnTo>
                    <a:lnTo>
                      <a:pt x="0" y="5994908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reeform 10"/>
              <p:cNvSpPr/>
              <p:nvPr/>
            </p:nvSpPr>
            <p:spPr>
              <a:xfrm>
                <a:off x="3292729" y="673862"/>
                <a:ext cx="35942" cy="5996433"/>
              </a:xfrm>
              <a:custGeom>
                <a:avLst/>
                <a:gdLst/>
                <a:ahLst/>
                <a:cxnLst/>
                <a:rect l="0" t="0" r="0" b="0"/>
                <a:pathLst>
                  <a:path w="35942" h="5996433">
                    <a:moveTo>
                      <a:pt x="0" y="0"/>
                    </a:moveTo>
                    <a:lnTo>
                      <a:pt x="35941" y="0"/>
                    </a:lnTo>
                    <a:lnTo>
                      <a:pt x="35941" y="5996432"/>
                    </a:lnTo>
                    <a:lnTo>
                      <a:pt x="0" y="599643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Freeform 11"/>
              <p:cNvSpPr/>
              <p:nvPr/>
            </p:nvSpPr>
            <p:spPr>
              <a:xfrm>
                <a:off x="3595116" y="675386"/>
                <a:ext cx="31243" cy="5993132"/>
              </a:xfrm>
              <a:custGeom>
                <a:avLst/>
                <a:gdLst/>
                <a:ahLst/>
                <a:cxnLst/>
                <a:rect l="0" t="0" r="0" b="0"/>
                <a:pathLst>
                  <a:path w="31243" h="5993132">
                    <a:moveTo>
                      <a:pt x="0" y="0"/>
                    </a:moveTo>
                    <a:lnTo>
                      <a:pt x="31242" y="0"/>
                    </a:lnTo>
                    <a:lnTo>
                      <a:pt x="31242" y="5993131"/>
                    </a:lnTo>
                    <a:lnTo>
                      <a:pt x="0" y="599313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Freeform 12"/>
              <p:cNvSpPr/>
              <p:nvPr/>
            </p:nvSpPr>
            <p:spPr>
              <a:xfrm>
                <a:off x="3898011" y="677037"/>
                <a:ext cx="34545" cy="5994782"/>
              </a:xfrm>
              <a:custGeom>
                <a:avLst/>
                <a:gdLst/>
                <a:ahLst/>
                <a:cxnLst/>
                <a:rect l="0" t="0" r="0" b="0"/>
                <a:pathLst>
                  <a:path w="34545" h="5994782">
                    <a:moveTo>
                      <a:pt x="0" y="0"/>
                    </a:moveTo>
                    <a:lnTo>
                      <a:pt x="34544" y="0"/>
                    </a:lnTo>
                    <a:lnTo>
                      <a:pt x="34544" y="5994781"/>
                    </a:lnTo>
                    <a:lnTo>
                      <a:pt x="0" y="599478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Freeform 13"/>
              <p:cNvSpPr/>
              <p:nvPr/>
            </p:nvSpPr>
            <p:spPr>
              <a:xfrm>
                <a:off x="4197731" y="675386"/>
                <a:ext cx="32767" cy="5993132"/>
              </a:xfrm>
              <a:custGeom>
                <a:avLst/>
                <a:gdLst/>
                <a:ahLst/>
                <a:cxnLst/>
                <a:rect l="0" t="0" r="0" b="0"/>
                <a:pathLst>
                  <a:path w="32767" h="5993132">
                    <a:moveTo>
                      <a:pt x="0" y="0"/>
                    </a:moveTo>
                    <a:lnTo>
                      <a:pt x="32766" y="0"/>
                    </a:lnTo>
                    <a:lnTo>
                      <a:pt x="32766" y="5993131"/>
                    </a:lnTo>
                    <a:lnTo>
                      <a:pt x="0" y="599313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Freeform 14"/>
              <p:cNvSpPr/>
              <p:nvPr/>
            </p:nvSpPr>
            <p:spPr>
              <a:xfrm>
                <a:off x="4498594" y="678180"/>
                <a:ext cx="36069" cy="5991480"/>
              </a:xfrm>
              <a:custGeom>
                <a:avLst/>
                <a:gdLst/>
                <a:ahLst/>
                <a:cxnLst/>
                <a:rect l="0" t="0" r="0" b="0"/>
                <a:pathLst>
                  <a:path w="36069" h="5991480">
                    <a:moveTo>
                      <a:pt x="0" y="0"/>
                    </a:moveTo>
                    <a:lnTo>
                      <a:pt x="36068" y="0"/>
                    </a:lnTo>
                    <a:lnTo>
                      <a:pt x="36068" y="5991479"/>
                    </a:lnTo>
                    <a:lnTo>
                      <a:pt x="0" y="5991479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Freeform 15"/>
              <p:cNvSpPr/>
              <p:nvPr/>
            </p:nvSpPr>
            <p:spPr>
              <a:xfrm>
                <a:off x="4790694" y="675386"/>
                <a:ext cx="38736" cy="5993132"/>
              </a:xfrm>
              <a:custGeom>
                <a:avLst/>
                <a:gdLst/>
                <a:ahLst/>
                <a:cxnLst/>
                <a:rect l="0" t="0" r="0" b="0"/>
                <a:pathLst>
                  <a:path w="38736" h="5993132">
                    <a:moveTo>
                      <a:pt x="0" y="0"/>
                    </a:moveTo>
                    <a:lnTo>
                      <a:pt x="38735" y="0"/>
                    </a:lnTo>
                    <a:lnTo>
                      <a:pt x="38735" y="5993131"/>
                    </a:lnTo>
                    <a:lnTo>
                      <a:pt x="0" y="599313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Freeform 16"/>
              <p:cNvSpPr/>
              <p:nvPr/>
            </p:nvSpPr>
            <p:spPr>
              <a:xfrm>
                <a:off x="5095113" y="677037"/>
                <a:ext cx="31370" cy="5988686"/>
              </a:xfrm>
              <a:custGeom>
                <a:avLst/>
                <a:gdLst/>
                <a:ahLst/>
                <a:cxnLst/>
                <a:rect l="0" t="0" r="0" b="0"/>
                <a:pathLst>
                  <a:path w="31370" h="5988686">
                    <a:moveTo>
                      <a:pt x="0" y="0"/>
                    </a:moveTo>
                    <a:lnTo>
                      <a:pt x="31369" y="0"/>
                    </a:lnTo>
                    <a:lnTo>
                      <a:pt x="31369" y="5988685"/>
                    </a:lnTo>
                    <a:lnTo>
                      <a:pt x="0" y="598868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Freeform 17"/>
              <p:cNvSpPr/>
              <p:nvPr/>
            </p:nvSpPr>
            <p:spPr>
              <a:xfrm>
                <a:off x="5397627" y="677037"/>
                <a:ext cx="34291" cy="5990337"/>
              </a:xfrm>
              <a:custGeom>
                <a:avLst/>
                <a:gdLst/>
                <a:ahLst/>
                <a:cxnLst/>
                <a:rect l="0" t="0" r="0" b="0"/>
                <a:pathLst>
                  <a:path w="34291" h="5990337">
                    <a:moveTo>
                      <a:pt x="0" y="0"/>
                    </a:moveTo>
                    <a:lnTo>
                      <a:pt x="34290" y="0"/>
                    </a:lnTo>
                    <a:lnTo>
                      <a:pt x="34290" y="5990336"/>
                    </a:lnTo>
                    <a:lnTo>
                      <a:pt x="0" y="599033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Freeform 18"/>
              <p:cNvSpPr/>
              <p:nvPr/>
            </p:nvSpPr>
            <p:spPr>
              <a:xfrm>
                <a:off x="5697347" y="677037"/>
                <a:ext cx="32767" cy="5991480"/>
              </a:xfrm>
              <a:custGeom>
                <a:avLst/>
                <a:gdLst/>
                <a:ahLst/>
                <a:cxnLst/>
                <a:rect l="0" t="0" r="0" b="0"/>
                <a:pathLst>
                  <a:path w="32767" h="5991480">
                    <a:moveTo>
                      <a:pt x="0" y="0"/>
                    </a:moveTo>
                    <a:lnTo>
                      <a:pt x="32766" y="0"/>
                    </a:lnTo>
                    <a:lnTo>
                      <a:pt x="32766" y="5991479"/>
                    </a:lnTo>
                    <a:lnTo>
                      <a:pt x="0" y="5991479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Freeform 19"/>
              <p:cNvSpPr/>
              <p:nvPr/>
            </p:nvSpPr>
            <p:spPr>
              <a:xfrm>
                <a:off x="5998464" y="678180"/>
                <a:ext cx="36196" cy="5994909"/>
              </a:xfrm>
              <a:custGeom>
                <a:avLst/>
                <a:gdLst/>
                <a:ahLst/>
                <a:cxnLst/>
                <a:rect l="0" t="0" r="0" b="0"/>
                <a:pathLst>
                  <a:path w="36196" h="5994909">
                    <a:moveTo>
                      <a:pt x="0" y="0"/>
                    </a:moveTo>
                    <a:lnTo>
                      <a:pt x="36195" y="0"/>
                    </a:lnTo>
                    <a:lnTo>
                      <a:pt x="36195" y="5994908"/>
                    </a:lnTo>
                    <a:lnTo>
                      <a:pt x="0" y="5994908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Freeform 20"/>
              <p:cNvSpPr/>
              <p:nvPr/>
            </p:nvSpPr>
            <p:spPr>
              <a:xfrm>
                <a:off x="6290691" y="675386"/>
                <a:ext cx="38863" cy="5996433"/>
              </a:xfrm>
              <a:custGeom>
                <a:avLst/>
                <a:gdLst/>
                <a:ahLst/>
                <a:cxnLst/>
                <a:rect l="0" t="0" r="0" b="0"/>
                <a:pathLst>
                  <a:path w="38863" h="5996433">
                    <a:moveTo>
                      <a:pt x="0" y="0"/>
                    </a:moveTo>
                    <a:lnTo>
                      <a:pt x="38862" y="0"/>
                    </a:lnTo>
                    <a:lnTo>
                      <a:pt x="38862" y="5996432"/>
                    </a:lnTo>
                    <a:lnTo>
                      <a:pt x="0" y="599643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Freeform 21"/>
              <p:cNvSpPr/>
              <p:nvPr/>
            </p:nvSpPr>
            <p:spPr>
              <a:xfrm>
                <a:off x="6594602" y="677037"/>
                <a:ext cx="34545" cy="5993258"/>
              </a:xfrm>
              <a:custGeom>
                <a:avLst/>
                <a:gdLst/>
                <a:ahLst/>
                <a:cxnLst/>
                <a:rect l="0" t="0" r="0" b="0"/>
                <a:pathLst>
                  <a:path w="34545" h="5993258">
                    <a:moveTo>
                      <a:pt x="0" y="0"/>
                    </a:moveTo>
                    <a:lnTo>
                      <a:pt x="34544" y="0"/>
                    </a:lnTo>
                    <a:lnTo>
                      <a:pt x="34544" y="5993257"/>
                    </a:lnTo>
                    <a:lnTo>
                      <a:pt x="0" y="5993257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Freeform 22"/>
              <p:cNvSpPr/>
              <p:nvPr/>
            </p:nvSpPr>
            <p:spPr>
              <a:xfrm>
                <a:off x="6897116" y="678180"/>
                <a:ext cx="37339" cy="5994909"/>
              </a:xfrm>
              <a:custGeom>
                <a:avLst/>
                <a:gdLst/>
                <a:ahLst/>
                <a:cxnLst/>
                <a:rect l="0" t="0" r="0" b="0"/>
                <a:pathLst>
                  <a:path w="37339" h="5994909">
                    <a:moveTo>
                      <a:pt x="0" y="0"/>
                    </a:moveTo>
                    <a:lnTo>
                      <a:pt x="37338" y="0"/>
                    </a:lnTo>
                    <a:lnTo>
                      <a:pt x="37338" y="5994908"/>
                    </a:lnTo>
                    <a:lnTo>
                      <a:pt x="0" y="5994908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reeform 23"/>
              <p:cNvSpPr/>
              <p:nvPr/>
            </p:nvSpPr>
            <p:spPr>
              <a:xfrm>
                <a:off x="7196836" y="677037"/>
                <a:ext cx="36069" cy="5993258"/>
              </a:xfrm>
              <a:custGeom>
                <a:avLst/>
                <a:gdLst/>
                <a:ahLst/>
                <a:cxnLst/>
                <a:rect l="0" t="0" r="0" b="0"/>
                <a:pathLst>
                  <a:path w="36069" h="5993258">
                    <a:moveTo>
                      <a:pt x="0" y="0"/>
                    </a:moveTo>
                    <a:lnTo>
                      <a:pt x="36068" y="0"/>
                    </a:lnTo>
                    <a:lnTo>
                      <a:pt x="36068" y="5993257"/>
                    </a:lnTo>
                    <a:lnTo>
                      <a:pt x="0" y="5993257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Freeform 24"/>
              <p:cNvSpPr/>
              <p:nvPr/>
            </p:nvSpPr>
            <p:spPr>
              <a:xfrm>
                <a:off x="7496429" y="677037"/>
                <a:ext cx="38863" cy="5996306"/>
              </a:xfrm>
              <a:custGeom>
                <a:avLst/>
                <a:gdLst/>
                <a:ahLst/>
                <a:cxnLst/>
                <a:rect l="0" t="0" r="0" b="0"/>
                <a:pathLst>
                  <a:path w="38863" h="5996306">
                    <a:moveTo>
                      <a:pt x="0" y="0"/>
                    </a:moveTo>
                    <a:lnTo>
                      <a:pt x="38862" y="0"/>
                    </a:lnTo>
                    <a:lnTo>
                      <a:pt x="38862" y="5996305"/>
                    </a:lnTo>
                    <a:lnTo>
                      <a:pt x="0" y="599630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25"/>
              <p:cNvSpPr/>
              <p:nvPr/>
            </p:nvSpPr>
            <p:spPr>
              <a:xfrm>
                <a:off x="7790307" y="677037"/>
                <a:ext cx="42038" cy="5996306"/>
              </a:xfrm>
              <a:custGeom>
                <a:avLst/>
                <a:gdLst/>
                <a:ahLst/>
                <a:cxnLst/>
                <a:rect l="0" t="0" r="0" b="0"/>
                <a:pathLst>
                  <a:path w="42038" h="5996306">
                    <a:moveTo>
                      <a:pt x="0" y="0"/>
                    </a:moveTo>
                    <a:lnTo>
                      <a:pt x="42037" y="0"/>
                    </a:lnTo>
                    <a:lnTo>
                      <a:pt x="42037" y="5996305"/>
                    </a:lnTo>
                    <a:lnTo>
                      <a:pt x="0" y="599630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26"/>
              <p:cNvSpPr/>
              <p:nvPr/>
            </p:nvSpPr>
            <p:spPr>
              <a:xfrm>
                <a:off x="8085455" y="672338"/>
                <a:ext cx="43689" cy="5997322"/>
              </a:xfrm>
              <a:custGeom>
                <a:avLst/>
                <a:gdLst/>
                <a:ahLst/>
                <a:cxnLst/>
                <a:rect l="0" t="0" r="0" b="0"/>
                <a:pathLst>
                  <a:path w="43689" h="5997322">
                    <a:moveTo>
                      <a:pt x="0" y="0"/>
                    </a:moveTo>
                    <a:lnTo>
                      <a:pt x="43688" y="0"/>
                    </a:lnTo>
                    <a:lnTo>
                      <a:pt x="43688" y="5997321"/>
                    </a:lnTo>
                    <a:lnTo>
                      <a:pt x="0" y="599732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27"/>
              <p:cNvSpPr/>
              <p:nvPr/>
            </p:nvSpPr>
            <p:spPr>
              <a:xfrm>
                <a:off x="2113280" y="1262507"/>
                <a:ext cx="5994401" cy="31370"/>
              </a:xfrm>
              <a:custGeom>
                <a:avLst/>
                <a:gdLst/>
                <a:ahLst/>
                <a:cxnLst/>
                <a:rect l="0" t="0" r="0" b="0"/>
                <a:pathLst>
                  <a:path w="5994401" h="31370">
                    <a:moveTo>
                      <a:pt x="0" y="0"/>
                    </a:moveTo>
                    <a:lnTo>
                      <a:pt x="5994400" y="0"/>
                    </a:lnTo>
                    <a:lnTo>
                      <a:pt x="5994400" y="31369"/>
                    </a:lnTo>
                    <a:lnTo>
                      <a:pt x="0" y="31369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Freeform 28"/>
              <p:cNvSpPr/>
              <p:nvPr/>
            </p:nvSpPr>
            <p:spPr>
              <a:xfrm>
                <a:off x="2114931" y="1561084"/>
                <a:ext cx="6003545" cy="31243"/>
              </a:xfrm>
              <a:custGeom>
                <a:avLst/>
                <a:gdLst/>
                <a:ahLst/>
                <a:cxnLst/>
                <a:rect l="0" t="0" r="0" b="0"/>
                <a:pathLst>
                  <a:path w="6003545" h="31243">
                    <a:moveTo>
                      <a:pt x="0" y="0"/>
                    </a:moveTo>
                    <a:lnTo>
                      <a:pt x="6003544" y="0"/>
                    </a:lnTo>
                    <a:lnTo>
                      <a:pt x="6003544" y="31242"/>
                    </a:lnTo>
                    <a:lnTo>
                      <a:pt x="0" y="3124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reeform 29"/>
              <p:cNvSpPr/>
              <p:nvPr/>
            </p:nvSpPr>
            <p:spPr>
              <a:xfrm>
                <a:off x="2112137" y="1854327"/>
                <a:ext cx="6004815" cy="33021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3021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3020"/>
                    </a:lnTo>
                    <a:lnTo>
                      <a:pt x="0" y="33020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reeform 30"/>
              <p:cNvSpPr/>
              <p:nvPr/>
            </p:nvSpPr>
            <p:spPr>
              <a:xfrm>
                <a:off x="2118106" y="3358896"/>
                <a:ext cx="6004815" cy="32894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2894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2893"/>
                    </a:lnTo>
                    <a:lnTo>
                      <a:pt x="0" y="32893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Freeform 31"/>
              <p:cNvSpPr/>
              <p:nvPr/>
            </p:nvSpPr>
            <p:spPr>
              <a:xfrm>
                <a:off x="2114931" y="3060700"/>
                <a:ext cx="6004815" cy="32894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2894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2893"/>
                    </a:lnTo>
                    <a:lnTo>
                      <a:pt x="0" y="32893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Freeform 32"/>
              <p:cNvSpPr/>
              <p:nvPr/>
            </p:nvSpPr>
            <p:spPr>
              <a:xfrm>
                <a:off x="2114931" y="2759583"/>
                <a:ext cx="5994401" cy="32767"/>
              </a:xfrm>
              <a:custGeom>
                <a:avLst/>
                <a:gdLst/>
                <a:ahLst/>
                <a:cxnLst/>
                <a:rect l="0" t="0" r="0" b="0"/>
                <a:pathLst>
                  <a:path w="5994401" h="32767">
                    <a:moveTo>
                      <a:pt x="0" y="0"/>
                    </a:moveTo>
                    <a:lnTo>
                      <a:pt x="5994400" y="0"/>
                    </a:lnTo>
                    <a:lnTo>
                      <a:pt x="5994400" y="32766"/>
                    </a:lnTo>
                    <a:lnTo>
                      <a:pt x="0" y="3276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Freeform 33"/>
              <p:cNvSpPr/>
              <p:nvPr/>
            </p:nvSpPr>
            <p:spPr>
              <a:xfrm>
                <a:off x="2118106" y="2458593"/>
                <a:ext cx="6003418" cy="31243"/>
              </a:xfrm>
              <a:custGeom>
                <a:avLst/>
                <a:gdLst/>
                <a:ahLst/>
                <a:cxnLst/>
                <a:rect l="0" t="0" r="0" b="0"/>
                <a:pathLst>
                  <a:path w="6003418" h="31243">
                    <a:moveTo>
                      <a:pt x="0" y="0"/>
                    </a:moveTo>
                    <a:lnTo>
                      <a:pt x="6003417" y="0"/>
                    </a:lnTo>
                    <a:lnTo>
                      <a:pt x="6003417" y="31242"/>
                    </a:lnTo>
                    <a:lnTo>
                      <a:pt x="0" y="3124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Freeform 34"/>
              <p:cNvSpPr/>
              <p:nvPr/>
            </p:nvSpPr>
            <p:spPr>
              <a:xfrm>
                <a:off x="2116582" y="2160143"/>
                <a:ext cx="5986908" cy="31116"/>
              </a:xfrm>
              <a:custGeom>
                <a:avLst/>
                <a:gdLst/>
                <a:ahLst/>
                <a:cxnLst/>
                <a:rect l="0" t="0" r="0" b="0"/>
                <a:pathLst>
                  <a:path w="5986908" h="31116">
                    <a:moveTo>
                      <a:pt x="0" y="0"/>
                    </a:moveTo>
                    <a:lnTo>
                      <a:pt x="5986907" y="0"/>
                    </a:lnTo>
                    <a:lnTo>
                      <a:pt x="5986907" y="31115"/>
                    </a:lnTo>
                    <a:lnTo>
                      <a:pt x="0" y="3111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Freeform 35"/>
              <p:cNvSpPr/>
              <p:nvPr/>
            </p:nvSpPr>
            <p:spPr>
              <a:xfrm>
                <a:off x="2113280" y="3655314"/>
                <a:ext cx="5993004" cy="31497"/>
              </a:xfrm>
              <a:custGeom>
                <a:avLst/>
                <a:gdLst/>
                <a:ahLst/>
                <a:cxnLst/>
                <a:rect l="0" t="0" r="0" b="0"/>
                <a:pathLst>
                  <a:path w="5993004" h="31497">
                    <a:moveTo>
                      <a:pt x="0" y="0"/>
                    </a:moveTo>
                    <a:lnTo>
                      <a:pt x="5993003" y="0"/>
                    </a:lnTo>
                    <a:lnTo>
                      <a:pt x="5993003" y="31496"/>
                    </a:lnTo>
                    <a:lnTo>
                      <a:pt x="0" y="3149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Freeform 36"/>
              <p:cNvSpPr/>
              <p:nvPr/>
            </p:nvSpPr>
            <p:spPr>
              <a:xfrm>
                <a:off x="2112137" y="3956685"/>
                <a:ext cx="6003545" cy="31243"/>
              </a:xfrm>
              <a:custGeom>
                <a:avLst/>
                <a:gdLst/>
                <a:ahLst/>
                <a:cxnLst/>
                <a:rect l="0" t="0" r="0" b="0"/>
                <a:pathLst>
                  <a:path w="6003545" h="31243">
                    <a:moveTo>
                      <a:pt x="0" y="0"/>
                    </a:moveTo>
                    <a:lnTo>
                      <a:pt x="6003544" y="0"/>
                    </a:lnTo>
                    <a:lnTo>
                      <a:pt x="6003544" y="31242"/>
                    </a:lnTo>
                    <a:lnTo>
                      <a:pt x="0" y="3124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Freeform 37"/>
              <p:cNvSpPr/>
              <p:nvPr/>
            </p:nvSpPr>
            <p:spPr>
              <a:xfrm>
                <a:off x="2110486" y="4257929"/>
                <a:ext cx="6000370" cy="32767"/>
              </a:xfrm>
              <a:custGeom>
                <a:avLst/>
                <a:gdLst/>
                <a:ahLst/>
                <a:cxnLst/>
                <a:rect l="0" t="0" r="0" b="0"/>
                <a:pathLst>
                  <a:path w="6000370" h="32767">
                    <a:moveTo>
                      <a:pt x="0" y="0"/>
                    </a:moveTo>
                    <a:lnTo>
                      <a:pt x="6000369" y="0"/>
                    </a:lnTo>
                    <a:lnTo>
                      <a:pt x="6000369" y="32766"/>
                    </a:lnTo>
                    <a:lnTo>
                      <a:pt x="0" y="3276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Freeform 38"/>
              <p:cNvSpPr/>
              <p:nvPr/>
            </p:nvSpPr>
            <p:spPr>
              <a:xfrm>
                <a:off x="2112137" y="4556125"/>
                <a:ext cx="6004815" cy="32767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2767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2766"/>
                    </a:lnTo>
                    <a:lnTo>
                      <a:pt x="0" y="3276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Freeform 39"/>
              <p:cNvSpPr/>
              <p:nvPr/>
            </p:nvSpPr>
            <p:spPr>
              <a:xfrm>
                <a:off x="2110486" y="4849749"/>
                <a:ext cx="6004815" cy="33021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3021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3020"/>
                    </a:lnTo>
                    <a:lnTo>
                      <a:pt x="0" y="33020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Freeform 40"/>
              <p:cNvSpPr/>
              <p:nvPr/>
            </p:nvSpPr>
            <p:spPr>
              <a:xfrm>
                <a:off x="2114931" y="6347841"/>
                <a:ext cx="6004815" cy="36196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6196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6195"/>
                    </a:lnTo>
                    <a:lnTo>
                      <a:pt x="0" y="3619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Freeform 41"/>
              <p:cNvSpPr/>
              <p:nvPr/>
            </p:nvSpPr>
            <p:spPr>
              <a:xfrm>
                <a:off x="2114931" y="6054217"/>
                <a:ext cx="6006212" cy="35942"/>
              </a:xfrm>
              <a:custGeom>
                <a:avLst/>
                <a:gdLst/>
                <a:ahLst/>
                <a:cxnLst/>
                <a:rect l="0" t="0" r="0" b="0"/>
                <a:pathLst>
                  <a:path w="6006212" h="35942">
                    <a:moveTo>
                      <a:pt x="0" y="0"/>
                    </a:moveTo>
                    <a:lnTo>
                      <a:pt x="6006211" y="0"/>
                    </a:lnTo>
                    <a:lnTo>
                      <a:pt x="6006211" y="35941"/>
                    </a:lnTo>
                    <a:lnTo>
                      <a:pt x="0" y="3594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Freeform 42"/>
              <p:cNvSpPr/>
              <p:nvPr/>
            </p:nvSpPr>
            <p:spPr>
              <a:xfrm>
                <a:off x="2110486" y="5754370"/>
                <a:ext cx="6003672" cy="33021"/>
              </a:xfrm>
              <a:custGeom>
                <a:avLst/>
                <a:gdLst/>
                <a:ahLst/>
                <a:cxnLst/>
                <a:rect l="0" t="0" r="0" b="0"/>
                <a:pathLst>
                  <a:path w="6003672" h="33021">
                    <a:moveTo>
                      <a:pt x="0" y="0"/>
                    </a:moveTo>
                    <a:lnTo>
                      <a:pt x="6003671" y="0"/>
                    </a:lnTo>
                    <a:lnTo>
                      <a:pt x="6003671" y="33020"/>
                    </a:lnTo>
                    <a:lnTo>
                      <a:pt x="0" y="33020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Freeform 43"/>
              <p:cNvSpPr/>
              <p:nvPr/>
            </p:nvSpPr>
            <p:spPr>
              <a:xfrm>
                <a:off x="2112137" y="5453507"/>
                <a:ext cx="6004815" cy="33021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3021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3020"/>
                    </a:lnTo>
                    <a:lnTo>
                      <a:pt x="0" y="33020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Freeform 44"/>
              <p:cNvSpPr/>
              <p:nvPr/>
            </p:nvSpPr>
            <p:spPr>
              <a:xfrm>
                <a:off x="2112137" y="5155565"/>
                <a:ext cx="5997195" cy="32767"/>
              </a:xfrm>
              <a:custGeom>
                <a:avLst/>
                <a:gdLst/>
                <a:ahLst/>
                <a:cxnLst/>
                <a:rect l="0" t="0" r="0" b="0"/>
                <a:pathLst>
                  <a:path w="5997195" h="32767">
                    <a:moveTo>
                      <a:pt x="0" y="0"/>
                    </a:moveTo>
                    <a:lnTo>
                      <a:pt x="5997194" y="0"/>
                    </a:lnTo>
                    <a:lnTo>
                      <a:pt x="5997194" y="32766"/>
                    </a:lnTo>
                    <a:lnTo>
                      <a:pt x="0" y="3276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Freeform 45"/>
              <p:cNvSpPr/>
              <p:nvPr/>
            </p:nvSpPr>
            <p:spPr>
              <a:xfrm>
                <a:off x="2095500" y="6652006"/>
                <a:ext cx="6033263" cy="35942"/>
              </a:xfrm>
              <a:custGeom>
                <a:avLst/>
                <a:gdLst/>
                <a:ahLst/>
                <a:cxnLst/>
                <a:rect l="0" t="0" r="0" b="0"/>
                <a:pathLst>
                  <a:path w="6033263" h="35942">
                    <a:moveTo>
                      <a:pt x="0" y="0"/>
                    </a:moveTo>
                    <a:lnTo>
                      <a:pt x="6033262" y="0"/>
                    </a:lnTo>
                    <a:lnTo>
                      <a:pt x="6033262" y="35941"/>
                    </a:lnTo>
                    <a:lnTo>
                      <a:pt x="0" y="3594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48" name="Straight Connector 47"/>
            <p:cNvCxnSpPr/>
            <p:nvPr/>
          </p:nvCxnSpPr>
          <p:spPr>
            <a:xfrm>
              <a:off x="3294380" y="939800"/>
              <a:ext cx="0" cy="3949192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miter lim="800000"/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3288411" y="4883023"/>
              <a:ext cx="3939794" cy="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miter lim="800000"/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3022600" y="44450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009900" y="41402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2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076700" y="4940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3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022600" y="3543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4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009900" y="32385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5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3009900" y="29464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6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295900" y="49276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7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5588000" y="49276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8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892800" y="49276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9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6146800" y="49276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10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6451600" y="49276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11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769100" y="49149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12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3467100" y="4940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3771900" y="4940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2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3009900" y="38481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3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4368800" y="4940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4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4673600" y="4940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5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4991100" y="4940300"/>
              <a:ext cx="431800" cy="261610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100" smtClean="0">
                  <a:solidFill>
                    <a:srgbClr val="000000"/>
                  </a:solidFill>
                  <a:latin typeface="Arial - 15"/>
                </a:rPr>
                <a:t>6</a:t>
              </a:r>
              <a:endParaRPr lang="en-US" sz="1100">
                <a:solidFill>
                  <a:srgbClr val="000000"/>
                </a:solidFill>
                <a:latin typeface="Arial - 15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3022600" y="2667000"/>
              <a:ext cx="431800" cy="261610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100" smtClean="0">
                  <a:solidFill>
                    <a:srgbClr val="000000"/>
                  </a:solidFill>
                  <a:latin typeface="Arial - 15"/>
                </a:rPr>
                <a:t>7</a:t>
              </a:r>
              <a:endParaRPr lang="en-US" sz="1100">
                <a:solidFill>
                  <a:srgbClr val="000000"/>
                </a:solidFill>
                <a:latin typeface="Arial - 15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3022600" y="23368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8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3022600" y="20320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9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2933700" y="17399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10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2933700" y="14351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11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2921000" y="11303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12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</p:grpSp>
      <p:cxnSp>
        <p:nvCxnSpPr>
          <p:cNvPr id="75" name="Straight Connector 74"/>
          <p:cNvCxnSpPr/>
          <p:nvPr/>
        </p:nvCxnSpPr>
        <p:spPr>
          <a:xfrm>
            <a:off x="5321300" y="1079500"/>
            <a:ext cx="622300" cy="372110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H="1">
            <a:off x="5321300" y="1117600"/>
            <a:ext cx="850900" cy="364490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3289300" y="3239389"/>
            <a:ext cx="2374900" cy="0"/>
          </a:xfrm>
          <a:prstGeom prst="line">
            <a:avLst/>
          </a:prstGeom>
          <a:ln w="38100" cap="flat" cmpd="sng" algn="ctr">
            <a:solidFill>
              <a:srgbClr val="FF0000"/>
            </a:solidFill>
            <a:prstDash val="dash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6096000" y="838200"/>
            <a:ext cx="457200" cy="26161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100" smtClean="0">
                <a:solidFill>
                  <a:srgbClr val="000000"/>
                </a:solidFill>
                <a:latin typeface="Arial - 15"/>
              </a:rPr>
              <a:t>S</a:t>
            </a:r>
            <a:endParaRPr lang="en-US" sz="1100">
              <a:solidFill>
                <a:srgbClr val="000000"/>
              </a:solidFill>
              <a:latin typeface="Arial - 15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905500" y="4635500"/>
            <a:ext cx="4826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D</a:t>
            </a:r>
            <a:endParaRPr lang="en-US" sz="120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177800" y="673100"/>
            <a:ext cx="1219200" cy="26161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100" smtClean="0">
                <a:solidFill>
                  <a:srgbClr val="000000"/>
                </a:solidFill>
                <a:latin typeface="Arial - 15"/>
              </a:rPr>
              <a:t>GRAPH 3</a:t>
            </a:r>
            <a:endParaRPr lang="en-US" sz="1100">
              <a:solidFill>
                <a:srgbClr val="000000"/>
              </a:solidFill>
              <a:latin typeface="Arial - 15"/>
            </a:endParaRPr>
          </a:p>
        </p:txBody>
      </p:sp>
      <p:cxnSp>
        <p:nvCxnSpPr>
          <p:cNvPr id="83" name="Straight Connector 82"/>
          <p:cNvCxnSpPr/>
          <p:nvPr/>
        </p:nvCxnSpPr>
        <p:spPr>
          <a:xfrm flipV="1">
            <a:off x="5550281" y="2481073"/>
            <a:ext cx="0" cy="1205738"/>
          </a:xfrm>
          <a:prstGeom prst="line">
            <a:avLst/>
          </a:prstGeom>
          <a:ln w="38100" cap="flat" cmpd="sng" algn="ctr">
            <a:solidFill>
              <a:srgbClr val="32CD32"/>
            </a:solidFill>
            <a:prstDash val="solid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5677662" y="3235198"/>
            <a:ext cx="0" cy="1641602"/>
          </a:xfrm>
          <a:prstGeom prst="line">
            <a:avLst/>
          </a:prstGeom>
          <a:ln w="38100" cap="flat" cmpd="sng" algn="ctr">
            <a:solidFill>
              <a:srgbClr val="FF0000"/>
            </a:solidFill>
            <a:prstDash val="dash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2730881" y="723900"/>
            <a:ext cx="456438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P</a:t>
            </a:r>
            <a:endParaRPr lang="en-US" sz="120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2718181" y="3098800"/>
            <a:ext cx="558038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Pe</a:t>
            </a:r>
            <a:endParaRPr lang="en-US" sz="1200" baseline="-2500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7518781" y="4914900"/>
            <a:ext cx="456437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Q</a:t>
            </a:r>
            <a:endParaRPr lang="en-US" sz="120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550281" y="5168900"/>
            <a:ext cx="583438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Qe</a:t>
            </a:r>
            <a:endParaRPr lang="en-US" sz="1200" baseline="-2500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2110486" y="6747384"/>
            <a:ext cx="5993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$4.00 tax is imposed on the producer of a good.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43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-12700"/>
            <a:ext cx="10160000" cy="597662"/>
            <a:chOff x="0" y="-12700"/>
            <a:chExt cx="10160000" cy="597662"/>
          </a:xfrm>
        </p:grpSpPr>
        <p:pic>
          <p:nvPicPr>
            <p:cNvPr id="2" name="Picture 1"/>
            <p:cNvPicPr>
              <a:picLocks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-12700"/>
              <a:ext cx="10160000" cy="5976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3" name="TextBox 2"/>
            <p:cNvSpPr txBox="1"/>
            <p:nvPr/>
          </p:nvSpPr>
          <p:spPr>
            <a:xfrm>
              <a:off x="2070100" y="63500"/>
              <a:ext cx="45212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FFFFFF"/>
                  </a:solidFill>
                  <a:latin typeface="Arial - 26"/>
                </a:rPr>
                <a:t>Tax Incidence and Elasticity</a:t>
              </a:r>
              <a:endParaRPr lang="en-US" sz="1900">
                <a:solidFill>
                  <a:srgbClr val="FFFFFF"/>
                </a:solidFill>
                <a:latin typeface="Arial - 26"/>
              </a:endParaRP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2095500" y="660400"/>
            <a:ext cx="6033644" cy="6027548"/>
            <a:chOff x="2095500" y="660400"/>
            <a:chExt cx="6033644" cy="6027548"/>
          </a:xfrm>
        </p:grpSpPr>
        <p:grpSp>
          <p:nvGrpSpPr>
            <p:cNvPr id="47" name="Group 46"/>
            <p:cNvGrpSpPr/>
            <p:nvPr/>
          </p:nvGrpSpPr>
          <p:grpSpPr>
            <a:xfrm>
              <a:off x="2095500" y="660400"/>
              <a:ext cx="6033644" cy="6027548"/>
              <a:chOff x="2095500" y="660400"/>
              <a:chExt cx="6033644" cy="6027548"/>
            </a:xfrm>
          </p:grpSpPr>
          <p:sp>
            <p:nvSpPr>
              <p:cNvPr id="5" name="Freeform 4"/>
              <p:cNvSpPr/>
              <p:nvPr/>
            </p:nvSpPr>
            <p:spPr>
              <a:xfrm>
                <a:off x="2095500" y="673862"/>
                <a:ext cx="29973" cy="5993004"/>
              </a:xfrm>
              <a:custGeom>
                <a:avLst/>
                <a:gdLst/>
                <a:ahLst/>
                <a:cxnLst/>
                <a:rect l="0" t="0" r="0" b="0"/>
                <a:pathLst>
                  <a:path w="29973" h="5993004">
                    <a:moveTo>
                      <a:pt x="0" y="0"/>
                    </a:moveTo>
                    <a:lnTo>
                      <a:pt x="29972" y="0"/>
                    </a:lnTo>
                    <a:lnTo>
                      <a:pt x="29972" y="5993003"/>
                    </a:lnTo>
                    <a:lnTo>
                      <a:pt x="0" y="5993003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Freeform 5"/>
              <p:cNvSpPr/>
              <p:nvPr/>
            </p:nvSpPr>
            <p:spPr>
              <a:xfrm>
                <a:off x="2095500" y="660400"/>
                <a:ext cx="6031612" cy="29973"/>
              </a:xfrm>
              <a:custGeom>
                <a:avLst/>
                <a:gdLst/>
                <a:ahLst/>
                <a:cxnLst/>
                <a:rect l="0" t="0" r="0" b="0"/>
                <a:pathLst>
                  <a:path w="6031612" h="29973">
                    <a:moveTo>
                      <a:pt x="0" y="0"/>
                    </a:moveTo>
                    <a:lnTo>
                      <a:pt x="6031611" y="0"/>
                    </a:lnTo>
                    <a:lnTo>
                      <a:pt x="6031611" y="29972"/>
                    </a:lnTo>
                    <a:lnTo>
                      <a:pt x="0" y="2997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Freeform 6"/>
              <p:cNvSpPr/>
              <p:nvPr/>
            </p:nvSpPr>
            <p:spPr>
              <a:xfrm>
                <a:off x="2116582" y="961771"/>
                <a:ext cx="6000370" cy="31116"/>
              </a:xfrm>
              <a:custGeom>
                <a:avLst/>
                <a:gdLst/>
                <a:ahLst/>
                <a:cxnLst/>
                <a:rect l="0" t="0" r="0" b="0"/>
                <a:pathLst>
                  <a:path w="6000370" h="31116">
                    <a:moveTo>
                      <a:pt x="0" y="0"/>
                    </a:moveTo>
                    <a:lnTo>
                      <a:pt x="6000369" y="0"/>
                    </a:lnTo>
                    <a:lnTo>
                      <a:pt x="6000369" y="31115"/>
                    </a:lnTo>
                    <a:lnTo>
                      <a:pt x="0" y="3111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Freeform 7"/>
              <p:cNvSpPr/>
              <p:nvPr/>
            </p:nvSpPr>
            <p:spPr>
              <a:xfrm>
                <a:off x="2398268" y="675386"/>
                <a:ext cx="31370" cy="5993132"/>
              </a:xfrm>
              <a:custGeom>
                <a:avLst/>
                <a:gdLst/>
                <a:ahLst/>
                <a:cxnLst/>
                <a:rect l="0" t="0" r="0" b="0"/>
                <a:pathLst>
                  <a:path w="31370" h="5993132">
                    <a:moveTo>
                      <a:pt x="0" y="0"/>
                    </a:moveTo>
                    <a:lnTo>
                      <a:pt x="31369" y="0"/>
                    </a:lnTo>
                    <a:lnTo>
                      <a:pt x="31369" y="5993131"/>
                    </a:lnTo>
                    <a:lnTo>
                      <a:pt x="0" y="599313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Freeform 8"/>
              <p:cNvSpPr/>
              <p:nvPr/>
            </p:nvSpPr>
            <p:spPr>
              <a:xfrm>
                <a:off x="2696464" y="673862"/>
                <a:ext cx="31243" cy="5993004"/>
              </a:xfrm>
              <a:custGeom>
                <a:avLst/>
                <a:gdLst/>
                <a:ahLst/>
                <a:cxnLst/>
                <a:rect l="0" t="0" r="0" b="0"/>
                <a:pathLst>
                  <a:path w="31243" h="5993004">
                    <a:moveTo>
                      <a:pt x="0" y="0"/>
                    </a:moveTo>
                    <a:lnTo>
                      <a:pt x="31242" y="0"/>
                    </a:lnTo>
                    <a:lnTo>
                      <a:pt x="31242" y="5993003"/>
                    </a:lnTo>
                    <a:lnTo>
                      <a:pt x="0" y="5993003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Freeform 9"/>
              <p:cNvSpPr/>
              <p:nvPr/>
            </p:nvSpPr>
            <p:spPr>
              <a:xfrm>
                <a:off x="2998851" y="675386"/>
                <a:ext cx="34545" cy="5994909"/>
              </a:xfrm>
              <a:custGeom>
                <a:avLst/>
                <a:gdLst/>
                <a:ahLst/>
                <a:cxnLst/>
                <a:rect l="0" t="0" r="0" b="0"/>
                <a:pathLst>
                  <a:path w="34545" h="5994909">
                    <a:moveTo>
                      <a:pt x="0" y="0"/>
                    </a:moveTo>
                    <a:lnTo>
                      <a:pt x="34544" y="0"/>
                    </a:lnTo>
                    <a:lnTo>
                      <a:pt x="34544" y="5994908"/>
                    </a:lnTo>
                    <a:lnTo>
                      <a:pt x="0" y="5994908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reeform 10"/>
              <p:cNvSpPr/>
              <p:nvPr/>
            </p:nvSpPr>
            <p:spPr>
              <a:xfrm>
                <a:off x="3292729" y="673862"/>
                <a:ext cx="35942" cy="5996433"/>
              </a:xfrm>
              <a:custGeom>
                <a:avLst/>
                <a:gdLst/>
                <a:ahLst/>
                <a:cxnLst/>
                <a:rect l="0" t="0" r="0" b="0"/>
                <a:pathLst>
                  <a:path w="35942" h="5996433">
                    <a:moveTo>
                      <a:pt x="0" y="0"/>
                    </a:moveTo>
                    <a:lnTo>
                      <a:pt x="35941" y="0"/>
                    </a:lnTo>
                    <a:lnTo>
                      <a:pt x="35941" y="5996432"/>
                    </a:lnTo>
                    <a:lnTo>
                      <a:pt x="0" y="599643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Freeform 11"/>
              <p:cNvSpPr/>
              <p:nvPr/>
            </p:nvSpPr>
            <p:spPr>
              <a:xfrm>
                <a:off x="3595116" y="675386"/>
                <a:ext cx="31243" cy="5993132"/>
              </a:xfrm>
              <a:custGeom>
                <a:avLst/>
                <a:gdLst/>
                <a:ahLst/>
                <a:cxnLst/>
                <a:rect l="0" t="0" r="0" b="0"/>
                <a:pathLst>
                  <a:path w="31243" h="5993132">
                    <a:moveTo>
                      <a:pt x="0" y="0"/>
                    </a:moveTo>
                    <a:lnTo>
                      <a:pt x="31242" y="0"/>
                    </a:lnTo>
                    <a:lnTo>
                      <a:pt x="31242" y="5993131"/>
                    </a:lnTo>
                    <a:lnTo>
                      <a:pt x="0" y="599313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Freeform 12"/>
              <p:cNvSpPr/>
              <p:nvPr/>
            </p:nvSpPr>
            <p:spPr>
              <a:xfrm>
                <a:off x="3898011" y="677037"/>
                <a:ext cx="34545" cy="5994782"/>
              </a:xfrm>
              <a:custGeom>
                <a:avLst/>
                <a:gdLst/>
                <a:ahLst/>
                <a:cxnLst/>
                <a:rect l="0" t="0" r="0" b="0"/>
                <a:pathLst>
                  <a:path w="34545" h="5994782">
                    <a:moveTo>
                      <a:pt x="0" y="0"/>
                    </a:moveTo>
                    <a:lnTo>
                      <a:pt x="34544" y="0"/>
                    </a:lnTo>
                    <a:lnTo>
                      <a:pt x="34544" y="5994781"/>
                    </a:lnTo>
                    <a:lnTo>
                      <a:pt x="0" y="599478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Freeform 13"/>
              <p:cNvSpPr/>
              <p:nvPr/>
            </p:nvSpPr>
            <p:spPr>
              <a:xfrm>
                <a:off x="4197731" y="675386"/>
                <a:ext cx="32767" cy="5993132"/>
              </a:xfrm>
              <a:custGeom>
                <a:avLst/>
                <a:gdLst/>
                <a:ahLst/>
                <a:cxnLst/>
                <a:rect l="0" t="0" r="0" b="0"/>
                <a:pathLst>
                  <a:path w="32767" h="5993132">
                    <a:moveTo>
                      <a:pt x="0" y="0"/>
                    </a:moveTo>
                    <a:lnTo>
                      <a:pt x="32766" y="0"/>
                    </a:lnTo>
                    <a:lnTo>
                      <a:pt x="32766" y="5993131"/>
                    </a:lnTo>
                    <a:lnTo>
                      <a:pt x="0" y="599313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Freeform 14"/>
              <p:cNvSpPr/>
              <p:nvPr/>
            </p:nvSpPr>
            <p:spPr>
              <a:xfrm>
                <a:off x="4498594" y="678180"/>
                <a:ext cx="36069" cy="5991480"/>
              </a:xfrm>
              <a:custGeom>
                <a:avLst/>
                <a:gdLst/>
                <a:ahLst/>
                <a:cxnLst/>
                <a:rect l="0" t="0" r="0" b="0"/>
                <a:pathLst>
                  <a:path w="36069" h="5991480">
                    <a:moveTo>
                      <a:pt x="0" y="0"/>
                    </a:moveTo>
                    <a:lnTo>
                      <a:pt x="36068" y="0"/>
                    </a:lnTo>
                    <a:lnTo>
                      <a:pt x="36068" y="5991479"/>
                    </a:lnTo>
                    <a:lnTo>
                      <a:pt x="0" y="5991479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Freeform 15"/>
              <p:cNvSpPr/>
              <p:nvPr/>
            </p:nvSpPr>
            <p:spPr>
              <a:xfrm>
                <a:off x="4790694" y="675386"/>
                <a:ext cx="38736" cy="5993132"/>
              </a:xfrm>
              <a:custGeom>
                <a:avLst/>
                <a:gdLst/>
                <a:ahLst/>
                <a:cxnLst/>
                <a:rect l="0" t="0" r="0" b="0"/>
                <a:pathLst>
                  <a:path w="38736" h="5993132">
                    <a:moveTo>
                      <a:pt x="0" y="0"/>
                    </a:moveTo>
                    <a:lnTo>
                      <a:pt x="38735" y="0"/>
                    </a:lnTo>
                    <a:lnTo>
                      <a:pt x="38735" y="5993131"/>
                    </a:lnTo>
                    <a:lnTo>
                      <a:pt x="0" y="599313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Freeform 16"/>
              <p:cNvSpPr/>
              <p:nvPr/>
            </p:nvSpPr>
            <p:spPr>
              <a:xfrm>
                <a:off x="5095113" y="677037"/>
                <a:ext cx="31370" cy="5988686"/>
              </a:xfrm>
              <a:custGeom>
                <a:avLst/>
                <a:gdLst/>
                <a:ahLst/>
                <a:cxnLst/>
                <a:rect l="0" t="0" r="0" b="0"/>
                <a:pathLst>
                  <a:path w="31370" h="5988686">
                    <a:moveTo>
                      <a:pt x="0" y="0"/>
                    </a:moveTo>
                    <a:lnTo>
                      <a:pt x="31369" y="0"/>
                    </a:lnTo>
                    <a:lnTo>
                      <a:pt x="31369" y="5988685"/>
                    </a:lnTo>
                    <a:lnTo>
                      <a:pt x="0" y="598868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Freeform 17"/>
              <p:cNvSpPr/>
              <p:nvPr/>
            </p:nvSpPr>
            <p:spPr>
              <a:xfrm>
                <a:off x="5397627" y="677037"/>
                <a:ext cx="34291" cy="5990337"/>
              </a:xfrm>
              <a:custGeom>
                <a:avLst/>
                <a:gdLst/>
                <a:ahLst/>
                <a:cxnLst/>
                <a:rect l="0" t="0" r="0" b="0"/>
                <a:pathLst>
                  <a:path w="34291" h="5990337">
                    <a:moveTo>
                      <a:pt x="0" y="0"/>
                    </a:moveTo>
                    <a:lnTo>
                      <a:pt x="34290" y="0"/>
                    </a:lnTo>
                    <a:lnTo>
                      <a:pt x="34290" y="5990336"/>
                    </a:lnTo>
                    <a:lnTo>
                      <a:pt x="0" y="599033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Freeform 18"/>
              <p:cNvSpPr/>
              <p:nvPr/>
            </p:nvSpPr>
            <p:spPr>
              <a:xfrm>
                <a:off x="5697347" y="677037"/>
                <a:ext cx="32767" cy="5991480"/>
              </a:xfrm>
              <a:custGeom>
                <a:avLst/>
                <a:gdLst/>
                <a:ahLst/>
                <a:cxnLst/>
                <a:rect l="0" t="0" r="0" b="0"/>
                <a:pathLst>
                  <a:path w="32767" h="5991480">
                    <a:moveTo>
                      <a:pt x="0" y="0"/>
                    </a:moveTo>
                    <a:lnTo>
                      <a:pt x="32766" y="0"/>
                    </a:lnTo>
                    <a:lnTo>
                      <a:pt x="32766" y="5991479"/>
                    </a:lnTo>
                    <a:lnTo>
                      <a:pt x="0" y="5991479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Freeform 19"/>
              <p:cNvSpPr/>
              <p:nvPr/>
            </p:nvSpPr>
            <p:spPr>
              <a:xfrm>
                <a:off x="5998464" y="678180"/>
                <a:ext cx="36196" cy="5994909"/>
              </a:xfrm>
              <a:custGeom>
                <a:avLst/>
                <a:gdLst/>
                <a:ahLst/>
                <a:cxnLst/>
                <a:rect l="0" t="0" r="0" b="0"/>
                <a:pathLst>
                  <a:path w="36196" h="5994909">
                    <a:moveTo>
                      <a:pt x="0" y="0"/>
                    </a:moveTo>
                    <a:lnTo>
                      <a:pt x="36195" y="0"/>
                    </a:lnTo>
                    <a:lnTo>
                      <a:pt x="36195" y="5994908"/>
                    </a:lnTo>
                    <a:lnTo>
                      <a:pt x="0" y="5994908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Freeform 20"/>
              <p:cNvSpPr/>
              <p:nvPr/>
            </p:nvSpPr>
            <p:spPr>
              <a:xfrm>
                <a:off x="6290691" y="675386"/>
                <a:ext cx="38863" cy="5996433"/>
              </a:xfrm>
              <a:custGeom>
                <a:avLst/>
                <a:gdLst/>
                <a:ahLst/>
                <a:cxnLst/>
                <a:rect l="0" t="0" r="0" b="0"/>
                <a:pathLst>
                  <a:path w="38863" h="5996433">
                    <a:moveTo>
                      <a:pt x="0" y="0"/>
                    </a:moveTo>
                    <a:lnTo>
                      <a:pt x="38862" y="0"/>
                    </a:lnTo>
                    <a:lnTo>
                      <a:pt x="38862" y="5996432"/>
                    </a:lnTo>
                    <a:lnTo>
                      <a:pt x="0" y="599643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Freeform 21"/>
              <p:cNvSpPr/>
              <p:nvPr/>
            </p:nvSpPr>
            <p:spPr>
              <a:xfrm>
                <a:off x="6594602" y="677037"/>
                <a:ext cx="34545" cy="5993258"/>
              </a:xfrm>
              <a:custGeom>
                <a:avLst/>
                <a:gdLst/>
                <a:ahLst/>
                <a:cxnLst/>
                <a:rect l="0" t="0" r="0" b="0"/>
                <a:pathLst>
                  <a:path w="34545" h="5993258">
                    <a:moveTo>
                      <a:pt x="0" y="0"/>
                    </a:moveTo>
                    <a:lnTo>
                      <a:pt x="34544" y="0"/>
                    </a:lnTo>
                    <a:lnTo>
                      <a:pt x="34544" y="5993257"/>
                    </a:lnTo>
                    <a:lnTo>
                      <a:pt x="0" y="5993257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Freeform 22"/>
              <p:cNvSpPr/>
              <p:nvPr/>
            </p:nvSpPr>
            <p:spPr>
              <a:xfrm>
                <a:off x="6897116" y="678180"/>
                <a:ext cx="37339" cy="5994909"/>
              </a:xfrm>
              <a:custGeom>
                <a:avLst/>
                <a:gdLst/>
                <a:ahLst/>
                <a:cxnLst/>
                <a:rect l="0" t="0" r="0" b="0"/>
                <a:pathLst>
                  <a:path w="37339" h="5994909">
                    <a:moveTo>
                      <a:pt x="0" y="0"/>
                    </a:moveTo>
                    <a:lnTo>
                      <a:pt x="37338" y="0"/>
                    </a:lnTo>
                    <a:lnTo>
                      <a:pt x="37338" y="5994908"/>
                    </a:lnTo>
                    <a:lnTo>
                      <a:pt x="0" y="5994908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reeform 23"/>
              <p:cNvSpPr/>
              <p:nvPr/>
            </p:nvSpPr>
            <p:spPr>
              <a:xfrm>
                <a:off x="7196836" y="677037"/>
                <a:ext cx="36069" cy="5993258"/>
              </a:xfrm>
              <a:custGeom>
                <a:avLst/>
                <a:gdLst/>
                <a:ahLst/>
                <a:cxnLst/>
                <a:rect l="0" t="0" r="0" b="0"/>
                <a:pathLst>
                  <a:path w="36069" h="5993258">
                    <a:moveTo>
                      <a:pt x="0" y="0"/>
                    </a:moveTo>
                    <a:lnTo>
                      <a:pt x="36068" y="0"/>
                    </a:lnTo>
                    <a:lnTo>
                      <a:pt x="36068" y="5993257"/>
                    </a:lnTo>
                    <a:lnTo>
                      <a:pt x="0" y="5993257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Freeform 24"/>
              <p:cNvSpPr/>
              <p:nvPr/>
            </p:nvSpPr>
            <p:spPr>
              <a:xfrm>
                <a:off x="7496429" y="677037"/>
                <a:ext cx="38863" cy="5996306"/>
              </a:xfrm>
              <a:custGeom>
                <a:avLst/>
                <a:gdLst/>
                <a:ahLst/>
                <a:cxnLst/>
                <a:rect l="0" t="0" r="0" b="0"/>
                <a:pathLst>
                  <a:path w="38863" h="5996306">
                    <a:moveTo>
                      <a:pt x="0" y="0"/>
                    </a:moveTo>
                    <a:lnTo>
                      <a:pt x="38862" y="0"/>
                    </a:lnTo>
                    <a:lnTo>
                      <a:pt x="38862" y="5996305"/>
                    </a:lnTo>
                    <a:lnTo>
                      <a:pt x="0" y="599630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25"/>
              <p:cNvSpPr/>
              <p:nvPr/>
            </p:nvSpPr>
            <p:spPr>
              <a:xfrm>
                <a:off x="7790307" y="677037"/>
                <a:ext cx="42038" cy="5996306"/>
              </a:xfrm>
              <a:custGeom>
                <a:avLst/>
                <a:gdLst/>
                <a:ahLst/>
                <a:cxnLst/>
                <a:rect l="0" t="0" r="0" b="0"/>
                <a:pathLst>
                  <a:path w="42038" h="5996306">
                    <a:moveTo>
                      <a:pt x="0" y="0"/>
                    </a:moveTo>
                    <a:lnTo>
                      <a:pt x="42037" y="0"/>
                    </a:lnTo>
                    <a:lnTo>
                      <a:pt x="42037" y="5996305"/>
                    </a:lnTo>
                    <a:lnTo>
                      <a:pt x="0" y="599630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26"/>
              <p:cNvSpPr/>
              <p:nvPr/>
            </p:nvSpPr>
            <p:spPr>
              <a:xfrm>
                <a:off x="8085455" y="672338"/>
                <a:ext cx="43689" cy="5997322"/>
              </a:xfrm>
              <a:custGeom>
                <a:avLst/>
                <a:gdLst/>
                <a:ahLst/>
                <a:cxnLst/>
                <a:rect l="0" t="0" r="0" b="0"/>
                <a:pathLst>
                  <a:path w="43689" h="5997322">
                    <a:moveTo>
                      <a:pt x="0" y="0"/>
                    </a:moveTo>
                    <a:lnTo>
                      <a:pt x="43688" y="0"/>
                    </a:lnTo>
                    <a:lnTo>
                      <a:pt x="43688" y="5997321"/>
                    </a:lnTo>
                    <a:lnTo>
                      <a:pt x="0" y="599732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27"/>
              <p:cNvSpPr/>
              <p:nvPr/>
            </p:nvSpPr>
            <p:spPr>
              <a:xfrm>
                <a:off x="2113280" y="1262507"/>
                <a:ext cx="5994401" cy="31370"/>
              </a:xfrm>
              <a:custGeom>
                <a:avLst/>
                <a:gdLst/>
                <a:ahLst/>
                <a:cxnLst/>
                <a:rect l="0" t="0" r="0" b="0"/>
                <a:pathLst>
                  <a:path w="5994401" h="31370">
                    <a:moveTo>
                      <a:pt x="0" y="0"/>
                    </a:moveTo>
                    <a:lnTo>
                      <a:pt x="5994400" y="0"/>
                    </a:lnTo>
                    <a:lnTo>
                      <a:pt x="5994400" y="31369"/>
                    </a:lnTo>
                    <a:lnTo>
                      <a:pt x="0" y="31369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Freeform 28"/>
              <p:cNvSpPr/>
              <p:nvPr/>
            </p:nvSpPr>
            <p:spPr>
              <a:xfrm>
                <a:off x="2114931" y="1561084"/>
                <a:ext cx="6003545" cy="31243"/>
              </a:xfrm>
              <a:custGeom>
                <a:avLst/>
                <a:gdLst/>
                <a:ahLst/>
                <a:cxnLst/>
                <a:rect l="0" t="0" r="0" b="0"/>
                <a:pathLst>
                  <a:path w="6003545" h="31243">
                    <a:moveTo>
                      <a:pt x="0" y="0"/>
                    </a:moveTo>
                    <a:lnTo>
                      <a:pt x="6003544" y="0"/>
                    </a:lnTo>
                    <a:lnTo>
                      <a:pt x="6003544" y="31242"/>
                    </a:lnTo>
                    <a:lnTo>
                      <a:pt x="0" y="3124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reeform 29"/>
              <p:cNvSpPr/>
              <p:nvPr/>
            </p:nvSpPr>
            <p:spPr>
              <a:xfrm>
                <a:off x="2112137" y="1854327"/>
                <a:ext cx="6004815" cy="33021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3021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3020"/>
                    </a:lnTo>
                    <a:lnTo>
                      <a:pt x="0" y="33020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reeform 30"/>
              <p:cNvSpPr/>
              <p:nvPr/>
            </p:nvSpPr>
            <p:spPr>
              <a:xfrm>
                <a:off x="2118106" y="3358896"/>
                <a:ext cx="6004815" cy="32894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2894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2893"/>
                    </a:lnTo>
                    <a:lnTo>
                      <a:pt x="0" y="32893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Freeform 31"/>
              <p:cNvSpPr/>
              <p:nvPr/>
            </p:nvSpPr>
            <p:spPr>
              <a:xfrm>
                <a:off x="2114931" y="3060700"/>
                <a:ext cx="6004815" cy="32894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2894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2893"/>
                    </a:lnTo>
                    <a:lnTo>
                      <a:pt x="0" y="32893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Freeform 32"/>
              <p:cNvSpPr/>
              <p:nvPr/>
            </p:nvSpPr>
            <p:spPr>
              <a:xfrm>
                <a:off x="2114931" y="2759583"/>
                <a:ext cx="5994401" cy="32767"/>
              </a:xfrm>
              <a:custGeom>
                <a:avLst/>
                <a:gdLst/>
                <a:ahLst/>
                <a:cxnLst/>
                <a:rect l="0" t="0" r="0" b="0"/>
                <a:pathLst>
                  <a:path w="5994401" h="32767">
                    <a:moveTo>
                      <a:pt x="0" y="0"/>
                    </a:moveTo>
                    <a:lnTo>
                      <a:pt x="5994400" y="0"/>
                    </a:lnTo>
                    <a:lnTo>
                      <a:pt x="5994400" y="32766"/>
                    </a:lnTo>
                    <a:lnTo>
                      <a:pt x="0" y="3276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Freeform 33"/>
              <p:cNvSpPr/>
              <p:nvPr/>
            </p:nvSpPr>
            <p:spPr>
              <a:xfrm>
                <a:off x="2118106" y="2458593"/>
                <a:ext cx="6003418" cy="31243"/>
              </a:xfrm>
              <a:custGeom>
                <a:avLst/>
                <a:gdLst/>
                <a:ahLst/>
                <a:cxnLst/>
                <a:rect l="0" t="0" r="0" b="0"/>
                <a:pathLst>
                  <a:path w="6003418" h="31243">
                    <a:moveTo>
                      <a:pt x="0" y="0"/>
                    </a:moveTo>
                    <a:lnTo>
                      <a:pt x="6003417" y="0"/>
                    </a:lnTo>
                    <a:lnTo>
                      <a:pt x="6003417" y="31242"/>
                    </a:lnTo>
                    <a:lnTo>
                      <a:pt x="0" y="3124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Freeform 34"/>
              <p:cNvSpPr/>
              <p:nvPr/>
            </p:nvSpPr>
            <p:spPr>
              <a:xfrm>
                <a:off x="2116582" y="2160143"/>
                <a:ext cx="5986908" cy="31116"/>
              </a:xfrm>
              <a:custGeom>
                <a:avLst/>
                <a:gdLst/>
                <a:ahLst/>
                <a:cxnLst/>
                <a:rect l="0" t="0" r="0" b="0"/>
                <a:pathLst>
                  <a:path w="5986908" h="31116">
                    <a:moveTo>
                      <a:pt x="0" y="0"/>
                    </a:moveTo>
                    <a:lnTo>
                      <a:pt x="5986907" y="0"/>
                    </a:lnTo>
                    <a:lnTo>
                      <a:pt x="5986907" y="31115"/>
                    </a:lnTo>
                    <a:lnTo>
                      <a:pt x="0" y="3111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Freeform 35"/>
              <p:cNvSpPr/>
              <p:nvPr/>
            </p:nvSpPr>
            <p:spPr>
              <a:xfrm>
                <a:off x="2113280" y="3655314"/>
                <a:ext cx="5993004" cy="31497"/>
              </a:xfrm>
              <a:custGeom>
                <a:avLst/>
                <a:gdLst/>
                <a:ahLst/>
                <a:cxnLst/>
                <a:rect l="0" t="0" r="0" b="0"/>
                <a:pathLst>
                  <a:path w="5993004" h="31497">
                    <a:moveTo>
                      <a:pt x="0" y="0"/>
                    </a:moveTo>
                    <a:lnTo>
                      <a:pt x="5993003" y="0"/>
                    </a:lnTo>
                    <a:lnTo>
                      <a:pt x="5993003" y="31496"/>
                    </a:lnTo>
                    <a:lnTo>
                      <a:pt x="0" y="3149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Freeform 36"/>
              <p:cNvSpPr/>
              <p:nvPr/>
            </p:nvSpPr>
            <p:spPr>
              <a:xfrm>
                <a:off x="2112137" y="3956685"/>
                <a:ext cx="6003545" cy="31243"/>
              </a:xfrm>
              <a:custGeom>
                <a:avLst/>
                <a:gdLst/>
                <a:ahLst/>
                <a:cxnLst/>
                <a:rect l="0" t="0" r="0" b="0"/>
                <a:pathLst>
                  <a:path w="6003545" h="31243">
                    <a:moveTo>
                      <a:pt x="0" y="0"/>
                    </a:moveTo>
                    <a:lnTo>
                      <a:pt x="6003544" y="0"/>
                    </a:lnTo>
                    <a:lnTo>
                      <a:pt x="6003544" y="31242"/>
                    </a:lnTo>
                    <a:lnTo>
                      <a:pt x="0" y="3124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Freeform 37"/>
              <p:cNvSpPr/>
              <p:nvPr/>
            </p:nvSpPr>
            <p:spPr>
              <a:xfrm>
                <a:off x="2110486" y="4257929"/>
                <a:ext cx="6000370" cy="32767"/>
              </a:xfrm>
              <a:custGeom>
                <a:avLst/>
                <a:gdLst/>
                <a:ahLst/>
                <a:cxnLst/>
                <a:rect l="0" t="0" r="0" b="0"/>
                <a:pathLst>
                  <a:path w="6000370" h="32767">
                    <a:moveTo>
                      <a:pt x="0" y="0"/>
                    </a:moveTo>
                    <a:lnTo>
                      <a:pt x="6000369" y="0"/>
                    </a:lnTo>
                    <a:lnTo>
                      <a:pt x="6000369" y="32766"/>
                    </a:lnTo>
                    <a:lnTo>
                      <a:pt x="0" y="3276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Freeform 38"/>
              <p:cNvSpPr/>
              <p:nvPr/>
            </p:nvSpPr>
            <p:spPr>
              <a:xfrm>
                <a:off x="2112137" y="4556125"/>
                <a:ext cx="6004815" cy="32767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2767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2766"/>
                    </a:lnTo>
                    <a:lnTo>
                      <a:pt x="0" y="3276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Freeform 39"/>
              <p:cNvSpPr/>
              <p:nvPr/>
            </p:nvSpPr>
            <p:spPr>
              <a:xfrm>
                <a:off x="2110486" y="4849749"/>
                <a:ext cx="6004815" cy="33021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3021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3020"/>
                    </a:lnTo>
                    <a:lnTo>
                      <a:pt x="0" y="33020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Freeform 40"/>
              <p:cNvSpPr/>
              <p:nvPr/>
            </p:nvSpPr>
            <p:spPr>
              <a:xfrm>
                <a:off x="2114931" y="6347841"/>
                <a:ext cx="6004815" cy="36196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6196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6195"/>
                    </a:lnTo>
                    <a:lnTo>
                      <a:pt x="0" y="3619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Freeform 41"/>
              <p:cNvSpPr/>
              <p:nvPr/>
            </p:nvSpPr>
            <p:spPr>
              <a:xfrm>
                <a:off x="2114931" y="6054217"/>
                <a:ext cx="6006212" cy="35942"/>
              </a:xfrm>
              <a:custGeom>
                <a:avLst/>
                <a:gdLst/>
                <a:ahLst/>
                <a:cxnLst/>
                <a:rect l="0" t="0" r="0" b="0"/>
                <a:pathLst>
                  <a:path w="6006212" h="35942">
                    <a:moveTo>
                      <a:pt x="0" y="0"/>
                    </a:moveTo>
                    <a:lnTo>
                      <a:pt x="6006211" y="0"/>
                    </a:lnTo>
                    <a:lnTo>
                      <a:pt x="6006211" y="35941"/>
                    </a:lnTo>
                    <a:lnTo>
                      <a:pt x="0" y="3594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Freeform 42"/>
              <p:cNvSpPr/>
              <p:nvPr/>
            </p:nvSpPr>
            <p:spPr>
              <a:xfrm>
                <a:off x="2110486" y="5754370"/>
                <a:ext cx="6003672" cy="33021"/>
              </a:xfrm>
              <a:custGeom>
                <a:avLst/>
                <a:gdLst/>
                <a:ahLst/>
                <a:cxnLst/>
                <a:rect l="0" t="0" r="0" b="0"/>
                <a:pathLst>
                  <a:path w="6003672" h="33021">
                    <a:moveTo>
                      <a:pt x="0" y="0"/>
                    </a:moveTo>
                    <a:lnTo>
                      <a:pt x="6003671" y="0"/>
                    </a:lnTo>
                    <a:lnTo>
                      <a:pt x="6003671" y="33020"/>
                    </a:lnTo>
                    <a:lnTo>
                      <a:pt x="0" y="33020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Freeform 43"/>
              <p:cNvSpPr/>
              <p:nvPr/>
            </p:nvSpPr>
            <p:spPr>
              <a:xfrm>
                <a:off x="2112137" y="5453507"/>
                <a:ext cx="6004815" cy="33021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3021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3020"/>
                    </a:lnTo>
                    <a:lnTo>
                      <a:pt x="0" y="33020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Freeform 44"/>
              <p:cNvSpPr/>
              <p:nvPr/>
            </p:nvSpPr>
            <p:spPr>
              <a:xfrm>
                <a:off x="2112137" y="5155565"/>
                <a:ext cx="5997195" cy="32767"/>
              </a:xfrm>
              <a:custGeom>
                <a:avLst/>
                <a:gdLst/>
                <a:ahLst/>
                <a:cxnLst/>
                <a:rect l="0" t="0" r="0" b="0"/>
                <a:pathLst>
                  <a:path w="5997195" h="32767">
                    <a:moveTo>
                      <a:pt x="0" y="0"/>
                    </a:moveTo>
                    <a:lnTo>
                      <a:pt x="5997194" y="0"/>
                    </a:lnTo>
                    <a:lnTo>
                      <a:pt x="5997194" y="32766"/>
                    </a:lnTo>
                    <a:lnTo>
                      <a:pt x="0" y="3276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Freeform 45"/>
              <p:cNvSpPr/>
              <p:nvPr/>
            </p:nvSpPr>
            <p:spPr>
              <a:xfrm>
                <a:off x="2095500" y="6652006"/>
                <a:ext cx="6033263" cy="35942"/>
              </a:xfrm>
              <a:custGeom>
                <a:avLst/>
                <a:gdLst/>
                <a:ahLst/>
                <a:cxnLst/>
                <a:rect l="0" t="0" r="0" b="0"/>
                <a:pathLst>
                  <a:path w="6033263" h="35942">
                    <a:moveTo>
                      <a:pt x="0" y="0"/>
                    </a:moveTo>
                    <a:lnTo>
                      <a:pt x="6033262" y="0"/>
                    </a:lnTo>
                    <a:lnTo>
                      <a:pt x="6033262" y="35941"/>
                    </a:lnTo>
                    <a:lnTo>
                      <a:pt x="0" y="3594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48" name="Straight Connector 47"/>
            <p:cNvCxnSpPr/>
            <p:nvPr/>
          </p:nvCxnSpPr>
          <p:spPr>
            <a:xfrm>
              <a:off x="3294380" y="939800"/>
              <a:ext cx="0" cy="3949192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miter lim="800000"/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3288411" y="4883023"/>
              <a:ext cx="3939794" cy="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miter lim="800000"/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3022600" y="44450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009900" y="41402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2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076700" y="4940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3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022600" y="3543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4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009900" y="32385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5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3009900" y="29464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6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295900" y="49276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7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5588000" y="49276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8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892800" y="49276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9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6146800" y="49276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10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6451600" y="49276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11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769100" y="49149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12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3467100" y="4940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3771900" y="4940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2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3009900" y="38481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3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4368800" y="4940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4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4673600" y="4940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5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4991100" y="4940300"/>
              <a:ext cx="431800" cy="261610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100" smtClean="0">
                  <a:solidFill>
                    <a:srgbClr val="000000"/>
                  </a:solidFill>
                  <a:latin typeface="Arial - 15"/>
                </a:rPr>
                <a:t>6</a:t>
              </a:r>
              <a:endParaRPr lang="en-US" sz="1100">
                <a:solidFill>
                  <a:srgbClr val="000000"/>
                </a:solidFill>
                <a:latin typeface="Arial - 15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3022600" y="2667000"/>
              <a:ext cx="431800" cy="261610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100" smtClean="0">
                  <a:solidFill>
                    <a:srgbClr val="000000"/>
                  </a:solidFill>
                  <a:latin typeface="Arial - 15"/>
                </a:rPr>
                <a:t>7</a:t>
              </a:r>
              <a:endParaRPr lang="en-US" sz="1100">
                <a:solidFill>
                  <a:srgbClr val="000000"/>
                </a:solidFill>
                <a:latin typeface="Arial - 15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3022600" y="23368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8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3022600" y="20320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9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2933700" y="17399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10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2933700" y="14351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11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2921000" y="11303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12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</p:grpSp>
      <p:cxnSp>
        <p:nvCxnSpPr>
          <p:cNvPr id="75" name="Straight Connector 74"/>
          <p:cNvCxnSpPr/>
          <p:nvPr/>
        </p:nvCxnSpPr>
        <p:spPr>
          <a:xfrm>
            <a:off x="5321300" y="1079500"/>
            <a:ext cx="622300" cy="372110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H="1">
            <a:off x="5321300" y="1117600"/>
            <a:ext cx="850900" cy="364490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3289300" y="3239389"/>
            <a:ext cx="2374900" cy="0"/>
          </a:xfrm>
          <a:prstGeom prst="line">
            <a:avLst/>
          </a:prstGeom>
          <a:ln w="38100" cap="flat" cmpd="sng" algn="ctr">
            <a:solidFill>
              <a:srgbClr val="FF0000"/>
            </a:solidFill>
            <a:prstDash val="dash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5486400" y="838200"/>
            <a:ext cx="838200" cy="26161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100" smtClean="0">
                <a:solidFill>
                  <a:srgbClr val="000000"/>
                </a:solidFill>
                <a:latin typeface="Arial - 15"/>
              </a:rPr>
              <a:t>S+tax</a:t>
            </a:r>
            <a:endParaRPr lang="en-US" sz="1100">
              <a:solidFill>
                <a:srgbClr val="000000"/>
              </a:solidFill>
              <a:latin typeface="Arial - 15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6096000" y="838200"/>
            <a:ext cx="457200" cy="26161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100" smtClean="0">
                <a:solidFill>
                  <a:srgbClr val="000000"/>
                </a:solidFill>
                <a:latin typeface="Arial - 15"/>
              </a:rPr>
              <a:t>S</a:t>
            </a:r>
            <a:endParaRPr lang="en-US" sz="1100">
              <a:solidFill>
                <a:srgbClr val="000000"/>
              </a:solidFill>
              <a:latin typeface="Arial - 15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905500" y="4635500"/>
            <a:ext cx="4826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D</a:t>
            </a:r>
            <a:endParaRPr lang="en-US" sz="120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177800" y="673100"/>
            <a:ext cx="1219200" cy="26161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100" smtClean="0">
                <a:solidFill>
                  <a:srgbClr val="000000"/>
                </a:solidFill>
                <a:latin typeface="Arial - 15"/>
              </a:rPr>
              <a:t>GRAPH 3</a:t>
            </a:r>
            <a:endParaRPr lang="en-US" sz="1100">
              <a:solidFill>
                <a:srgbClr val="000000"/>
              </a:solidFill>
              <a:latin typeface="Arial - 15"/>
            </a:endParaRPr>
          </a:p>
        </p:txBody>
      </p:sp>
      <p:cxnSp>
        <p:nvCxnSpPr>
          <p:cNvPr id="83" name="Straight Connector 82"/>
          <p:cNvCxnSpPr/>
          <p:nvPr/>
        </p:nvCxnSpPr>
        <p:spPr>
          <a:xfrm flipV="1">
            <a:off x="5554345" y="2471801"/>
            <a:ext cx="0" cy="1205738"/>
          </a:xfrm>
          <a:prstGeom prst="line">
            <a:avLst/>
          </a:prstGeom>
          <a:ln w="38100" cap="flat" cmpd="sng" algn="ctr">
            <a:solidFill>
              <a:srgbClr val="32CD32"/>
            </a:solidFill>
            <a:prstDash val="solid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677662" y="3235198"/>
            <a:ext cx="0" cy="1641602"/>
          </a:xfrm>
          <a:prstGeom prst="line">
            <a:avLst/>
          </a:prstGeom>
          <a:ln w="38100" cap="flat" cmpd="sng" algn="ctr">
            <a:solidFill>
              <a:srgbClr val="FF0000"/>
            </a:solidFill>
            <a:prstDash val="dash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2730881" y="723900"/>
            <a:ext cx="456438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P</a:t>
            </a:r>
            <a:endParaRPr lang="en-US" sz="120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2718181" y="3098800"/>
            <a:ext cx="558038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Pe</a:t>
            </a:r>
            <a:endParaRPr lang="en-US" sz="1200" baseline="-2500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7518781" y="4914900"/>
            <a:ext cx="456437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Q</a:t>
            </a:r>
            <a:endParaRPr lang="en-US" sz="120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550281" y="5168900"/>
            <a:ext cx="583438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Qe</a:t>
            </a:r>
            <a:endParaRPr lang="en-US" sz="1200" baseline="-25000">
              <a:solidFill>
                <a:srgbClr val="000000"/>
              </a:solidFill>
              <a:latin typeface="Arial - 16"/>
            </a:endParaRPr>
          </a:p>
        </p:txBody>
      </p:sp>
      <p:cxnSp>
        <p:nvCxnSpPr>
          <p:cNvPr id="90" name="Straight Connector 89"/>
          <p:cNvCxnSpPr/>
          <p:nvPr/>
        </p:nvCxnSpPr>
        <p:spPr>
          <a:xfrm flipH="1">
            <a:off x="5023358" y="1121537"/>
            <a:ext cx="847598" cy="3635375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5551551" y="3677158"/>
            <a:ext cx="0" cy="1205865"/>
          </a:xfrm>
          <a:prstGeom prst="line">
            <a:avLst/>
          </a:prstGeom>
          <a:ln w="38100" cap="flat" cmpd="sng" algn="ctr">
            <a:solidFill>
              <a:srgbClr val="32CD32"/>
            </a:solidFill>
            <a:prstDash val="dash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4" name="Group 93"/>
          <p:cNvGrpSpPr/>
          <p:nvPr/>
        </p:nvGrpSpPr>
        <p:grpSpPr>
          <a:xfrm>
            <a:off x="3302445" y="2175701"/>
            <a:ext cx="2262378" cy="1506696"/>
            <a:chOff x="5130673" y="5008658"/>
            <a:chExt cx="2262378" cy="1506696"/>
          </a:xfrm>
        </p:grpSpPr>
        <p:cxnSp>
          <p:nvCxnSpPr>
            <p:cNvPr id="92" name="Straight Connector 91"/>
            <p:cNvCxnSpPr/>
            <p:nvPr/>
          </p:nvCxnSpPr>
          <p:spPr>
            <a:xfrm flipH="1">
              <a:off x="5130673" y="6515354"/>
              <a:ext cx="2262378" cy="0"/>
            </a:xfrm>
            <a:prstGeom prst="line">
              <a:avLst/>
            </a:prstGeom>
            <a:ln w="38100" cap="flat" cmpd="sng" algn="ctr">
              <a:solidFill>
                <a:srgbClr val="32CD32"/>
              </a:solidFill>
              <a:prstDash val="solid"/>
              <a:miter lim="800000"/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TextBox 92"/>
            <p:cNvSpPr txBox="1"/>
            <p:nvPr/>
          </p:nvSpPr>
          <p:spPr>
            <a:xfrm>
              <a:off x="5542509" y="5008658"/>
              <a:ext cx="1675638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dirty="0" smtClean="0">
                  <a:solidFill>
                    <a:srgbClr val="000000"/>
                  </a:solidFill>
                  <a:latin typeface="Arial - 16"/>
                </a:rPr>
                <a:t>Price buyer pays</a:t>
              </a:r>
              <a:endParaRPr lang="en-US" sz="1200" dirty="0">
                <a:solidFill>
                  <a:srgbClr val="000000"/>
                </a:solidFill>
                <a:latin typeface="Arial - 16"/>
              </a:endParaRPr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3308921" y="2489836"/>
            <a:ext cx="2220595" cy="1153228"/>
            <a:chOff x="3308921" y="2489836"/>
            <a:chExt cx="2220595" cy="1153228"/>
          </a:xfrm>
        </p:grpSpPr>
        <p:cxnSp>
          <p:nvCxnSpPr>
            <p:cNvPr id="95" name="Straight Connector 94"/>
            <p:cNvCxnSpPr/>
            <p:nvPr/>
          </p:nvCxnSpPr>
          <p:spPr>
            <a:xfrm flipH="1">
              <a:off x="3308921" y="2489836"/>
              <a:ext cx="2220595" cy="0"/>
            </a:xfrm>
            <a:prstGeom prst="line">
              <a:avLst/>
            </a:prstGeom>
            <a:ln w="38100" cap="flat" cmpd="sng" algn="ctr">
              <a:solidFill>
                <a:srgbClr val="32CD32"/>
              </a:solidFill>
              <a:prstDash val="solid"/>
              <a:miter lim="800000"/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TextBox 95"/>
            <p:cNvSpPr txBox="1"/>
            <p:nvPr/>
          </p:nvSpPr>
          <p:spPr>
            <a:xfrm>
              <a:off x="3754374" y="3366065"/>
              <a:ext cx="1726438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dirty="0" smtClean="0">
                  <a:solidFill>
                    <a:srgbClr val="000000"/>
                  </a:solidFill>
                  <a:latin typeface="Arial - 16"/>
                </a:rPr>
                <a:t>Price seller gets</a:t>
              </a:r>
              <a:endParaRPr lang="en-US" sz="1200" dirty="0">
                <a:solidFill>
                  <a:srgbClr val="000000"/>
                </a:solidFill>
                <a:latin typeface="Arial - 16"/>
              </a:endParaRPr>
            </a:p>
          </p:txBody>
        </p:sp>
      </p:grpSp>
      <p:sp>
        <p:nvSpPr>
          <p:cNvPr id="98" name="TextBox 97"/>
          <p:cNvSpPr txBox="1"/>
          <p:nvPr/>
        </p:nvSpPr>
        <p:spPr>
          <a:xfrm>
            <a:off x="5292281" y="5179048"/>
            <a:ext cx="583438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dirty="0" err="1" smtClean="0">
                <a:solidFill>
                  <a:srgbClr val="000000"/>
                </a:solidFill>
                <a:latin typeface="Arial - 16"/>
              </a:rPr>
              <a:t>Qe</a:t>
            </a:r>
            <a:r>
              <a:rPr lang="en-US" sz="1200" dirty="0" smtClean="0">
                <a:solidFill>
                  <a:srgbClr val="000000"/>
                </a:solidFill>
                <a:latin typeface="Arial - 16"/>
              </a:rPr>
              <a:t>'</a:t>
            </a:r>
            <a:endParaRPr lang="en-US" sz="1200" baseline="-25000" dirty="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2695765" y="2325431"/>
            <a:ext cx="558038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dirty="0" err="1" smtClean="0">
                <a:solidFill>
                  <a:srgbClr val="000000"/>
                </a:solidFill>
                <a:latin typeface="Arial - 15"/>
              </a:rPr>
              <a:t>Pe</a:t>
            </a:r>
            <a:r>
              <a:rPr lang="en-US" sz="1200" dirty="0" smtClean="0">
                <a:solidFill>
                  <a:srgbClr val="000000"/>
                </a:solidFill>
                <a:latin typeface="Arial - 15"/>
              </a:rPr>
              <a:t>'</a:t>
            </a:r>
            <a:endParaRPr lang="en-US" sz="1200" baseline="-25000" dirty="0">
              <a:solidFill>
                <a:srgbClr val="000000"/>
              </a:solidFill>
              <a:latin typeface="Arial - 15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2721728" y="3509284"/>
            <a:ext cx="5842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latin typeface="Arial - 16"/>
              </a:rPr>
              <a:t>Ps</a:t>
            </a:r>
            <a:endParaRPr lang="en-US" sz="1200" baseline="-25000" dirty="0">
              <a:solidFill>
                <a:srgbClr val="000000"/>
              </a:solidFill>
              <a:latin typeface="Arial - 16"/>
            </a:endParaRPr>
          </a:p>
        </p:txBody>
      </p:sp>
    </p:spTree>
    <p:extLst>
      <p:ext uri="{BB962C8B-B14F-4D97-AF65-F5344CB8AC3E}">
        <p14:creationId xmlns:p14="http://schemas.microsoft.com/office/powerpoint/2010/main" val="240829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-12700"/>
            <a:ext cx="10160000" cy="597662"/>
            <a:chOff x="0" y="-12700"/>
            <a:chExt cx="10160000" cy="597662"/>
          </a:xfrm>
        </p:grpSpPr>
        <p:pic>
          <p:nvPicPr>
            <p:cNvPr id="2" name="Picture 1"/>
            <p:cNvPicPr>
              <a:picLocks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-12700"/>
              <a:ext cx="10160000" cy="5976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3" name="TextBox 2"/>
            <p:cNvSpPr txBox="1"/>
            <p:nvPr/>
          </p:nvSpPr>
          <p:spPr>
            <a:xfrm>
              <a:off x="2070100" y="63500"/>
              <a:ext cx="45212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FFFFFF"/>
                  </a:solidFill>
                  <a:latin typeface="Arial - 26"/>
                </a:rPr>
                <a:t>Tax Incidence and Elasticity</a:t>
              </a:r>
              <a:endParaRPr lang="en-US" sz="1900">
                <a:solidFill>
                  <a:srgbClr val="FFFFFF"/>
                </a:solidFill>
                <a:latin typeface="Arial - 26"/>
              </a:endParaRP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2095500" y="660400"/>
            <a:ext cx="6033644" cy="6027548"/>
            <a:chOff x="2095500" y="660400"/>
            <a:chExt cx="6033644" cy="6027548"/>
          </a:xfrm>
        </p:grpSpPr>
        <p:grpSp>
          <p:nvGrpSpPr>
            <p:cNvPr id="47" name="Group 46"/>
            <p:cNvGrpSpPr/>
            <p:nvPr/>
          </p:nvGrpSpPr>
          <p:grpSpPr>
            <a:xfrm>
              <a:off x="2095500" y="660400"/>
              <a:ext cx="6033644" cy="6027548"/>
              <a:chOff x="2095500" y="660400"/>
              <a:chExt cx="6033644" cy="6027548"/>
            </a:xfrm>
          </p:grpSpPr>
          <p:sp>
            <p:nvSpPr>
              <p:cNvPr id="5" name="Freeform 4"/>
              <p:cNvSpPr/>
              <p:nvPr/>
            </p:nvSpPr>
            <p:spPr>
              <a:xfrm>
                <a:off x="2095500" y="673862"/>
                <a:ext cx="29973" cy="5993004"/>
              </a:xfrm>
              <a:custGeom>
                <a:avLst/>
                <a:gdLst/>
                <a:ahLst/>
                <a:cxnLst/>
                <a:rect l="0" t="0" r="0" b="0"/>
                <a:pathLst>
                  <a:path w="29973" h="5993004">
                    <a:moveTo>
                      <a:pt x="0" y="0"/>
                    </a:moveTo>
                    <a:lnTo>
                      <a:pt x="29972" y="0"/>
                    </a:lnTo>
                    <a:lnTo>
                      <a:pt x="29972" y="5993003"/>
                    </a:lnTo>
                    <a:lnTo>
                      <a:pt x="0" y="5993003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Freeform 5"/>
              <p:cNvSpPr/>
              <p:nvPr/>
            </p:nvSpPr>
            <p:spPr>
              <a:xfrm>
                <a:off x="2095500" y="660400"/>
                <a:ext cx="6031612" cy="29973"/>
              </a:xfrm>
              <a:custGeom>
                <a:avLst/>
                <a:gdLst/>
                <a:ahLst/>
                <a:cxnLst/>
                <a:rect l="0" t="0" r="0" b="0"/>
                <a:pathLst>
                  <a:path w="6031612" h="29973">
                    <a:moveTo>
                      <a:pt x="0" y="0"/>
                    </a:moveTo>
                    <a:lnTo>
                      <a:pt x="6031611" y="0"/>
                    </a:lnTo>
                    <a:lnTo>
                      <a:pt x="6031611" y="29972"/>
                    </a:lnTo>
                    <a:lnTo>
                      <a:pt x="0" y="2997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Freeform 6"/>
              <p:cNvSpPr/>
              <p:nvPr/>
            </p:nvSpPr>
            <p:spPr>
              <a:xfrm>
                <a:off x="2116582" y="961771"/>
                <a:ext cx="6000370" cy="31116"/>
              </a:xfrm>
              <a:custGeom>
                <a:avLst/>
                <a:gdLst/>
                <a:ahLst/>
                <a:cxnLst/>
                <a:rect l="0" t="0" r="0" b="0"/>
                <a:pathLst>
                  <a:path w="6000370" h="31116">
                    <a:moveTo>
                      <a:pt x="0" y="0"/>
                    </a:moveTo>
                    <a:lnTo>
                      <a:pt x="6000369" y="0"/>
                    </a:lnTo>
                    <a:lnTo>
                      <a:pt x="6000369" y="31115"/>
                    </a:lnTo>
                    <a:lnTo>
                      <a:pt x="0" y="3111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Freeform 7"/>
              <p:cNvSpPr/>
              <p:nvPr/>
            </p:nvSpPr>
            <p:spPr>
              <a:xfrm>
                <a:off x="2398268" y="675386"/>
                <a:ext cx="31370" cy="5993132"/>
              </a:xfrm>
              <a:custGeom>
                <a:avLst/>
                <a:gdLst/>
                <a:ahLst/>
                <a:cxnLst/>
                <a:rect l="0" t="0" r="0" b="0"/>
                <a:pathLst>
                  <a:path w="31370" h="5993132">
                    <a:moveTo>
                      <a:pt x="0" y="0"/>
                    </a:moveTo>
                    <a:lnTo>
                      <a:pt x="31369" y="0"/>
                    </a:lnTo>
                    <a:lnTo>
                      <a:pt x="31369" y="5993131"/>
                    </a:lnTo>
                    <a:lnTo>
                      <a:pt x="0" y="599313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Freeform 8"/>
              <p:cNvSpPr/>
              <p:nvPr/>
            </p:nvSpPr>
            <p:spPr>
              <a:xfrm>
                <a:off x="2696464" y="673862"/>
                <a:ext cx="31243" cy="5993004"/>
              </a:xfrm>
              <a:custGeom>
                <a:avLst/>
                <a:gdLst/>
                <a:ahLst/>
                <a:cxnLst/>
                <a:rect l="0" t="0" r="0" b="0"/>
                <a:pathLst>
                  <a:path w="31243" h="5993004">
                    <a:moveTo>
                      <a:pt x="0" y="0"/>
                    </a:moveTo>
                    <a:lnTo>
                      <a:pt x="31242" y="0"/>
                    </a:lnTo>
                    <a:lnTo>
                      <a:pt x="31242" y="5993003"/>
                    </a:lnTo>
                    <a:lnTo>
                      <a:pt x="0" y="5993003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Freeform 9"/>
              <p:cNvSpPr/>
              <p:nvPr/>
            </p:nvSpPr>
            <p:spPr>
              <a:xfrm>
                <a:off x="2998851" y="675386"/>
                <a:ext cx="34545" cy="5994909"/>
              </a:xfrm>
              <a:custGeom>
                <a:avLst/>
                <a:gdLst/>
                <a:ahLst/>
                <a:cxnLst/>
                <a:rect l="0" t="0" r="0" b="0"/>
                <a:pathLst>
                  <a:path w="34545" h="5994909">
                    <a:moveTo>
                      <a:pt x="0" y="0"/>
                    </a:moveTo>
                    <a:lnTo>
                      <a:pt x="34544" y="0"/>
                    </a:lnTo>
                    <a:lnTo>
                      <a:pt x="34544" y="5994908"/>
                    </a:lnTo>
                    <a:lnTo>
                      <a:pt x="0" y="5994908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reeform 10"/>
              <p:cNvSpPr/>
              <p:nvPr/>
            </p:nvSpPr>
            <p:spPr>
              <a:xfrm>
                <a:off x="3292729" y="673862"/>
                <a:ext cx="35942" cy="5996433"/>
              </a:xfrm>
              <a:custGeom>
                <a:avLst/>
                <a:gdLst/>
                <a:ahLst/>
                <a:cxnLst/>
                <a:rect l="0" t="0" r="0" b="0"/>
                <a:pathLst>
                  <a:path w="35942" h="5996433">
                    <a:moveTo>
                      <a:pt x="0" y="0"/>
                    </a:moveTo>
                    <a:lnTo>
                      <a:pt x="35941" y="0"/>
                    </a:lnTo>
                    <a:lnTo>
                      <a:pt x="35941" y="5996432"/>
                    </a:lnTo>
                    <a:lnTo>
                      <a:pt x="0" y="599643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Freeform 11"/>
              <p:cNvSpPr/>
              <p:nvPr/>
            </p:nvSpPr>
            <p:spPr>
              <a:xfrm>
                <a:off x="3595116" y="675386"/>
                <a:ext cx="31243" cy="5993132"/>
              </a:xfrm>
              <a:custGeom>
                <a:avLst/>
                <a:gdLst/>
                <a:ahLst/>
                <a:cxnLst/>
                <a:rect l="0" t="0" r="0" b="0"/>
                <a:pathLst>
                  <a:path w="31243" h="5993132">
                    <a:moveTo>
                      <a:pt x="0" y="0"/>
                    </a:moveTo>
                    <a:lnTo>
                      <a:pt x="31242" y="0"/>
                    </a:lnTo>
                    <a:lnTo>
                      <a:pt x="31242" y="5993131"/>
                    </a:lnTo>
                    <a:lnTo>
                      <a:pt x="0" y="599313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Freeform 12"/>
              <p:cNvSpPr/>
              <p:nvPr/>
            </p:nvSpPr>
            <p:spPr>
              <a:xfrm>
                <a:off x="3898011" y="677037"/>
                <a:ext cx="34545" cy="5994782"/>
              </a:xfrm>
              <a:custGeom>
                <a:avLst/>
                <a:gdLst/>
                <a:ahLst/>
                <a:cxnLst/>
                <a:rect l="0" t="0" r="0" b="0"/>
                <a:pathLst>
                  <a:path w="34545" h="5994782">
                    <a:moveTo>
                      <a:pt x="0" y="0"/>
                    </a:moveTo>
                    <a:lnTo>
                      <a:pt x="34544" y="0"/>
                    </a:lnTo>
                    <a:lnTo>
                      <a:pt x="34544" y="5994781"/>
                    </a:lnTo>
                    <a:lnTo>
                      <a:pt x="0" y="599478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Freeform 13"/>
              <p:cNvSpPr/>
              <p:nvPr/>
            </p:nvSpPr>
            <p:spPr>
              <a:xfrm>
                <a:off x="4197731" y="675386"/>
                <a:ext cx="32767" cy="5993132"/>
              </a:xfrm>
              <a:custGeom>
                <a:avLst/>
                <a:gdLst/>
                <a:ahLst/>
                <a:cxnLst/>
                <a:rect l="0" t="0" r="0" b="0"/>
                <a:pathLst>
                  <a:path w="32767" h="5993132">
                    <a:moveTo>
                      <a:pt x="0" y="0"/>
                    </a:moveTo>
                    <a:lnTo>
                      <a:pt x="32766" y="0"/>
                    </a:lnTo>
                    <a:lnTo>
                      <a:pt x="32766" y="5993131"/>
                    </a:lnTo>
                    <a:lnTo>
                      <a:pt x="0" y="599313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Freeform 14"/>
              <p:cNvSpPr/>
              <p:nvPr/>
            </p:nvSpPr>
            <p:spPr>
              <a:xfrm>
                <a:off x="4498594" y="678180"/>
                <a:ext cx="36069" cy="5991480"/>
              </a:xfrm>
              <a:custGeom>
                <a:avLst/>
                <a:gdLst/>
                <a:ahLst/>
                <a:cxnLst/>
                <a:rect l="0" t="0" r="0" b="0"/>
                <a:pathLst>
                  <a:path w="36069" h="5991480">
                    <a:moveTo>
                      <a:pt x="0" y="0"/>
                    </a:moveTo>
                    <a:lnTo>
                      <a:pt x="36068" y="0"/>
                    </a:lnTo>
                    <a:lnTo>
                      <a:pt x="36068" y="5991479"/>
                    </a:lnTo>
                    <a:lnTo>
                      <a:pt x="0" y="5991479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Freeform 15"/>
              <p:cNvSpPr/>
              <p:nvPr/>
            </p:nvSpPr>
            <p:spPr>
              <a:xfrm>
                <a:off x="4790694" y="675386"/>
                <a:ext cx="38736" cy="5993132"/>
              </a:xfrm>
              <a:custGeom>
                <a:avLst/>
                <a:gdLst/>
                <a:ahLst/>
                <a:cxnLst/>
                <a:rect l="0" t="0" r="0" b="0"/>
                <a:pathLst>
                  <a:path w="38736" h="5993132">
                    <a:moveTo>
                      <a:pt x="0" y="0"/>
                    </a:moveTo>
                    <a:lnTo>
                      <a:pt x="38735" y="0"/>
                    </a:lnTo>
                    <a:lnTo>
                      <a:pt x="38735" y="5993131"/>
                    </a:lnTo>
                    <a:lnTo>
                      <a:pt x="0" y="599313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Freeform 16"/>
              <p:cNvSpPr/>
              <p:nvPr/>
            </p:nvSpPr>
            <p:spPr>
              <a:xfrm>
                <a:off x="5095113" y="677037"/>
                <a:ext cx="31370" cy="5988686"/>
              </a:xfrm>
              <a:custGeom>
                <a:avLst/>
                <a:gdLst/>
                <a:ahLst/>
                <a:cxnLst/>
                <a:rect l="0" t="0" r="0" b="0"/>
                <a:pathLst>
                  <a:path w="31370" h="5988686">
                    <a:moveTo>
                      <a:pt x="0" y="0"/>
                    </a:moveTo>
                    <a:lnTo>
                      <a:pt x="31369" y="0"/>
                    </a:lnTo>
                    <a:lnTo>
                      <a:pt x="31369" y="5988685"/>
                    </a:lnTo>
                    <a:lnTo>
                      <a:pt x="0" y="598868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Freeform 17"/>
              <p:cNvSpPr/>
              <p:nvPr/>
            </p:nvSpPr>
            <p:spPr>
              <a:xfrm>
                <a:off x="5397627" y="677037"/>
                <a:ext cx="34291" cy="5990337"/>
              </a:xfrm>
              <a:custGeom>
                <a:avLst/>
                <a:gdLst/>
                <a:ahLst/>
                <a:cxnLst/>
                <a:rect l="0" t="0" r="0" b="0"/>
                <a:pathLst>
                  <a:path w="34291" h="5990337">
                    <a:moveTo>
                      <a:pt x="0" y="0"/>
                    </a:moveTo>
                    <a:lnTo>
                      <a:pt x="34290" y="0"/>
                    </a:lnTo>
                    <a:lnTo>
                      <a:pt x="34290" y="5990336"/>
                    </a:lnTo>
                    <a:lnTo>
                      <a:pt x="0" y="599033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Freeform 18"/>
              <p:cNvSpPr/>
              <p:nvPr/>
            </p:nvSpPr>
            <p:spPr>
              <a:xfrm>
                <a:off x="5697347" y="677037"/>
                <a:ext cx="32767" cy="5991480"/>
              </a:xfrm>
              <a:custGeom>
                <a:avLst/>
                <a:gdLst/>
                <a:ahLst/>
                <a:cxnLst/>
                <a:rect l="0" t="0" r="0" b="0"/>
                <a:pathLst>
                  <a:path w="32767" h="5991480">
                    <a:moveTo>
                      <a:pt x="0" y="0"/>
                    </a:moveTo>
                    <a:lnTo>
                      <a:pt x="32766" y="0"/>
                    </a:lnTo>
                    <a:lnTo>
                      <a:pt x="32766" y="5991479"/>
                    </a:lnTo>
                    <a:lnTo>
                      <a:pt x="0" y="5991479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Freeform 19"/>
              <p:cNvSpPr/>
              <p:nvPr/>
            </p:nvSpPr>
            <p:spPr>
              <a:xfrm>
                <a:off x="5998464" y="678180"/>
                <a:ext cx="36196" cy="5994909"/>
              </a:xfrm>
              <a:custGeom>
                <a:avLst/>
                <a:gdLst/>
                <a:ahLst/>
                <a:cxnLst/>
                <a:rect l="0" t="0" r="0" b="0"/>
                <a:pathLst>
                  <a:path w="36196" h="5994909">
                    <a:moveTo>
                      <a:pt x="0" y="0"/>
                    </a:moveTo>
                    <a:lnTo>
                      <a:pt x="36195" y="0"/>
                    </a:lnTo>
                    <a:lnTo>
                      <a:pt x="36195" y="5994908"/>
                    </a:lnTo>
                    <a:lnTo>
                      <a:pt x="0" y="5994908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Freeform 20"/>
              <p:cNvSpPr/>
              <p:nvPr/>
            </p:nvSpPr>
            <p:spPr>
              <a:xfrm>
                <a:off x="6290691" y="675386"/>
                <a:ext cx="38863" cy="5996433"/>
              </a:xfrm>
              <a:custGeom>
                <a:avLst/>
                <a:gdLst/>
                <a:ahLst/>
                <a:cxnLst/>
                <a:rect l="0" t="0" r="0" b="0"/>
                <a:pathLst>
                  <a:path w="38863" h="5996433">
                    <a:moveTo>
                      <a:pt x="0" y="0"/>
                    </a:moveTo>
                    <a:lnTo>
                      <a:pt x="38862" y="0"/>
                    </a:lnTo>
                    <a:lnTo>
                      <a:pt x="38862" y="5996432"/>
                    </a:lnTo>
                    <a:lnTo>
                      <a:pt x="0" y="599643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Freeform 21"/>
              <p:cNvSpPr/>
              <p:nvPr/>
            </p:nvSpPr>
            <p:spPr>
              <a:xfrm>
                <a:off x="6594602" y="677037"/>
                <a:ext cx="34545" cy="5993258"/>
              </a:xfrm>
              <a:custGeom>
                <a:avLst/>
                <a:gdLst/>
                <a:ahLst/>
                <a:cxnLst/>
                <a:rect l="0" t="0" r="0" b="0"/>
                <a:pathLst>
                  <a:path w="34545" h="5993258">
                    <a:moveTo>
                      <a:pt x="0" y="0"/>
                    </a:moveTo>
                    <a:lnTo>
                      <a:pt x="34544" y="0"/>
                    </a:lnTo>
                    <a:lnTo>
                      <a:pt x="34544" y="5993257"/>
                    </a:lnTo>
                    <a:lnTo>
                      <a:pt x="0" y="5993257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Freeform 22"/>
              <p:cNvSpPr/>
              <p:nvPr/>
            </p:nvSpPr>
            <p:spPr>
              <a:xfrm>
                <a:off x="6897116" y="678180"/>
                <a:ext cx="37339" cy="5994909"/>
              </a:xfrm>
              <a:custGeom>
                <a:avLst/>
                <a:gdLst/>
                <a:ahLst/>
                <a:cxnLst/>
                <a:rect l="0" t="0" r="0" b="0"/>
                <a:pathLst>
                  <a:path w="37339" h="5994909">
                    <a:moveTo>
                      <a:pt x="0" y="0"/>
                    </a:moveTo>
                    <a:lnTo>
                      <a:pt x="37338" y="0"/>
                    </a:lnTo>
                    <a:lnTo>
                      <a:pt x="37338" y="5994908"/>
                    </a:lnTo>
                    <a:lnTo>
                      <a:pt x="0" y="5994908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reeform 23"/>
              <p:cNvSpPr/>
              <p:nvPr/>
            </p:nvSpPr>
            <p:spPr>
              <a:xfrm>
                <a:off x="7196836" y="677037"/>
                <a:ext cx="36069" cy="5993258"/>
              </a:xfrm>
              <a:custGeom>
                <a:avLst/>
                <a:gdLst/>
                <a:ahLst/>
                <a:cxnLst/>
                <a:rect l="0" t="0" r="0" b="0"/>
                <a:pathLst>
                  <a:path w="36069" h="5993258">
                    <a:moveTo>
                      <a:pt x="0" y="0"/>
                    </a:moveTo>
                    <a:lnTo>
                      <a:pt x="36068" y="0"/>
                    </a:lnTo>
                    <a:lnTo>
                      <a:pt x="36068" y="5993257"/>
                    </a:lnTo>
                    <a:lnTo>
                      <a:pt x="0" y="5993257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Freeform 24"/>
              <p:cNvSpPr/>
              <p:nvPr/>
            </p:nvSpPr>
            <p:spPr>
              <a:xfrm>
                <a:off x="7496429" y="677037"/>
                <a:ext cx="38863" cy="5996306"/>
              </a:xfrm>
              <a:custGeom>
                <a:avLst/>
                <a:gdLst/>
                <a:ahLst/>
                <a:cxnLst/>
                <a:rect l="0" t="0" r="0" b="0"/>
                <a:pathLst>
                  <a:path w="38863" h="5996306">
                    <a:moveTo>
                      <a:pt x="0" y="0"/>
                    </a:moveTo>
                    <a:lnTo>
                      <a:pt x="38862" y="0"/>
                    </a:lnTo>
                    <a:lnTo>
                      <a:pt x="38862" y="5996305"/>
                    </a:lnTo>
                    <a:lnTo>
                      <a:pt x="0" y="599630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25"/>
              <p:cNvSpPr/>
              <p:nvPr/>
            </p:nvSpPr>
            <p:spPr>
              <a:xfrm>
                <a:off x="7790307" y="677037"/>
                <a:ext cx="42038" cy="5996306"/>
              </a:xfrm>
              <a:custGeom>
                <a:avLst/>
                <a:gdLst/>
                <a:ahLst/>
                <a:cxnLst/>
                <a:rect l="0" t="0" r="0" b="0"/>
                <a:pathLst>
                  <a:path w="42038" h="5996306">
                    <a:moveTo>
                      <a:pt x="0" y="0"/>
                    </a:moveTo>
                    <a:lnTo>
                      <a:pt x="42037" y="0"/>
                    </a:lnTo>
                    <a:lnTo>
                      <a:pt x="42037" y="5996305"/>
                    </a:lnTo>
                    <a:lnTo>
                      <a:pt x="0" y="599630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26"/>
              <p:cNvSpPr/>
              <p:nvPr/>
            </p:nvSpPr>
            <p:spPr>
              <a:xfrm>
                <a:off x="8085455" y="672338"/>
                <a:ext cx="43689" cy="5997322"/>
              </a:xfrm>
              <a:custGeom>
                <a:avLst/>
                <a:gdLst/>
                <a:ahLst/>
                <a:cxnLst/>
                <a:rect l="0" t="0" r="0" b="0"/>
                <a:pathLst>
                  <a:path w="43689" h="5997322">
                    <a:moveTo>
                      <a:pt x="0" y="0"/>
                    </a:moveTo>
                    <a:lnTo>
                      <a:pt x="43688" y="0"/>
                    </a:lnTo>
                    <a:lnTo>
                      <a:pt x="43688" y="5997321"/>
                    </a:lnTo>
                    <a:lnTo>
                      <a:pt x="0" y="599732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27"/>
              <p:cNvSpPr/>
              <p:nvPr/>
            </p:nvSpPr>
            <p:spPr>
              <a:xfrm>
                <a:off x="2113280" y="1262507"/>
                <a:ext cx="5994401" cy="31370"/>
              </a:xfrm>
              <a:custGeom>
                <a:avLst/>
                <a:gdLst/>
                <a:ahLst/>
                <a:cxnLst/>
                <a:rect l="0" t="0" r="0" b="0"/>
                <a:pathLst>
                  <a:path w="5994401" h="31370">
                    <a:moveTo>
                      <a:pt x="0" y="0"/>
                    </a:moveTo>
                    <a:lnTo>
                      <a:pt x="5994400" y="0"/>
                    </a:lnTo>
                    <a:lnTo>
                      <a:pt x="5994400" y="31369"/>
                    </a:lnTo>
                    <a:lnTo>
                      <a:pt x="0" y="31369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Freeform 28"/>
              <p:cNvSpPr/>
              <p:nvPr/>
            </p:nvSpPr>
            <p:spPr>
              <a:xfrm>
                <a:off x="2114931" y="1561084"/>
                <a:ext cx="6003545" cy="31243"/>
              </a:xfrm>
              <a:custGeom>
                <a:avLst/>
                <a:gdLst/>
                <a:ahLst/>
                <a:cxnLst/>
                <a:rect l="0" t="0" r="0" b="0"/>
                <a:pathLst>
                  <a:path w="6003545" h="31243">
                    <a:moveTo>
                      <a:pt x="0" y="0"/>
                    </a:moveTo>
                    <a:lnTo>
                      <a:pt x="6003544" y="0"/>
                    </a:lnTo>
                    <a:lnTo>
                      <a:pt x="6003544" y="31242"/>
                    </a:lnTo>
                    <a:lnTo>
                      <a:pt x="0" y="3124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reeform 29"/>
              <p:cNvSpPr/>
              <p:nvPr/>
            </p:nvSpPr>
            <p:spPr>
              <a:xfrm>
                <a:off x="2112137" y="1854327"/>
                <a:ext cx="6004815" cy="33021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3021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3020"/>
                    </a:lnTo>
                    <a:lnTo>
                      <a:pt x="0" y="33020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reeform 30"/>
              <p:cNvSpPr/>
              <p:nvPr/>
            </p:nvSpPr>
            <p:spPr>
              <a:xfrm>
                <a:off x="2118106" y="3358896"/>
                <a:ext cx="6004815" cy="32894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2894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2893"/>
                    </a:lnTo>
                    <a:lnTo>
                      <a:pt x="0" y="32893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Freeform 31"/>
              <p:cNvSpPr/>
              <p:nvPr/>
            </p:nvSpPr>
            <p:spPr>
              <a:xfrm>
                <a:off x="2114931" y="3060700"/>
                <a:ext cx="6004815" cy="32894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2894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2893"/>
                    </a:lnTo>
                    <a:lnTo>
                      <a:pt x="0" y="32893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Freeform 32"/>
              <p:cNvSpPr/>
              <p:nvPr/>
            </p:nvSpPr>
            <p:spPr>
              <a:xfrm>
                <a:off x="2114931" y="2759583"/>
                <a:ext cx="5994401" cy="32767"/>
              </a:xfrm>
              <a:custGeom>
                <a:avLst/>
                <a:gdLst/>
                <a:ahLst/>
                <a:cxnLst/>
                <a:rect l="0" t="0" r="0" b="0"/>
                <a:pathLst>
                  <a:path w="5994401" h="32767">
                    <a:moveTo>
                      <a:pt x="0" y="0"/>
                    </a:moveTo>
                    <a:lnTo>
                      <a:pt x="5994400" y="0"/>
                    </a:lnTo>
                    <a:lnTo>
                      <a:pt x="5994400" y="32766"/>
                    </a:lnTo>
                    <a:lnTo>
                      <a:pt x="0" y="3276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Freeform 33"/>
              <p:cNvSpPr/>
              <p:nvPr/>
            </p:nvSpPr>
            <p:spPr>
              <a:xfrm>
                <a:off x="2118106" y="2458593"/>
                <a:ext cx="6003418" cy="31243"/>
              </a:xfrm>
              <a:custGeom>
                <a:avLst/>
                <a:gdLst/>
                <a:ahLst/>
                <a:cxnLst/>
                <a:rect l="0" t="0" r="0" b="0"/>
                <a:pathLst>
                  <a:path w="6003418" h="31243">
                    <a:moveTo>
                      <a:pt x="0" y="0"/>
                    </a:moveTo>
                    <a:lnTo>
                      <a:pt x="6003417" y="0"/>
                    </a:lnTo>
                    <a:lnTo>
                      <a:pt x="6003417" y="31242"/>
                    </a:lnTo>
                    <a:lnTo>
                      <a:pt x="0" y="3124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Freeform 34"/>
              <p:cNvSpPr/>
              <p:nvPr/>
            </p:nvSpPr>
            <p:spPr>
              <a:xfrm>
                <a:off x="2116582" y="2160143"/>
                <a:ext cx="5986908" cy="31116"/>
              </a:xfrm>
              <a:custGeom>
                <a:avLst/>
                <a:gdLst/>
                <a:ahLst/>
                <a:cxnLst/>
                <a:rect l="0" t="0" r="0" b="0"/>
                <a:pathLst>
                  <a:path w="5986908" h="31116">
                    <a:moveTo>
                      <a:pt x="0" y="0"/>
                    </a:moveTo>
                    <a:lnTo>
                      <a:pt x="5986907" y="0"/>
                    </a:lnTo>
                    <a:lnTo>
                      <a:pt x="5986907" y="31115"/>
                    </a:lnTo>
                    <a:lnTo>
                      <a:pt x="0" y="3111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Freeform 35"/>
              <p:cNvSpPr/>
              <p:nvPr/>
            </p:nvSpPr>
            <p:spPr>
              <a:xfrm>
                <a:off x="2113280" y="3655314"/>
                <a:ext cx="5993004" cy="31497"/>
              </a:xfrm>
              <a:custGeom>
                <a:avLst/>
                <a:gdLst/>
                <a:ahLst/>
                <a:cxnLst/>
                <a:rect l="0" t="0" r="0" b="0"/>
                <a:pathLst>
                  <a:path w="5993004" h="31497">
                    <a:moveTo>
                      <a:pt x="0" y="0"/>
                    </a:moveTo>
                    <a:lnTo>
                      <a:pt x="5993003" y="0"/>
                    </a:lnTo>
                    <a:lnTo>
                      <a:pt x="5993003" y="31496"/>
                    </a:lnTo>
                    <a:lnTo>
                      <a:pt x="0" y="3149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Freeform 36"/>
              <p:cNvSpPr/>
              <p:nvPr/>
            </p:nvSpPr>
            <p:spPr>
              <a:xfrm>
                <a:off x="2112137" y="3956685"/>
                <a:ext cx="6003545" cy="31243"/>
              </a:xfrm>
              <a:custGeom>
                <a:avLst/>
                <a:gdLst/>
                <a:ahLst/>
                <a:cxnLst/>
                <a:rect l="0" t="0" r="0" b="0"/>
                <a:pathLst>
                  <a:path w="6003545" h="31243">
                    <a:moveTo>
                      <a:pt x="0" y="0"/>
                    </a:moveTo>
                    <a:lnTo>
                      <a:pt x="6003544" y="0"/>
                    </a:lnTo>
                    <a:lnTo>
                      <a:pt x="6003544" y="31242"/>
                    </a:lnTo>
                    <a:lnTo>
                      <a:pt x="0" y="3124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Freeform 37"/>
              <p:cNvSpPr/>
              <p:nvPr/>
            </p:nvSpPr>
            <p:spPr>
              <a:xfrm>
                <a:off x="2110486" y="4257929"/>
                <a:ext cx="6000370" cy="32767"/>
              </a:xfrm>
              <a:custGeom>
                <a:avLst/>
                <a:gdLst/>
                <a:ahLst/>
                <a:cxnLst/>
                <a:rect l="0" t="0" r="0" b="0"/>
                <a:pathLst>
                  <a:path w="6000370" h="32767">
                    <a:moveTo>
                      <a:pt x="0" y="0"/>
                    </a:moveTo>
                    <a:lnTo>
                      <a:pt x="6000369" y="0"/>
                    </a:lnTo>
                    <a:lnTo>
                      <a:pt x="6000369" y="32766"/>
                    </a:lnTo>
                    <a:lnTo>
                      <a:pt x="0" y="3276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Freeform 38"/>
              <p:cNvSpPr/>
              <p:nvPr/>
            </p:nvSpPr>
            <p:spPr>
              <a:xfrm>
                <a:off x="2112137" y="4556125"/>
                <a:ext cx="6004815" cy="32767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2767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2766"/>
                    </a:lnTo>
                    <a:lnTo>
                      <a:pt x="0" y="3276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Freeform 39"/>
              <p:cNvSpPr/>
              <p:nvPr/>
            </p:nvSpPr>
            <p:spPr>
              <a:xfrm>
                <a:off x="2110486" y="4849749"/>
                <a:ext cx="6004815" cy="33021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3021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3020"/>
                    </a:lnTo>
                    <a:lnTo>
                      <a:pt x="0" y="33020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Freeform 40"/>
              <p:cNvSpPr/>
              <p:nvPr/>
            </p:nvSpPr>
            <p:spPr>
              <a:xfrm>
                <a:off x="2114931" y="6347841"/>
                <a:ext cx="6004815" cy="36196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6196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6195"/>
                    </a:lnTo>
                    <a:lnTo>
                      <a:pt x="0" y="3619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Freeform 41"/>
              <p:cNvSpPr/>
              <p:nvPr/>
            </p:nvSpPr>
            <p:spPr>
              <a:xfrm>
                <a:off x="2114931" y="6054217"/>
                <a:ext cx="6006212" cy="35942"/>
              </a:xfrm>
              <a:custGeom>
                <a:avLst/>
                <a:gdLst/>
                <a:ahLst/>
                <a:cxnLst/>
                <a:rect l="0" t="0" r="0" b="0"/>
                <a:pathLst>
                  <a:path w="6006212" h="35942">
                    <a:moveTo>
                      <a:pt x="0" y="0"/>
                    </a:moveTo>
                    <a:lnTo>
                      <a:pt x="6006211" y="0"/>
                    </a:lnTo>
                    <a:lnTo>
                      <a:pt x="6006211" y="35941"/>
                    </a:lnTo>
                    <a:lnTo>
                      <a:pt x="0" y="3594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Freeform 42"/>
              <p:cNvSpPr/>
              <p:nvPr/>
            </p:nvSpPr>
            <p:spPr>
              <a:xfrm>
                <a:off x="2110486" y="5754370"/>
                <a:ext cx="6003672" cy="33021"/>
              </a:xfrm>
              <a:custGeom>
                <a:avLst/>
                <a:gdLst/>
                <a:ahLst/>
                <a:cxnLst/>
                <a:rect l="0" t="0" r="0" b="0"/>
                <a:pathLst>
                  <a:path w="6003672" h="33021">
                    <a:moveTo>
                      <a:pt x="0" y="0"/>
                    </a:moveTo>
                    <a:lnTo>
                      <a:pt x="6003671" y="0"/>
                    </a:lnTo>
                    <a:lnTo>
                      <a:pt x="6003671" y="33020"/>
                    </a:lnTo>
                    <a:lnTo>
                      <a:pt x="0" y="33020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Freeform 43"/>
              <p:cNvSpPr/>
              <p:nvPr/>
            </p:nvSpPr>
            <p:spPr>
              <a:xfrm>
                <a:off x="2112137" y="5453507"/>
                <a:ext cx="6004815" cy="33021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3021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3020"/>
                    </a:lnTo>
                    <a:lnTo>
                      <a:pt x="0" y="33020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Freeform 44"/>
              <p:cNvSpPr/>
              <p:nvPr/>
            </p:nvSpPr>
            <p:spPr>
              <a:xfrm>
                <a:off x="2112137" y="5155565"/>
                <a:ext cx="5997195" cy="32767"/>
              </a:xfrm>
              <a:custGeom>
                <a:avLst/>
                <a:gdLst/>
                <a:ahLst/>
                <a:cxnLst/>
                <a:rect l="0" t="0" r="0" b="0"/>
                <a:pathLst>
                  <a:path w="5997195" h="32767">
                    <a:moveTo>
                      <a:pt x="0" y="0"/>
                    </a:moveTo>
                    <a:lnTo>
                      <a:pt x="5997194" y="0"/>
                    </a:lnTo>
                    <a:lnTo>
                      <a:pt x="5997194" y="32766"/>
                    </a:lnTo>
                    <a:lnTo>
                      <a:pt x="0" y="3276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Freeform 45"/>
              <p:cNvSpPr/>
              <p:nvPr/>
            </p:nvSpPr>
            <p:spPr>
              <a:xfrm>
                <a:off x="2095500" y="6652006"/>
                <a:ext cx="6033263" cy="35942"/>
              </a:xfrm>
              <a:custGeom>
                <a:avLst/>
                <a:gdLst/>
                <a:ahLst/>
                <a:cxnLst/>
                <a:rect l="0" t="0" r="0" b="0"/>
                <a:pathLst>
                  <a:path w="6033263" h="35942">
                    <a:moveTo>
                      <a:pt x="0" y="0"/>
                    </a:moveTo>
                    <a:lnTo>
                      <a:pt x="6033262" y="0"/>
                    </a:lnTo>
                    <a:lnTo>
                      <a:pt x="6033262" y="35941"/>
                    </a:lnTo>
                    <a:lnTo>
                      <a:pt x="0" y="3594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48" name="Straight Connector 47"/>
            <p:cNvCxnSpPr/>
            <p:nvPr/>
          </p:nvCxnSpPr>
          <p:spPr>
            <a:xfrm>
              <a:off x="3294380" y="939800"/>
              <a:ext cx="0" cy="3949192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miter lim="800000"/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3288411" y="4883023"/>
              <a:ext cx="3939794" cy="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miter lim="800000"/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3022600" y="44450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009900" y="41402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2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076700" y="4940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3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022600" y="3543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4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009900" y="32385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5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3009900" y="29464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6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295900" y="49276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7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5588000" y="49276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8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892800" y="49276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9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6146800" y="49276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10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6451600" y="49276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11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769100" y="49149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12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3467100" y="4940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3771900" y="4940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2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3009900" y="38481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3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4368800" y="4940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4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4673600" y="4940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5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4991100" y="4940300"/>
              <a:ext cx="431800" cy="261610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100" smtClean="0">
                  <a:solidFill>
                    <a:srgbClr val="000000"/>
                  </a:solidFill>
                  <a:latin typeface="Arial - 15"/>
                </a:rPr>
                <a:t>6</a:t>
              </a:r>
              <a:endParaRPr lang="en-US" sz="1100">
                <a:solidFill>
                  <a:srgbClr val="000000"/>
                </a:solidFill>
                <a:latin typeface="Arial - 15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3022600" y="2667000"/>
              <a:ext cx="431800" cy="261610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100" smtClean="0">
                  <a:solidFill>
                    <a:srgbClr val="000000"/>
                  </a:solidFill>
                  <a:latin typeface="Arial - 15"/>
                </a:rPr>
                <a:t>7</a:t>
              </a:r>
              <a:endParaRPr lang="en-US" sz="1100">
                <a:solidFill>
                  <a:srgbClr val="000000"/>
                </a:solidFill>
                <a:latin typeface="Arial - 15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3022600" y="23368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8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3022600" y="20320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9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2933700" y="17399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10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2933700" y="14351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11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2921000" y="11303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12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</p:grpSp>
      <p:cxnSp>
        <p:nvCxnSpPr>
          <p:cNvPr id="75" name="Straight Connector 74"/>
          <p:cNvCxnSpPr/>
          <p:nvPr/>
        </p:nvCxnSpPr>
        <p:spPr>
          <a:xfrm>
            <a:off x="5321300" y="1079500"/>
            <a:ext cx="622300" cy="372110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H="1">
            <a:off x="5321300" y="1117600"/>
            <a:ext cx="850900" cy="364490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3289300" y="3239389"/>
            <a:ext cx="2374900" cy="0"/>
          </a:xfrm>
          <a:prstGeom prst="line">
            <a:avLst/>
          </a:prstGeom>
          <a:ln w="38100" cap="flat" cmpd="sng" algn="ctr">
            <a:solidFill>
              <a:srgbClr val="FF0000"/>
            </a:solidFill>
            <a:prstDash val="dash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5486400" y="838200"/>
            <a:ext cx="838200" cy="26161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100" smtClean="0">
                <a:solidFill>
                  <a:srgbClr val="000000"/>
                </a:solidFill>
                <a:latin typeface="Arial - 15"/>
              </a:rPr>
              <a:t>S+tax</a:t>
            </a:r>
            <a:endParaRPr lang="en-US" sz="1100">
              <a:solidFill>
                <a:srgbClr val="000000"/>
              </a:solidFill>
              <a:latin typeface="Arial - 15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096000" y="838200"/>
            <a:ext cx="457200" cy="26161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100" smtClean="0">
                <a:solidFill>
                  <a:srgbClr val="000000"/>
                </a:solidFill>
                <a:latin typeface="Arial - 15"/>
              </a:rPr>
              <a:t>S</a:t>
            </a:r>
            <a:endParaRPr lang="en-US" sz="1100">
              <a:solidFill>
                <a:srgbClr val="000000"/>
              </a:solidFill>
              <a:latin typeface="Arial - 15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905500" y="4635500"/>
            <a:ext cx="4826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D</a:t>
            </a:r>
            <a:endParaRPr lang="en-US" sz="120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77800" y="673100"/>
            <a:ext cx="1219200" cy="26161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100" smtClean="0">
                <a:solidFill>
                  <a:srgbClr val="000000"/>
                </a:solidFill>
                <a:latin typeface="Arial - 15"/>
              </a:rPr>
              <a:t>GRAPH 3</a:t>
            </a:r>
            <a:endParaRPr lang="en-US" sz="1100">
              <a:solidFill>
                <a:srgbClr val="000000"/>
              </a:solidFill>
              <a:latin typeface="Arial - 15"/>
            </a:endParaRPr>
          </a:p>
        </p:txBody>
      </p:sp>
      <p:cxnSp>
        <p:nvCxnSpPr>
          <p:cNvPr id="85" name="Straight Connector 84"/>
          <p:cNvCxnSpPr/>
          <p:nvPr/>
        </p:nvCxnSpPr>
        <p:spPr>
          <a:xfrm flipV="1">
            <a:off x="5554345" y="2471801"/>
            <a:ext cx="0" cy="1205738"/>
          </a:xfrm>
          <a:prstGeom prst="line">
            <a:avLst/>
          </a:prstGeom>
          <a:ln w="38100" cap="flat" cmpd="sng" algn="ctr">
            <a:solidFill>
              <a:srgbClr val="32CD32"/>
            </a:solidFill>
            <a:prstDash val="solid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5677662" y="3235198"/>
            <a:ext cx="0" cy="1641602"/>
          </a:xfrm>
          <a:prstGeom prst="line">
            <a:avLst/>
          </a:prstGeom>
          <a:ln w="38100" cap="flat" cmpd="sng" algn="ctr">
            <a:solidFill>
              <a:srgbClr val="FF0000"/>
            </a:solidFill>
            <a:prstDash val="dash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2730881" y="723900"/>
            <a:ext cx="456438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P</a:t>
            </a:r>
            <a:endParaRPr lang="en-US" sz="120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2718181" y="3098800"/>
            <a:ext cx="558038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Pe</a:t>
            </a:r>
            <a:endParaRPr lang="en-US" sz="1200" baseline="-2500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7518781" y="4914900"/>
            <a:ext cx="456437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Q</a:t>
            </a:r>
            <a:endParaRPr lang="en-US" sz="120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550281" y="5168900"/>
            <a:ext cx="583438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Qe</a:t>
            </a:r>
            <a:endParaRPr lang="en-US" sz="1200" baseline="-25000">
              <a:solidFill>
                <a:srgbClr val="000000"/>
              </a:solidFill>
              <a:latin typeface="Arial - 16"/>
            </a:endParaRPr>
          </a:p>
        </p:txBody>
      </p:sp>
      <p:cxnSp>
        <p:nvCxnSpPr>
          <p:cNvPr id="91" name="Straight Connector 90"/>
          <p:cNvCxnSpPr/>
          <p:nvPr/>
        </p:nvCxnSpPr>
        <p:spPr>
          <a:xfrm flipH="1">
            <a:off x="5023358" y="1121537"/>
            <a:ext cx="847598" cy="3635375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5551551" y="3677158"/>
            <a:ext cx="0" cy="1205865"/>
          </a:xfrm>
          <a:prstGeom prst="line">
            <a:avLst/>
          </a:prstGeom>
          <a:ln w="38100" cap="flat" cmpd="sng" algn="ctr">
            <a:solidFill>
              <a:srgbClr val="32CD32"/>
            </a:solidFill>
            <a:prstDash val="dash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flipH="1">
            <a:off x="3301873" y="2476754"/>
            <a:ext cx="2262378" cy="0"/>
          </a:xfrm>
          <a:prstGeom prst="line">
            <a:avLst/>
          </a:prstGeom>
          <a:ln w="38100" cap="flat" cmpd="sng" algn="ctr">
            <a:solidFill>
              <a:srgbClr val="32CD32"/>
            </a:solidFill>
            <a:prstDash val="solid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flipH="1">
            <a:off x="3305556" y="3670554"/>
            <a:ext cx="2220595" cy="0"/>
          </a:xfrm>
          <a:prstGeom prst="line">
            <a:avLst/>
          </a:prstGeom>
          <a:ln w="38100" cap="flat" cmpd="sng" algn="ctr">
            <a:solidFill>
              <a:srgbClr val="32CD32"/>
            </a:solidFill>
            <a:prstDash val="solid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5326635" y="5168900"/>
            <a:ext cx="583438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dirty="0" err="1" smtClean="0">
                <a:solidFill>
                  <a:srgbClr val="000000"/>
                </a:solidFill>
                <a:latin typeface="Arial - 16"/>
              </a:rPr>
              <a:t>Qe</a:t>
            </a:r>
            <a:r>
              <a:rPr lang="en-US" sz="1200" dirty="0" smtClean="0">
                <a:solidFill>
                  <a:srgbClr val="000000"/>
                </a:solidFill>
                <a:latin typeface="Arial - 16"/>
              </a:rPr>
              <a:t>'</a:t>
            </a:r>
            <a:endParaRPr lang="en-US" sz="1200" baseline="-25000" dirty="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2705481" y="2336800"/>
            <a:ext cx="558038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5"/>
              </a:rPr>
              <a:t>Pe'</a:t>
            </a:r>
            <a:endParaRPr lang="en-US" sz="1200" baseline="-25000">
              <a:solidFill>
                <a:srgbClr val="000000"/>
              </a:solidFill>
              <a:latin typeface="Arial - 15"/>
            </a:endParaRPr>
          </a:p>
        </p:txBody>
      </p:sp>
      <p:sp>
        <p:nvSpPr>
          <p:cNvPr id="98" name="Freeform 97"/>
          <p:cNvSpPr/>
          <p:nvPr/>
        </p:nvSpPr>
        <p:spPr>
          <a:xfrm>
            <a:off x="3282188" y="2478913"/>
            <a:ext cx="2271396" cy="741046"/>
          </a:xfrm>
          <a:custGeom>
            <a:avLst/>
            <a:gdLst/>
            <a:ahLst/>
            <a:cxnLst/>
            <a:rect l="0" t="0" r="0" b="0"/>
            <a:pathLst>
              <a:path w="2271396" h="741046">
                <a:moveTo>
                  <a:pt x="0" y="0"/>
                </a:moveTo>
                <a:lnTo>
                  <a:pt x="2271395" y="0"/>
                </a:lnTo>
                <a:lnTo>
                  <a:pt x="2271395" y="741045"/>
                </a:lnTo>
                <a:lnTo>
                  <a:pt x="0" y="741045"/>
                </a:lnTo>
                <a:close/>
              </a:path>
            </a:pathLst>
          </a:custGeom>
          <a:solidFill>
            <a:srgbClr val="FFFF00"/>
          </a:solidFill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reeform 98"/>
          <p:cNvSpPr/>
          <p:nvPr/>
        </p:nvSpPr>
        <p:spPr>
          <a:xfrm>
            <a:off x="5582096" y="2493135"/>
            <a:ext cx="134113" cy="1220344"/>
          </a:xfrm>
          <a:custGeom>
            <a:avLst/>
            <a:gdLst/>
            <a:ahLst/>
            <a:cxnLst/>
            <a:rect l="0" t="0" r="0" b="0"/>
            <a:pathLst>
              <a:path w="134113" h="1220344">
                <a:moveTo>
                  <a:pt x="0" y="1220343"/>
                </a:moveTo>
                <a:lnTo>
                  <a:pt x="508" y="829818"/>
                </a:lnTo>
                <a:lnTo>
                  <a:pt x="254" y="0"/>
                </a:lnTo>
                <a:lnTo>
                  <a:pt x="134112" y="624586"/>
                </a:lnTo>
                <a:lnTo>
                  <a:pt x="17907" y="1196467"/>
                </a:lnTo>
                <a:close/>
              </a:path>
            </a:pathLst>
          </a:custGeom>
          <a:solidFill>
            <a:srgbClr val="32CD32"/>
          </a:solidFill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reeform 99"/>
          <p:cNvSpPr/>
          <p:nvPr/>
        </p:nvSpPr>
        <p:spPr>
          <a:xfrm>
            <a:off x="3282188" y="3217545"/>
            <a:ext cx="2271396" cy="436246"/>
          </a:xfrm>
          <a:custGeom>
            <a:avLst/>
            <a:gdLst/>
            <a:ahLst/>
            <a:cxnLst/>
            <a:rect l="0" t="0" r="0" b="0"/>
            <a:pathLst>
              <a:path w="2271396" h="436246">
                <a:moveTo>
                  <a:pt x="0" y="0"/>
                </a:moveTo>
                <a:lnTo>
                  <a:pt x="2271395" y="0"/>
                </a:lnTo>
                <a:lnTo>
                  <a:pt x="2271395" y="436245"/>
                </a:lnTo>
                <a:lnTo>
                  <a:pt x="0" y="436245"/>
                </a:lnTo>
                <a:close/>
              </a:path>
            </a:pathLst>
          </a:custGeom>
          <a:solidFill>
            <a:srgbClr val="FFD700"/>
          </a:solidFill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TextBox 100"/>
          <p:cNvSpPr txBox="1"/>
          <p:nvPr/>
        </p:nvSpPr>
        <p:spPr>
          <a:xfrm>
            <a:off x="3615827" y="2726445"/>
            <a:ext cx="2108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000" dirty="0" smtClean="0">
                <a:solidFill>
                  <a:srgbClr val="000000"/>
                </a:solidFill>
                <a:latin typeface="Arial - 14"/>
              </a:rPr>
              <a:t>Consumer Tax Burden</a:t>
            </a:r>
            <a:endParaRPr lang="en-US" sz="1000" dirty="0">
              <a:solidFill>
                <a:srgbClr val="000000"/>
              </a:solidFill>
              <a:latin typeface="Arial - 14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3601078" y="3307843"/>
            <a:ext cx="20066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000" dirty="0" smtClean="0">
                <a:solidFill>
                  <a:srgbClr val="000000"/>
                </a:solidFill>
                <a:latin typeface="Arial - 14"/>
              </a:rPr>
              <a:t>Producer Tax Burden</a:t>
            </a:r>
            <a:endParaRPr lang="en-US" sz="1000" dirty="0">
              <a:solidFill>
                <a:srgbClr val="000000"/>
              </a:solidFill>
              <a:latin typeface="Arial - 14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6256147" y="2744547"/>
            <a:ext cx="330200" cy="93871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1100" dirty="0" smtClean="0">
                <a:solidFill>
                  <a:srgbClr val="000000"/>
                </a:solidFill>
                <a:latin typeface="Arial - 14"/>
              </a:rPr>
              <a:t>D W L</a:t>
            </a:r>
            <a:endParaRPr lang="en-US" sz="1100" dirty="0">
              <a:solidFill>
                <a:srgbClr val="000000"/>
              </a:solidFill>
              <a:latin typeface="Arial - 14"/>
            </a:endParaRPr>
          </a:p>
        </p:txBody>
      </p:sp>
      <p:cxnSp>
        <p:nvCxnSpPr>
          <p:cNvPr id="105" name="Straight Arrow Connector 104"/>
          <p:cNvCxnSpPr>
            <a:stCxn id="103" idx="1"/>
          </p:cNvCxnSpPr>
          <p:nvPr/>
        </p:nvCxnSpPr>
        <p:spPr>
          <a:xfrm flipH="1" flipV="1">
            <a:off x="5623434" y="3213862"/>
            <a:ext cx="632713" cy="45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2110485" y="6784595"/>
            <a:ext cx="622235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tax generates $30 in revenue.</a:t>
            </a:r>
          </a:p>
          <a:p>
            <a:r>
              <a:rPr lang="en-US" dirty="0" smtClean="0"/>
              <a:t>The tax paid by consumers is $18.75.</a:t>
            </a:r>
          </a:p>
          <a:p>
            <a:r>
              <a:rPr lang="en-US" dirty="0" smtClean="0"/>
              <a:t>The tax paid by producers is $11.25.</a:t>
            </a:r>
          </a:p>
          <a:p>
            <a:r>
              <a:rPr lang="en-US" dirty="0" smtClean="0"/>
              <a:t>Consumers bear the greater tax burden.</a:t>
            </a:r>
          </a:p>
          <a:p>
            <a:r>
              <a:rPr lang="en-US" dirty="0" smtClean="0"/>
              <a:t>The dead weight loss is $1. </a:t>
            </a:r>
            <a:endParaRPr lang="en-US" dirty="0"/>
          </a:p>
        </p:txBody>
      </p:sp>
      <p:sp>
        <p:nvSpPr>
          <p:cNvPr id="109" name="TextBox 108"/>
          <p:cNvSpPr txBox="1"/>
          <p:nvPr/>
        </p:nvSpPr>
        <p:spPr>
          <a:xfrm>
            <a:off x="2735262" y="3511792"/>
            <a:ext cx="5842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latin typeface="Arial - 16"/>
              </a:rPr>
              <a:t>Ps</a:t>
            </a:r>
            <a:endParaRPr lang="en-US" sz="1200" baseline="-25000" dirty="0">
              <a:solidFill>
                <a:srgbClr val="000000"/>
              </a:solidFill>
              <a:latin typeface="Arial - 16"/>
            </a:endParaRPr>
          </a:p>
        </p:txBody>
      </p:sp>
    </p:spTree>
    <p:extLst>
      <p:ext uri="{BB962C8B-B14F-4D97-AF65-F5344CB8AC3E}">
        <p14:creationId xmlns:p14="http://schemas.microsoft.com/office/powerpoint/2010/main" val="3204894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-12700"/>
            <a:ext cx="10160000" cy="597662"/>
            <a:chOff x="0" y="-12700"/>
            <a:chExt cx="10160000" cy="597662"/>
          </a:xfrm>
        </p:grpSpPr>
        <p:pic>
          <p:nvPicPr>
            <p:cNvPr id="2" name="Picture 1"/>
            <p:cNvPicPr>
              <a:picLocks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-12700"/>
              <a:ext cx="10160000" cy="5976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3" name="TextBox 2"/>
            <p:cNvSpPr txBox="1"/>
            <p:nvPr/>
          </p:nvSpPr>
          <p:spPr>
            <a:xfrm>
              <a:off x="2070100" y="63500"/>
              <a:ext cx="45212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FFFFFF"/>
                  </a:solidFill>
                  <a:latin typeface="Arial - 26"/>
                </a:rPr>
                <a:t>Tax Incidence and Elasticity</a:t>
              </a:r>
              <a:endParaRPr lang="en-US" sz="1900">
                <a:solidFill>
                  <a:srgbClr val="FFFFFF"/>
                </a:solidFill>
                <a:latin typeface="Arial - 26"/>
              </a:endParaRP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2095500" y="660400"/>
            <a:ext cx="6033644" cy="6027548"/>
            <a:chOff x="2095500" y="660400"/>
            <a:chExt cx="6033644" cy="6027548"/>
          </a:xfrm>
        </p:grpSpPr>
        <p:grpSp>
          <p:nvGrpSpPr>
            <p:cNvPr id="47" name="Group 46"/>
            <p:cNvGrpSpPr/>
            <p:nvPr/>
          </p:nvGrpSpPr>
          <p:grpSpPr>
            <a:xfrm>
              <a:off x="2095500" y="660400"/>
              <a:ext cx="6033644" cy="6027548"/>
              <a:chOff x="2095500" y="660400"/>
              <a:chExt cx="6033644" cy="6027548"/>
            </a:xfrm>
          </p:grpSpPr>
          <p:sp>
            <p:nvSpPr>
              <p:cNvPr id="5" name="Freeform 4"/>
              <p:cNvSpPr/>
              <p:nvPr/>
            </p:nvSpPr>
            <p:spPr>
              <a:xfrm>
                <a:off x="2095500" y="673862"/>
                <a:ext cx="29973" cy="5993004"/>
              </a:xfrm>
              <a:custGeom>
                <a:avLst/>
                <a:gdLst/>
                <a:ahLst/>
                <a:cxnLst/>
                <a:rect l="0" t="0" r="0" b="0"/>
                <a:pathLst>
                  <a:path w="29973" h="5993004">
                    <a:moveTo>
                      <a:pt x="0" y="0"/>
                    </a:moveTo>
                    <a:lnTo>
                      <a:pt x="29972" y="0"/>
                    </a:lnTo>
                    <a:lnTo>
                      <a:pt x="29972" y="5993003"/>
                    </a:lnTo>
                    <a:lnTo>
                      <a:pt x="0" y="5993003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Freeform 5"/>
              <p:cNvSpPr/>
              <p:nvPr/>
            </p:nvSpPr>
            <p:spPr>
              <a:xfrm>
                <a:off x="2095500" y="660400"/>
                <a:ext cx="6031612" cy="29973"/>
              </a:xfrm>
              <a:custGeom>
                <a:avLst/>
                <a:gdLst/>
                <a:ahLst/>
                <a:cxnLst/>
                <a:rect l="0" t="0" r="0" b="0"/>
                <a:pathLst>
                  <a:path w="6031612" h="29973">
                    <a:moveTo>
                      <a:pt x="0" y="0"/>
                    </a:moveTo>
                    <a:lnTo>
                      <a:pt x="6031611" y="0"/>
                    </a:lnTo>
                    <a:lnTo>
                      <a:pt x="6031611" y="29972"/>
                    </a:lnTo>
                    <a:lnTo>
                      <a:pt x="0" y="2997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Freeform 6"/>
              <p:cNvSpPr/>
              <p:nvPr/>
            </p:nvSpPr>
            <p:spPr>
              <a:xfrm>
                <a:off x="2116582" y="961771"/>
                <a:ext cx="6000370" cy="31116"/>
              </a:xfrm>
              <a:custGeom>
                <a:avLst/>
                <a:gdLst/>
                <a:ahLst/>
                <a:cxnLst/>
                <a:rect l="0" t="0" r="0" b="0"/>
                <a:pathLst>
                  <a:path w="6000370" h="31116">
                    <a:moveTo>
                      <a:pt x="0" y="0"/>
                    </a:moveTo>
                    <a:lnTo>
                      <a:pt x="6000369" y="0"/>
                    </a:lnTo>
                    <a:lnTo>
                      <a:pt x="6000369" y="31115"/>
                    </a:lnTo>
                    <a:lnTo>
                      <a:pt x="0" y="3111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Freeform 7"/>
              <p:cNvSpPr/>
              <p:nvPr/>
            </p:nvSpPr>
            <p:spPr>
              <a:xfrm>
                <a:off x="2398268" y="675386"/>
                <a:ext cx="31370" cy="5993132"/>
              </a:xfrm>
              <a:custGeom>
                <a:avLst/>
                <a:gdLst/>
                <a:ahLst/>
                <a:cxnLst/>
                <a:rect l="0" t="0" r="0" b="0"/>
                <a:pathLst>
                  <a:path w="31370" h="5993132">
                    <a:moveTo>
                      <a:pt x="0" y="0"/>
                    </a:moveTo>
                    <a:lnTo>
                      <a:pt x="31369" y="0"/>
                    </a:lnTo>
                    <a:lnTo>
                      <a:pt x="31369" y="5993131"/>
                    </a:lnTo>
                    <a:lnTo>
                      <a:pt x="0" y="599313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Freeform 8"/>
              <p:cNvSpPr/>
              <p:nvPr/>
            </p:nvSpPr>
            <p:spPr>
              <a:xfrm>
                <a:off x="2696464" y="673862"/>
                <a:ext cx="31243" cy="5993004"/>
              </a:xfrm>
              <a:custGeom>
                <a:avLst/>
                <a:gdLst/>
                <a:ahLst/>
                <a:cxnLst/>
                <a:rect l="0" t="0" r="0" b="0"/>
                <a:pathLst>
                  <a:path w="31243" h="5993004">
                    <a:moveTo>
                      <a:pt x="0" y="0"/>
                    </a:moveTo>
                    <a:lnTo>
                      <a:pt x="31242" y="0"/>
                    </a:lnTo>
                    <a:lnTo>
                      <a:pt x="31242" y="5993003"/>
                    </a:lnTo>
                    <a:lnTo>
                      <a:pt x="0" y="5993003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Freeform 9"/>
              <p:cNvSpPr/>
              <p:nvPr/>
            </p:nvSpPr>
            <p:spPr>
              <a:xfrm>
                <a:off x="2998851" y="675386"/>
                <a:ext cx="34545" cy="5994909"/>
              </a:xfrm>
              <a:custGeom>
                <a:avLst/>
                <a:gdLst/>
                <a:ahLst/>
                <a:cxnLst/>
                <a:rect l="0" t="0" r="0" b="0"/>
                <a:pathLst>
                  <a:path w="34545" h="5994909">
                    <a:moveTo>
                      <a:pt x="0" y="0"/>
                    </a:moveTo>
                    <a:lnTo>
                      <a:pt x="34544" y="0"/>
                    </a:lnTo>
                    <a:lnTo>
                      <a:pt x="34544" y="5994908"/>
                    </a:lnTo>
                    <a:lnTo>
                      <a:pt x="0" y="5994908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reeform 10"/>
              <p:cNvSpPr/>
              <p:nvPr/>
            </p:nvSpPr>
            <p:spPr>
              <a:xfrm>
                <a:off x="3292729" y="673862"/>
                <a:ext cx="35942" cy="5996433"/>
              </a:xfrm>
              <a:custGeom>
                <a:avLst/>
                <a:gdLst/>
                <a:ahLst/>
                <a:cxnLst/>
                <a:rect l="0" t="0" r="0" b="0"/>
                <a:pathLst>
                  <a:path w="35942" h="5996433">
                    <a:moveTo>
                      <a:pt x="0" y="0"/>
                    </a:moveTo>
                    <a:lnTo>
                      <a:pt x="35941" y="0"/>
                    </a:lnTo>
                    <a:lnTo>
                      <a:pt x="35941" y="5996432"/>
                    </a:lnTo>
                    <a:lnTo>
                      <a:pt x="0" y="599643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Freeform 11"/>
              <p:cNvSpPr/>
              <p:nvPr/>
            </p:nvSpPr>
            <p:spPr>
              <a:xfrm>
                <a:off x="3595116" y="675386"/>
                <a:ext cx="31243" cy="5993132"/>
              </a:xfrm>
              <a:custGeom>
                <a:avLst/>
                <a:gdLst/>
                <a:ahLst/>
                <a:cxnLst/>
                <a:rect l="0" t="0" r="0" b="0"/>
                <a:pathLst>
                  <a:path w="31243" h="5993132">
                    <a:moveTo>
                      <a:pt x="0" y="0"/>
                    </a:moveTo>
                    <a:lnTo>
                      <a:pt x="31242" y="0"/>
                    </a:lnTo>
                    <a:lnTo>
                      <a:pt x="31242" y="5993131"/>
                    </a:lnTo>
                    <a:lnTo>
                      <a:pt x="0" y="599313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Freeform 12"/>
              <p:cNvSpPr/>
              <p:nvPr/>
            </p:nvSpPr>
            <p:spPr>
              <a:xfrm>
                <a:off x="3898011" y="677037"/>
                <a:ext cx="34545" cy="5994782"/>
              </a:xfrm>
              <a:custGeom>
                <a:avLst/>
                <a:gdLst/>
                <a:ahLst/>
                <a:cxnLst/>
                <a:rect l="0" t="0" r="0" b="0"/>
                <a:pathLst>
                  <a:path w="34545" h="5994782">
                    <a:moveTo>
                      <a:pt x="0" y="0"/>
                    </a:moveTo>
                    <a:lnTo>
                      <a:pt x="34544" y="0"/>
                    </a:lnTo>
                    <a:lnTo>
                      <a:pt x="34544" y="5994781"/>
                    </a:lnTo>
                    <a:lnTo>
                      <a:pt x="0" y="599478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Freeform 13"/>
              <p:cNvSpPr/>
              <p:nvPr/>
            </p:nvSpPr>
            <p:spPr>
              <a:xfrm>
                <a:off x="4197731" y="675386"/>
                <a:ext cx="32767" cy="5993132"/>
              </a:xfrm>
              <a:custGeom>
                <a:avLst/>
                <a:gdLst/>
                <a:ahLst/>
                <a:cxnLst/>
                <a:rect l="0" t="0" r="0" b="0"/>
                <a:pathLst>
                  <a:path w="32767" h="5993132">
                    <a:moveTo>
                      <a:pt x="0" y="0"/>
                    </a:moveTo>
                    <a:lnTo>
                      <a:pt x="32766" y="0"/>
                    </a:lnTo>
                    <a:lnTo>
                      <a:pt x="32766" y="5993131"/>
                    </a:lnTo>
                    <a:lnTo>
                      <a:pt x="0" y="599313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Freeform 14"/>
              <p:cNvSpPr/>
              <p:nvPr/>
            </p:nvSpPr>
            <p:spPr>
              <a:xfrm>
                <a:off x="4498594" y="678180"/>
                <a:ext cx="36069" cy="5991480"/>
              </a:xfrm>
              <a:custGeom>
                <a:avLst/>
                <a:gdLst/>
                <a:ahLst/>
                <a:cxnLst/>
                <a:rect l="0" t="0" r="0" b="0"/>
                <a:pathLst>
                  <a:path w="36069" h="5991480">
                    <a:moveTo>
                      <a:pt x="0" y="0"/>
                    </a:moveTo>
                    <a:lnTo>
                      <a:pt x="36068" y="0"/>
                    </a:lnTo>
                    <a:lnTo>
                      <a:pt x="36068" y="5991479"/>
                    </a:lnTo>
                    <a:lnTo>
                      <a:pt x="0" y="5991479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Freeform 15"/>
              <p:cNvSpPr/>
              <p:nvPr/>
            </p:nvSpPr>
            <p:spPr>
              <a:xfrm>
                <a:off x="4790694" y="675386"/>
                <a:ext cx="38736" cy="5993132"/>
              </a:xfrm>
              <a:custGeom>
                <a:avLst/>
                <a:gdLst/>
                <a:ahLst/>
                <a:cxnLst/>
                <a:rect l="0" t="0" r="0" b="0"/>
                <a:pathLst>
                  <a:path w="38736" h="5993132">
                    <a:moveTo>
                      <a:pt x="0" y="0"/>
                    </a:moveTo>
                    <a:lnTo>
                      <a:pt x="38735" y="0"/>
                    </a:lnTo>
                    <a:lnTo>
                      <a:pt x="38735" y="5993131"/>
                    </a:lnTo>
                    <a:lnTo>
                      <a:pt x="0" y="599313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Freeform 16"/>
              <p:cNvSpPr/>
              <p:nvPr/>
            </p:nvSpPr>
            <p:spPr>
              <a:xfrm>
                <a:off x="5095113" y="677037"/>
                <a:ext cx="31370" cy="5988686"/>
              </a:xfrm>
              <a:custGeom>
                <a:avLst/>
                <a:gdLst/>
                <a:ahLst/>
                <a:cxnLst/>
                <a:rect l="0" t="0" r="0" b="0"/>
                <a:pathLst>
                  <a:path w="31370" h="5988686">
                    <a:moveTo>
                      <a:pt x="0" y="0"/>
                    </a:moveTo>
                    <a:lnTo>
                      <a:pt x="31369" y="0"/>
                    </a:lnTo>
                    <a:lnTo>
                      <a:pt x="31369" y="5988685"/>
                    </a:lnTo>
                    <a:lnTo>
                      <a:pt x="0" y="598868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Freeform 17"/>
              <p:cNvSpPr/>
              <p:nvPr/>
            </p:nvSpPr>
            <p:spPr>
              <a:xfrm>
                <a:off x="5397627" y="677037"/>
                <a:ext cx="34291" cy="5990337"/>
              </a:xfrm>
              <a:custGeom>
                <a:avLst/>
                <a:gdLst/>
                <a:ahLst/>
                <a:cxnLst/>
                <a:rect l="0" t="0" r="0" b="0"/>
                <a:pathLst>
                  <a:path w="34291" h="5990337">
                    <a:moveTo>
                      <a:pt x="0" y="0"/>
                    </a:moveTo>
                    <a:lnTo>
                      <a:pt x="34290" y="0"/>
                    </a:lnTo>
                    <a:lnTo>
                      <a:pt x="34290" y="5990336"/>
                    </a:lnTo>
                    <a:lnTo>
                      <a:pt x="0" y="599033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Freeform 18"/>
              <p:cNvSpPr/>
              <p:nvPr/>
            </p:nvSpPr>
            <p:spPr>
              <a:xfrm>
                <a:off x="5697347" y="677037"/>
                <a:ext cx="32767" cy="5991480"/>
              </a:xfrm>
              <a:custGeom>
                <a:avLst/>
                <a:gdLst/>
                <a:ahLst/>
                <a:cxnLst/>
                <a:rect l="0" t="0" r="0" b="0"/>
                <a:pathLst>
                  <a:path w="32767" h="5991480">
                    <a:moveTo>
                      <a:pt x="0" y="0"/>
                    </a:moveTo>
                    <a:lnTo>
                      <a:pt x="32766" y="0"/>
                    </a:lnTo>
                    <a:lnTo>
                      <a:pt x="32766" y="5991479"/>
                    </a:lnTo>
                    <a:lnTo>
                      <a:pt x="0" y="5991479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Freeform 19"/>
              <p:cNvSpPr/>
              <p:nvPr/>
            </p:nvSpPr>
            <p:spPr>
              <a:xfrm>
                <a:off x="5998464" y="678180"/>
                <a:ext cx="36196" cy="5994909"/>
              </a:xfrm>
              <a:custGeom>
                <a:avLst/>
                <a:gdLst/>
                <a:ahLst/>
                <a:cxnLst/>
                <a:rect l="0" t="0" r="0" b="0"/>
                <a:pathLst>
                  <a:path w="36196" h="5994909">
                    <a:moveTo>
                      <a:pt x="0" y="0"/>
                    </a:moveTo>
                    <a:lnTo>
                      <a:pt x="36195" y="0"/>
                    </a:lnTo>
                    <a:lnTo>
                      <a:pt x="36195" y="5994908"/>
                    </a:lnTo>
                    <a:lnTo>
                      <a:pt x="0" y="5994908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Freeform 20"/>
              <p:cNvSpPr/>
              <p:nvPr/>
            </p:nvSpPr>
            <p:spPr>
              <a:xfrm>
                <a:off x="6290691" y="675386"/>
                <a:ext cx="38863" cy="5996433"/>
              </a:xfrm>
              <a:custGeom>
                <a:avLst/>
                <a:gdLst/>
                <a:ahLst/>
                <a:cxnLst/>
                <a:rect l="0" t="0" r="0" b="0"/>
                <a:pathLst>
                  <a:path w="38863" h="5996433">
                    <a:moveTo>
                      <a:pt x="0" y="0"/>
                    </a:moveTo>
                    <a:lnTo>
                      <a:pt x="38862" y="0"/>
                    </a:lnTo>
                    <a:lnTo>
                      <a:pt x="38862" y="5996432"/>
                    </a:lnTo>
                    <a:lnTo>
                      <a:pt x="0" y="599643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Freeform 21"/>
              <p:cNvSpPr/>
              <p:nvPr/>
            </p:nvSpPr>
            <p:spPr>
              <a:xfrm>
                <a:off x="6594602" y="677037"/>
                <a:ext cx="34545" cy="5993258"/>
              </a:xfrm>
              <a:custGeom>
                <a:avLst/>
                <a:gdLst/>
                <a:ahLst/>
                <a:cxnLst/>
                <a:rect l="0" t="0" r="0" b="0"/>
                <a:pathLst>
                  <a:path w="34545" h="5993258">
                    <a:moveTo>
                      <a:pt x="0" y="0"/>
                    </a:moveTo>
                    <a:lnTo>
                      <a:pt x="34544" y="0"/>
                    </a:lnTo>
                    <a:lnTo>
                      <a:pt x="34544" y="5993257"/>
                    </a:lnTo>
                    <a:lnTo>
                      <a:pt x="0" y="5993257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Freeform 22"/>
              <p:cNvSpPr/>
              <p:nvPr/>
            </p:nvSpPr>
            <p:spPr>
              <a:xfrm>
                <a:off x="6897116" y="678180"/>
                <a:ext cx="37339" cy="5994909"/>
              </a:xfrm>
              <a:custGeom>
                <a:avLst/>
                <a:gdLst/>
                <a:ahLst/>
                <a:cxnLst/>
                <a:rect l="0" t="0" r="0" b="0"/>
                <a:pathLst>
                  <a:path w="37339" h="5994909">
                    <a:moveTo>
                      <a:pt x="0" y="0"/>
                    </a:moveTo>
                    <a:lnTo>
                      <a:pt x="37338" y="0"/>
                    </a:lnTo>
                    <a:lnTo>
                      <a:pt x="37338" y="5994908"/>
                    </a:lnTo>
                    <a:lnTo>
                      <a:pt x="0" y="5994908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reeform 23"/>
              <p:cNvSpPr/>
              <p:nvPr/>
            </p:nvSpPr>
            <p:spPr>
              <a:xfrm>
                <a:off x="7196836" y="677037"/>
                <a:ext cx="36069" cy="5993258"/>
              </a:xfrm>
              <a:custGeom>
                <a:avLst/>
                <a:gdLst/>
                <a:ahLst/>
                <a:cxnLst/>
                <a:rect l="0" t="0" r="0" b="0"/>
                <a:pathLst>
                  <a:path w="36069" h="5993258">
                    <a:moveTo>
                      <a:pt x="0" y="0"/>
                    </a:moveTo>
                    <a:lnTo>
                      <a:pt x="36068" y="0"/>
                    </a:lnTo>
                    <a:lnTo>
                      <a:pt x="36068" y="5993257"/>
                    </a:lnTo>
                    <a:lnTo>
                      <a:pt x="0" y="5993257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Freeform 24"/>
              <p:cNvSpPr/>
              <p:nvPr/>
            </p:nvSpPr>
            <p:spPr>
              <a:xfrm>
                <a:off x="7496429" y="677037"/>
                <a:ext cx="38863" cy="5996306"/>
              </a:xfrm>
              <a:custGeom>
                <a:avLst/>
                <a:gdLst/>
                <a:ahLst/>
                <a:cxnLst/>
                <a:rect l="0" t="0" r="0" b="0"/>
                <a:pathLst>
                  <a:path w="38863" h="5996306">
                    <a:moveTo>
                      <a:pt x="0" y="0"/>
                    </a:moveTo>
                    <a:lnTo>
                      <a:pt x="38862" y="0"/>
                    </a:lnTo>
                    <a:lnTo>
                      <a:pt x="38862" y="5996305"/>
                    </a:lnTo>
                    <a:lnTo>
                      <a:pt x="0" y="599630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25"/>
              <p:cNvSpPr/>
              <p:nvPr/>
            </p:nvSpPr>
            <p:spPr>
              <a:xfrm>
                <a:off x="7790307" y="677037"/>
                <a:ext cx="42038" cy="5996306"/>
              </a:xfrm>
              <a:custGeom>
                <a:avLst/>
                <a:gdLst/>
                <a:ahLst/>
                <a:cxnLst/>
                <a:rect l="0" t="0" r="0" b="0"/>
                <a:pathLst>
                  <a:path w="42038" h="5996306">
                    <a:moveTo>
                      <a:pt x="0" y="0"/>
                    </a:moveTo>
                    <a:lnTo>
                      <a:pt x="42037" y="0"/>
                    </a:lnTo>
                    <a:lnTo>
                      <a:pt x="42037" y="5996305"/>
                    </a:lnTo>
                    <a:lnTo>
                      <a:pt x="0" y="599630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26"/>
              <p:cNvSpPr/>
              <p:nvPr/>
            </p:nvSpPr>
            <p:spPr>
              <a:xfrm>
                <a:off x="8085455" y="672338"/>
                <a:ext cx="43689" cy="5997322"/>
              </a:xfrm>
              <a:custGeom>
                <a:avLst/>
                <a:gdLst/>
                <a:ahLst/>
                <a:cxnLst/>
                <a:rect l="0" t="0" r="0" b="0"/>
                <a:pathLst>
                  <a:path w="43689" h="5997322">
                    <a:moveTo>
                      <a:pt x="0" y="0"/>
                    </a:moveTo>
                    <a:lnTo>
                      <a:pt x="43688" y="0"/>
                    </a:lnTo>
                    <a:lnTo>
                      <a:pt x="43688" y="5997321"/>
                    </a:lnTo>
                    <a:lnTo>
                      <a:pt x="0" y="599732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27"/>
              <p:cNvSpPr/>
              <p:nvPr/>
            </p:nvSpPr>
            <p:spPr>
              <a:xfrm>
                <a:off x="2113280" y="1262507"/>
                <a:ext cx="5994401" cy="31370"/>
              </a:xfrm>
              <a:custGeom>
                <a:avLst/>
                <a:gdLst/>
                <a:ahLst/>
                <a:cxnLst/>
                <a:rect l="0" t="0" r="0" b="0"/>
                <a:pathLst>
                  <a:path w="5994401" h="31370">
                    <a:moveTo>
                      <a:pt x="0" y="0"/>
                    </a:moveTo>
                    <a:lnTo>
                      <a:pt x="5994400" y="0"/>
                    </a:lnTo>
                    <a:lnTo>
                      <a:pt x="5994400" y="31369"/>
                    </a:lnTo>
                    <a:lnTo>
                      <a:pt x="0" y="31369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Freeform 28"/>
              <p:cNvSpPr/>
              <p:nvPr/>
            </p:nvSpPr>
            <p:spPr>
              <a:xfrm>
                <a:off x="2114931" y="1561084"/>
                <a:ext cx="6003545" cy="31243"/>
              </a:xfrm>
              <a:custGeom>
                <a:avLst/>
                <a:gdLst/>
                <a:ahLst/>
                <a:cxnLst/>
                <a:rect l="0" t="0" r="0" b="0"/>
                <a:pathLst>
                  <a:path w="6003545" h="31243">
                    <a:moveTo>
                      <a:pt x="0" y="0"/>
                    </a:moveTo>
                    <a:lnTo>
                      <a:pt x="6003544" y="0"/>
                    </a:lnTo>
                    <a:lnTo>
                      <a:pt x="6003544" y="31242"/>
                    </a:lnTo>
                    <a:lnTo>
                      <a:pt x="0" y="3124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reeform 29"/>
              <p:cNvSpPr/>
              <p:nvPr/>
            </p:nvSpPr>
            <p:spPr>
              <a:xfrm>
                <a:off x="2112137" y="1854327"/>
                <a:ext cx="6004815" cy="33021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3021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3020"/>
                    </a:lnTo>
                    <a:lnTo>
                      <a:pt x="0" y="33020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reeform 30"/>
              <p:cNvSpPr/>
              <p:nvPr/>
            </p:nvSpPr>
            <p:spPr>
              <a:xfrm>
                <a:off x="2118106" y="3358896"/>
                <a:ext cx="6004815" cy="32894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2894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2893"/>
                    </a:lnTo>
                    <a:lnTo>
                      <a:pt x="0" y="32893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Freeform 31"/>
              <p:cNvSpPr/>
              <p:nvPr/>
            </p:nvSpPr>
            <p:spPr>
              <a:xfrm>
                <a:off x="2114931" y="3060700"/>
                <a:ext cx="6004815" cy="32894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2894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2893"/>
                    </a:lnTo>
                    <a:lnTo>
                      <a:pt x="0" y="32893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Freeform 32"/>
              <p:cNvSpPr/>
              <p:nvPr/>
            </p:nvSpPr>
            <p:spPr>
              <a:xfrm>
                <a:off x="2114931" y="2759583"/>
                <a:ext cx="5994401" cy="32767"/>
              </a:xfrm>
              <a:custGeom>
                <a:avLst/>
                <a:gdLst/>
                <a:ahLst/>
                <a:cxnLst/>
                <a:rect l="0" t="0" r="0" b="0"/>
                <a:pathLst>
                  <a:path w="5994401" h="32767">
                    <a:moveTo>
                      <a:pt x="0" y="0"/>
                    </a:moveTo>
                    <a:lnTo>
                      <a:pt x="5994400" y="0"/>
                    </a:lnTo>
                    <a:lnTo>
                      <a:pt x="5994400" y="32766"/>
                    </a:lnTo>
                    <a:lnTo>
                      <a:pt x="0" y="3276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Freeform 33"/>
              <p:cNvSpPr/>
              <p:nvPr/>
            </p:nvSpPr>
            <p:spPr>
              <a:xfrm>
                <a:off x="2118106" y="2458593"/>
                <a:ext cx="6003418" cy="31243"/>
              </a:xfrm>
              <a:custGeom>
                <a:avLst/>
                <a:gdLst/>
                <a:ahLst/>
                <a:cxnLst/>
                <a:rect l="0" t="0" r="0" b="0"/>
                <a:pathLst>
                  <a:path w="6003418" h="31243">
                    <a:moveTo>
                      <a:pt x="0" y="0"/>
                    </a:moveTo>
                    <a:lnTo>
                      <a:pt x="6003417" y="0"/>
                    </a:lnTo>
                    <a:lnTo>
                      <a:pt x="6003417" y="31242"/>
                    </a:lnTo>
                    <a:lnTo>
                      <a:pt x="0" y="3124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Freeform 34"/>
              <p:cNvSpPr/>
              <p:nvPr/>
            </p:nvSpPr>
            <p:spPr>
              <a:xfrm>
                <a:off x="2116582" y="2160143"/>
                <a:ext cx="5986908" cy="31116"/>
              </a:xfrm>
              <a:custGeom>
                <a:avLst/>
                <a:gdLst/>
                <a:ahLst/>
                <a:cxnLst/>
                <a:rect l="0" t="0" r="0" b="0"/>
                <a:pathLst>
                  <a:path w="5986908" h="31116">
                    <a:moveTo>
                      <a:pt x="0" y="0"/>
                    </a:moveTo>
                    <a:lnTo>
                      <a:pt x="5986907" y="0"/>
                    </a:lnTo>
                    <a:lnTo>
                      <a:pt x="5986907" y="31115"/>
                    </a:lnTo>
                    <a:lnTo>
                      <a:pt x="0" y="3111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Freeform 35"/>
              <p:cNvSpPr/>
              <p:nvPr/>
            </p:nvSpPr>
            <p:spPr>
              <a:xfrm>
                <a:off x="2113280" y="3655314"/>
                <a:ext cx="5993004" cy="31497"/>
              </a:xfrm>
              <a:custGeom>
                <a:avLst/>
                <a:gdLst/>
                <a:ahLst/>
                <a:cxnLst/>
                <a:rect l="0" t="0" r="0" b="0"/>
                <a:pathLst>
                  <a:path w="5993004" h="31497">
                    <a:moveTo>
                      <a:pt x="0" y="0"/>
                    </a:moveTo>
                    <a:lnTo>
                      <a:pt x="5993003" y="0"/>
                    </a:lnTo>
                    <a:lnTo>
                      <a:pt x="5993003" y="31496"/>
                    </a:lnTo>
                    <a:lnTo>
                      <a:pt x="0" y="3149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Freeform 36"/>
              <p:cNvSpPr/>
              <p:nvPr/>
            </p:nvSpPr>
            <p:spPr>
              <a:xfrm>
                <a:off x="2112137" y="3956685"/>
                <a:ext cx="6003545" cy="31243"/>
              </a:xfrm>
              <a:custGeom>
                <a:avLst/>
                <a:gdLst/>
                <a:ahLst/>
                <a:cxnLst/>
                <a:rect l="0" t="0" r="0" b="0"/>
                <a:pathLst>
                  <a:path w="6003545" h="31243">
                    <a:moveTo>
                      <a:pt x="0" y="0"/>
                    </a:moveTo>
                    <a:lnTo>
                      <a:pt x="6003544" y="0"/>
                    </a:lnTo>
                    <a:lnTo>
                      <a:pt x="6003544" y="31242"/>
                    </a:lnTo>
                    <a:lnTo>
                      <a:pt x="0" y="3124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Freeform 37"/>
              <p:cNvSpPr/>
              <p:nvPr/>
            </p:nvSpPr>
            <p:spPr>
              <a:xfrm>
                <a:off x="2110486" y="4257929"/>
                <a:ext cx="6000370" cy="32767"/>
              </a:xfrm>
              <a:custGeom>
                <a:avLst/>
                <a:gdLst/>
                <a:ahLst/>
                <a:cxnLst/>
                <a:rect l="0" t="0" r="0" b="0"/>
                <a:pathLst>
                  <a:path w="6000370" h="32767">
                    <a:moveTo>
                      <a:pt x="0" y="0"/>
                    </a:moveTo>
                    <a:lnTo>
                      <a:pt x="6000369" y="0"/>
                    </a:lnTo>
                    <a:lnTo>
                      <a:pt x="6000369" y="32766"/>
                    </a:lnTo>
                    <a:lnTo>
                      <a:pt x="0" y="3276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Freeform 38"/>
              <p:cNvSpPr/>
              <p:nvPr/>
            </p:nvSpPr>
            <p:spPr>
              <a:xfrm>
                <a:off x="2112137" y="4556125"/>
                <a:ext cx="6004815" cy="32767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2767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2766"/>
                    </a:lnTo>
                    <a:lnTo>
                      <a:pt x="0" y="3276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Freeform 39"/>
              <p:cNvSpPr/>
              <p:nvPr/>
            </p:nvSpPr>
            <p:spPr>
              <a:xfrm>
                <a:off x="2110486" y="4849749"/>
                <a:ext cx="6004815" cy="33021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3021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3020"/>
                    </a:lnTo>
                    <a:lnTo>
                      <a:pt x="0" y="33020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Freeform 40"/>
              <p:cNvSpPr/>
              <p:nvPr/>
            </p:nvSpPr>
            <p:spPr>
              <a:xfrm>
                <a:off x="2114931" y="6347841"/>
                <a:ext cx="6004815" cy="36196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6196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6195"/>
                    </a:lnTo>
                    <a:lnTo>
                      <a:pt x="0" y="3619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Freeform 41"/>
              <p:cNvSpPr/>
              <p:nvPr/>
            </p:nvSpPr>
            <p:spPr>
              <a:xfrm>
                <a:off x="2114931" y="6054217"/>
                <a:ext cx="6006212" cy="35942"/>
              </a:xfrm>
              <a:custGeom>
                <a:avLst/>
                <a:gdLst/>
                <a:ahLst/>
                <a:cxnLst/>
                <a:rect l="0" t="0" r="0" b="0"/>
                <a:pathLst>
                  <a:path w="6006212" h="35942">
                    <a:moveTo>
                      <a:pt x="0" y="0"/>
                    </a:moveTo>
                    <a:lnTo>
                      <a:pt x="6006211" y="0"/>
                    </a:lnTo>
                    <a:lnTo>
                      <a:pt x="6006211" y="35941"/>
                    </a:lnTo>
                    <a:lnTo>
                      <a:pt x="0" y="3594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Freeform 42"/>
              <p:cNvSpPr/>
              <p:nvPr/>
            </p:nvSpPr>
            <p:spPr>
              <a:xfrm>
                <a:off x="2110486" y="5754370"/>
                <a:ext cx="6003672" cy="33021"/>
              </a:xfrm>
              <a:custGeom>
                <a:avLst/>
                <a:gdLst/>
                <a:ahLst/>
                <a:cxnLst/>
                <a:rect l="0" t="0" r="0" b="0"/>
                <a:pathLst>
                  <a:path w="6003672" h="33021">
                    <a:moveTo>
                      <a:pt x="0" y="0"/>
                    </a:moveTo>
                    <a:lnTo>
                      <a:pt x="6003671" y="0"/>
                    </a:lnTo>
                    <a:lnTo>
                      <a:pt x="6003671" y="33020"/>
                    </a:lnTo>
                    <a:lnTo>
                      <a:pt x="0" y="33020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Freeform 43"/>
              <p:cNvSpPr/>
              <p:nvPr/>
            </p:nvSpPr>
            <p:spPr>
              <a:xfrm>
                <a:off x="2112137" y="5453507"/>
                <a:ext cx="6004815" cy="33021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3021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3020"/>
                    </a:lnTo>
                    <a:lnTo>
                      <a:pt x="0" y="33020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Freeform 44"/>
              <p:cNvSpPr/>
              <p:nvPr/>
            </p:nvSpPr>
            <p:spPr>
              <a:xfrm>
                <a:off x="2112137" y="5155565"/>
                <a:ext cx="5997195" cy="32767"/>
              </a:xfrm>
              <a:custGeom>
                <a:avLst/>
                <a:gdLst/>
                <a:ahLst/>
                <a:cxnLst/>
                <a:rect l="0" t="0" r="0" b="0"/>
                <a:pathLst>
                  <a:path w="5997195" h="32767">
                    <a:moveTo>
                      <a:pt x="0" y="0"/>
                    </a:moveTo>
                    <a:lnTo>
                      <a:pt x="5997194" y="0"/>
                    </a:lnTo>
                    <a:lnTo>
                      <a:pt x="5997194" y="32766"/>
                    </a:lnTo>
                    <a:lnTo>
                      <a:pt x="0" y="3276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Freeform 45"/>
              <p:cNvSpPr/>
              <p:nvPr/>
            </p:nvSpPr>
            <p:spPr>
              <a:xfrm>
                <a:off x="2095500" y="6652006"/>
                <a:ext cx="6033263" cy="35942"/>
              </a:xfrm>
              <a:custGeom>
                <a:avLst/>
                <a:gdLst/>
                <a:ahLst/>
                <a:cxnLst/>
                <a:rect l="0" t="0" r="0" b="0"/>
                <a:pathLst>
                  <a:path w="6033263" h="35942">
                    <a:moveTo>
                      <a:pt x="0" y="0"/>
                    </a:moveTo>
                    <a:lnTo>
                      <a:pt x="6033262" y="0"/>
                    </a:lnTo>
                    <a:lnTo>
                      <a:pt x="6033262" y="35941"/>
                    </a:lnTo>
                    <a:lnTo>
                      <a:pt x="0" y="3594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48" name="Straight Connector 47"/>
            <p:cNvCxnSpPr/>
            <p:nvPr/>
          </p:nvCxnSpPr>
          <p:spPr>
            <a:xfrm>
              <a:off x="3294380" y="939800"/>
              <a:ext cx="0" cy="3949192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miter lim="800000"/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3288411" y="4883023"/>
              <a:ext cx="3939794" cy="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miter lim="800000"/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3022600" y="44450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009900" y="41402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2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076700" y="4940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3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022600" y="3543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4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009900" y="32385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5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3009900" y="29464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6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295900" y="49276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7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5588000" y="49276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8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892800" y="49276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9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6146800" y="49276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10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6451600" y="49276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11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769100" y="49149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12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3467100" y="4940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3771900" y="4940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2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3009900" y="38481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3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4368800" y="4940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4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4673600" y="4940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5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4991100" y="4940300"/>
              <a:ext cx="431800" cy="261610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100" smtClean="0">
                  <a:solidFill>
                    <a:srgbClr val="000000"/>
                  </a:solidFill>
                  <a:latin typeface="Arial - 15"/>
                </a:rPr>
                <a:t>6</a:t>
              </a:r>
              <a:endParaRPr lang="en-US" sz="1100">
                <a:solidFill>
                  <a:srgbClr val="000000"/>
                </a:solidFill>
                <a:latin typeface="Arial - 15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3022600" y="2667000"/>
              <a:ext cx="431800" cy="261610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100" smtClean="0">
                  <a:solidFill>
                    <a:srgbClr val="000000"/>
                  </a:solidFill>
                  <a:latin typeface="Arial - 15"/>
                </a:rPr>
                <a:t>7</a:t>
              </a:r>
              <a:endParaRPr lang="en-US" sz="1100">
                <a:solidFill>
                  <a:srgbClr val="000000"/>
                </a:solidFill>
                <a:latin typeface="Arial - 15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3022600" y="23368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8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3022600" y="20320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9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2933700" y="17399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10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2933700" y="14351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11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2921000" y="11303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12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</p:grpSp>
      <p:cxnSp>
        <p:nvCxnSpPr>
          <p:cNvPr id="75" name="Straight Connector 74"/>
          <p:cNvCxnSpPr/>
          <p:nvPr/>
        </p:nvCxnSpPr>
        <p:spPr>
          <a:xfrm>
            <a:off x="5321300" y="1079500"/>
            <a:ext cx="622300" cy="372110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H="1">
            <a:off x="5321300" y="1117600"/>
            <a:ext cx="850900" cy="364490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3289300" y="3239389"/>
            <a:ext cx="2374900" cy="0"/>
          </a:xfrm>
          <a:prstGeom prst="line">
            <a:avLst/>
          </a:prstGeom>
          <a:ln w="38100" cap="flat" cmpd="sng" algn="ctr">
            <a:solidFill>
              <a:srgbClr val="FF0000"/>
            </a:solidFill>
            <a:prstDash val="dash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5486400" y="838200"/>
            <a:ext cx="838200" cy="26161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100" smtClean="0">
                <a:solidFill>
                  <a:srgbClr val="000000"/>
                </a:solidFill>
                <a:latin typeface="Arial - 15"/>
              </a:rPr>
              <a:t>S+tax</a:t>
            </a:r>
            <a:endParaRPr lang="en-US" sz="1100">
              <a:solidFill>
                <a:srgbClr val="000000"/>
              </a:solidFill>
              <a:latin typeface="Arial - 15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096000" y="838200"/>
            <a:ext cx="457200" cy="26161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100" smtClean="0">
                <a:solidFill>
                  <a:srgbClr val="000000"/>
                </a:solidFill>
                <a:latin typeface="Arial - 15"/>
              </a:rPr>
              <a:t>S</a:t>
            </a:r>
            <a:endParaRPr lang="en-US" sz="1100">
              <a:solidFill>
                <a:srgbClr val="000000"/>
              </a:solidFill>
              <a:latin typeface="Arial - 15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905500" y="4635500"/>
            <a:ext cx="4826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D</a:t>
            </a:r>
            <a:endParaRPr lang="en-US" sz="120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77800" y="673100"/>
            <a:ext cx="1219200" cy="26161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100" smtClean="0">
                <a:solidFill>
                  <a:srgbClr val="000000"/>
                </a:solidFill>
                <a:latin typeface="Arial - 15"/>
              </a:rPr>
              <a:t>GRAPH 3</a:t>
            </a:r>
            <a:endParaRPr lang="en-US" sz="1100">
              <a:solidFill>
                <a:srgbClr val="000000"/>
              </a:solidFill>
              <a:latin typeface="Arial - 15"/>
            </a:endParaRPr>
          </a:p>
        </p:txBody>
      </p:sp>
      <p:cxnSp>
        <p:nvCxnSpPr>
          <p:cNvPr id="85" name="Straight Connector 84"/>
          <p:cNvCxnSpPr/>
          <p:nvPr/>
        </p:nvCxnSpPr>
        <p:spPr>
          <a:xfrm flipV="1">
            <a:off x="5554345" y="2471801"/>
            <a:ext cx="0" cy="1205738"/>
          </a:xfrm>
          <a:prstGeom prst="line">
            <a:avLst/>
          </a:prstGeom>
          <a:ln w="38100" cap="flat" cmpd="sng" algn="ctr">
            <a:solidFill>
              <a:srgbClr val="32CD32"/>
            </a:solidFill>
            <a:prstDash val="solid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5677662" y="3235198"/>
            <a:ext cx="0" cy="1641602"/>
          </a:xfrm>
          <a:prstGeom prst="line">
            <a:avLst/>
          </a:prstGeom>
          <a:ln w="38100" cap="flat" cmpd="sng" algn="ctr">
            <a:solidFill>
              <a:srgbClr val="FF0000"/>
            </a:solidFill>
            <a:prstDash val="dash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2730881" y="723900"/>
            <a:ext cx="456438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P</a:t>
            </a:r>
            <a:endParaRPr lang="en-US" sz="120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2718181" y="3098800"/>
            <a:ext cx="558038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Pe</a:t>
            </a:r>
            <a:endParaRPr lang="en-US" sz="1200" baseline="-2500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7518781" y="4914900"/>
            <a:ext cx="456437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Q</a:t>
            </a:r>
            <a:endParaRPr lang="en-US" sz="120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550281" y="5168900"/>
            <a:ext cx="583438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Qe</a:t>
            </a:r>
            <a:endParaRPr lang="en-US" sz="1200" baseline="-25000">
              <a:solidFill>
                <a:srgbClr val="000000"/>
              </a:solidFill>
              <a:latin typeface="Arial - 16"/>
            </a:endParaRPr>
          </a:p>
        </p:txBody>
      </p:sp>
      <p:cxnSp>
        <p:nvCxnSpPr>
          <p:cNvPr id="91" name="Straight Connector 90"/>
          <p:cNvCxnSpPr/>
          <p:nvPr/>
        </p:nvCxnSpPr>
        <p:spPr>
          <a:xfrm flipH="1">
            <a:off x="5023358" y="1121537"/>
            <a:ext cx="847598" cy="3635375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5551551" y="3677158"/>
            <a:ext cx="0" cy="1205865"/>
          </a:xfrm>
          <a:prstGeom prst="line">
            <a:avLst/>
          </a:prstGeom>
          <a:ln w="38100" cap="flat" cmpd="sng" algn="ctr">
            <a:solidFill>
              <a:srgbClr val="32CD32"/>
            </a:solidFill>
            <a:prstDash val="dash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flipH="1">
            <a:off x="3301873" y="2476754"/>
            <a:ext cx="2262378" cy="0"/>
          </a:xfrm>
          <a:prstGeom prst="line">
            <a:avLst/>
          </a:prstGeom>
          <a:ln w="38100" cap="flat" cmpd="sng" algn="ctr">
            <a:solidFill>
              <a:srgbClr val="32CD32"/>
            </a:solidFill>
            <a:prstDash val="solid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flipH="1">
            <a:off x="3305556" y="3670554"/>
            <a:ext cx="2220595" cy="0"/>
          </a:xfrm>
          <a:prstGeom prst="line">
            <a:avLst/>
          </a:prstGeom>
          <a:ln w="38100" cap="flat" cmpd="sng" algn="ctr">
            <a:solidFill>
              <a:srgbClr val="32CD32"/>
            </a:solidFill>
            <a:prstDash val="solid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5326635" y="5168900"/>
            <a:ext cx="583438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dirty="0" err="1" smtClean="0">
                <a:solidFill>
                  <a:srgbClr val="000000"/>
                </a:solidFill>
                <a:latin typeface="Arial - 16"/>
              </a:rPr>
              <a:t>Qe</a:t>
            </a:r>
            <a:r>
              <a:rPr lang="en-US" sz="1200" dirty="0" smtClean="0">
                <a:solidFill>
                  <a:srgbClr val="000000"/>
                </a:solidFill>
                <a:latin typeface="Arial - 16"/>
              </a:rPr>
              <a:t>'</a:t>
            </a:r>
            <a:endParaRPr lang="en-US" sz="1200" baseline="-25000" dirty="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2705481" y="2336800"/>
            <a:ext cx="558038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5"/>
              </a:rPr>
              <a:t>Pe'</a:t>
            </a:r>
            <a:endParaRPr lang="en-US" sz="1200" baseline="-25000">
              <a:solidFill>
                <a:srgbClr val="000000"/>
              </a:solidFill>
              <a:latin typeface="Arial - 15"/>
            </a:endParaRPr>
          </a:p>
        </p:txBody>
      </p:sp>
      <p:sp>
        <p:nvSpPr>
          <p:cNvPr id="98" name="Freeform 97"/>
          <p:cNvSpPr/>
          <p:nvPr/>
        </p:nvSpPr>
        <p:spPr>
          <a:xfrm>
            <a:off x="3282188" y="2478913"/>
            <a:ext cx="2271396" cy="741046"/>
          </a:xfrm>
          <a:custGeom>
            <a:avLst/>
            <a:gdLst/>
            <a:ahLst/>
            <a:cxnLst/>
            <a:rect l="0" t="0" r="0" b="0"/>
            <a:pathLst>
              <a:path w="2271396" h="741046">
                <a:moveTo>
                  <a:pt x="0" y="0"/>
                </a:moveTo>
                <a:lnTo>
                  <a:pt x="2271395" y="0"/>
                </a:lnTo>
                <a:lnTo>
                  <a:pt x="2271395" y="741045"/>
                </a:lnTo>
                <a:lnTo>
                  <a:pt x="0" y="741045"/>
                </a:lnTo>
                <a:close/>
              </a:path>
            </a:pathLst>
          </a:custGeom>
          <a:solidFill>
            <a:srgbClr val="FFFF00"/>
          </a:solidFill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reeform 98"/>
          <p:cNvSpPr/>
          <p:nvPr/>
        </p:nvSpPr>
        <p:spPr>
          <a:xfrm>
            <a:off x="5582096" y="2493135"/>
            <a:ext cx="134113" cy="1220344"/>
          </a:xfrm>
          <a:custGeom>
            <a:avLst/>
            <a:gdLst/>
            <a:ahLst/>
            <a:cxnLst/>
            <a:rect l="0" t="0" r="0" b="0"/>
            <a:pathLst>
              <a:path w="134113" h="1220344">
                <a:moveTo>
                  <a:pt x="0" y="1220343"/>
                </a:moveTo>
                <a:lnTo>
                  <a:pt x="508" y="829818"/>
                </a:lnTo>
                <a:lnTo>
                  <a:pt x="254" y="0"/>
                </a:lnTo>
                <a:lnTo>
                  <a:pt x="134112" y="624586"/>
                </a:lnTo>
                <a:lnTo>
                  <a:pt x="17907" y="1196467"/>
                </a:lnTo>
                <a:close/>
              </a:path>
            </a:pathLst>
          </a:custGeom>
          <a:solidFill>
            <a:srgbClr val="32CD32"/>
          </a:solidFill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reeform 99"/>
          <p:cNvSpPr/>
          <p:nvPr/>
        </p:nvSpPr>
        <p:spPr>
          <a:xfrm>
            <a:off x="3282188" y="3217545"/>
            <a:ext cx="2271396" cy="436246"/>
          </a:xfrm>
          <a:custGeom>
            <a:avLst/>
            <a:gdLst/>
            <a:ahLst/>
            <a:cxnLst/>
            <a:rect l="0" t="0" r="0" b="0"/>
            <a:pathLst>
              <a:path w="2271396" h="436246">
                <a:moveTo>
                  <a:pt x="0" y="0"/>
                </a:moveTo>
                <a:lnTo>
                  <a:pt x="2271395" y="0"/>
                </a:lnTo>
                <a:lnTo>
                  <a:pt x="2271395" y="436245"/>
                </a:lnTo>
                <a:lnTo>
                  <a:pt x="0" y="436245"/>
                </a:lnTo>
                <a:close/>
              </a:path>
            </a:pathLst>
          </a:custGeom>
          <a:solidFill>
            <a:srgbClr val="FFD700"/>
          </a:solidFill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TextBox 100"/>
          <p:cNvSpPr txBox="1"/>
          <p:nvPr/>
        </p:nvSpPr>
        <p:spPr>
          <a:xfrm>
            <a:off x="3615827" y="2726445"/>
            <a:ext cx="2108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000" dirty="0" smtClean="0">
                <a:solidFill>
                  <a:srgbClr val="000000"/>
                </a:solidFill>
                <a:latin typeface="Arial - 14"/>
              </a:rPr>
              <a:t>Consumer Tax Burden</a:t>
            </a:r>
            <a:endParaRPr lang="en-US" sz="1000" dirty="0">
              <a:solidFill>
                <a:srgbClr val="000000"/>
              </a:solidFill>
              <a:latin typeface="Arial - 14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3601078" y="3307843"/>
            <a:ext cx="20066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000" dirty="0" smtClean="0">
                <a:solidFill>
                  <a:srgbClr val="000000"/>
                </a:solidFill>
                <a:latin typeface="Arial - 14"/>
              </a:rPr>
              <a:t>Producer Tax Burden</a:t>
            </a:r>
            <a:endParaRPr lang="en-US" sz="1000" dirty="0">
              <a:solidFill>
                <a:srgbClr val="000000"/>
              </a:solidFill>
              <a:latin typeface="Arial - 14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6256147" y="2744547"/>
            <a:ext cx="330200" cy="93871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1100" dirty="0" smtClean="0">
                <a:solidFill>
                  <a:srgbClr val="000000"/>
                </a:solidFill>
                <a:latin typeface="Arial - 14"/>
              </a:rPr>
              <a:t>D W L</a:t>
            </a:r>
            <a:endParaRPr lang="en-US" sz="1100" dirty="0">
              <a:solidFill>
                <a:srgbClr val="000000"/>
              </a:solidFill>
              <a:latin typeface="Arial - 14"/>
            </a:endParaRPr>
          </a:p>
        </p:txBody>
      </p:sp>
      <p:cxnSp>
        <p:nvCxnSpPr>
          <p:cNvPr id="105" name="Straight Arrow Connector 104"/>
          <p:cNvCxnSpPr>
            <a:stCxn id="103" idx="1"/>
          </p:cNvCxnSpPr>
          <p:nvPr/>
        </p:nvCxnSpPr>
        <p:spPr>
          <a:xfrm flipH="1" flipV="1">
            <a:off x="5623434" y="3213862"/>
            <a:ext cx="632713" cy="45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2110485" y="6784595"/>
            <a:ext cx="62223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How did the less elastic supply curve and the less elastic demand curve affect tax revenue, dead weight loss, and the tax burden?</a:t>
            </a:r>
            <a:endParaRPr lang="en-US" dirty="0"/>
          </a:p>
        </p:txBody>
      </p:sp>
      <p:sp>
        <p:nvSpPr>
          <p:cNvPr id="104" name="TextBox 103"/>
          <p:cNvSpPr txBox="1"/>
          <p:nvPr/>
        </p:nvSpPr>
        <p:spPr>
          <a:xfrm>
            <a:off x="2735262" y="3494848"/>
            <a:ext cx="5842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latin typeface="Arial - 16"/>
              </a:rPr>
              <a:t>Ps</a:t>
            </a:r>
            <a:endParaRPr lang="en-US" sz="1200" baseline="-25000" dirty="0">
              <a:solidFill>
                <a:srgbClr val="000000"/>
              </a:solidFill>
              <a:latin typeface="Arial - 16"/>
            </a:endParaRPr>
          </a:p>
        </p:txBody>
      </p:sp>
    </p:spTree>
    <p:extLst>
      <p:ext uri="{BB962C8B-B14F-4D97-AF65-F5344CB8AC3E}">
        <p14:creationId xmlns:p14="http://schemas.microsoft.com/office/powerpoint/2010/main" val="628017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-12700"/>
            <a:ext cx="10160000" cy="597662"/>
            <a:chOff x="0" y="-12700"/>
            <a:chExt cx="10160000" cy="597662"/>
          </a:xfrm>
        </p:grpSpPr>
        <p:pic>
          <p:nvPicPr>
            <p:cNvPr id="2" name="Picture 1"/>
            <p:cNvPicPr>
              <a:picLocks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-12700"/>
              <a:ext cx="10160000" cy="5976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3" name="TextBox 2"/>
            <p:cNvSpPr txBox="1"/>
            <p:nvPr/>
          </p:nvSpPr>
          <p:spPr>
            <a:xfrm>
              <a:off x="2070100" y="63500"/>
              <a:ext cx="45212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FFFFFF"/>
                  </a:solidFill>
                  <a:latin typeface="Arial - 26"/>
                </a:rPr>
                <a:t>Tax Incidence and Elasticity</a:t>
              </a:r>
              <a:endParaRPr lang="en-US" sz="1900">
                <a:solidFill>
                  <a:srgbClr val="FFFFFF"/>
                </a:solidFill>
                <a:latin typeface="Arial - 26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393700" y="927100"/>
            <a:ext cx="9398000" cy="674030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Arial - 19"/>
              </a:rPr>
              <a:t>Conclusions</a:t>
            </a:r>
          </a:p>
          <a:p>
            <a:endParaRPr lang="en-US" sz="2400" dirty="0" smtClean="0">
              <a:solidFill>
                <a:srgbClr val="000000"/>
              </a:solidFill>
              <a:latin typeface="Arial - 19"/>
            </a:endParaRPr>
          </a:p>
          <a:p>
            <a:r>
              <a:rPr lang="en-US" sz="2400" dirty="0" smtClean="0">
                <a:solidFill>
                  <a:srgbClr val="000000"/>
                </a:solidFill>
                <a:latin typeface="Arial - 19"/>
              </a:rPr>
              <a:t>Although taxes are imposed on the buyer or seller, the burden is usually shared.</a:t>
            </a:r>
          </a:p>
          <a:p>
            <a:endParaRPr lang="en-US" sz="2400" dirty="0" smtClean="0">
              <a:solidFill>
                <a:srgbClr val="000000"/>
              </a:solidFill>
              <a:latin typeface="Arial - 19"/>
            </a:endParaRPr>
          </a:p>
          <a:p>
            <a:endParaRPr lang="en-US" sz="2400" dirty="0" smtClean="0">
              <a:solidFill>
                <a:srgbClr val="000000"/>
              </a:solidFill>
              <a:latin typeface="Arial - 19"/>
            </a:endParaRPr>
          </a:p>
          <a:p>
            <a:endParaRPr lang="en-US" sz="2400" dirty="0" smtClean="0">
              <a:solidFill>
                <a:srgbClr val="000000"/>
              </a:solidFill>
              <a:latin typeface="Arial - 19"/>
            </a:endParaRPr>
          </a:p>
          <a:p>
            <a:r>
              <a:rPr lang="en-US" sz="2400" dirty="0" smtClean="0">
                <a:solidFill>
                  <a:srgbClr val="000000"/>
                </a:solidFill>
                <a:latin typeface="Arial - 19"/>
              </a:rPr>
              <a:t>When considering elasticity, the incidence of the tax is heaviest on the least elastic curve.</a:t>
            </a:r>
          </a:p>
          <a:p>
            <a:endParaRPr lang="en-US" sz="2400" dirty="0" smtClean="0">
              <a:solidFill>
                <a:srgbClr val="000000"/>
              </a:solidFill>
              <a:latin typeface="Arial - 19"/>
            </a:endParaRPr>
          </a:p>
          <a:p>
            <a:endParaRPr lang="en-US" sz="2400" dirty="0" smtClean="0">
              <a:solidFill>
                <a:srgbClr val="000000"/>
              </a:solidFill>
              <a:latin typeface="Arial - 19"/>
            </a:endParaRPr>
          </a:p>
          <a:p>
            <a:endParaRPr lang="en-US" sz="2400" dirty="0" smtClean="0">
              <a:solidFill>
                <a:srgbClr val="000000"/>
              </a:solidFill>
              <a:latin typeface="Arial - 19"/>
            </a:endParaRPr>
          </a:p>
          <a:p>
            <a:r>
              <a:rPr lang="en-US" sz="2400" dirty="0" smtClean="0">
                <a:solidFill>
                  <a:srgbClr val="000000"/>
                </a:solidFill>
                <a:latin typeface="Arial - 19"/>
              </a:rPr>
              <a:t>Efficient taxes are those that minimize deadweight loss. </a:t>
            </a:r>
          </a:p>
          <a:p>
            <a:endParaRPr lang="en-US" sz="2400" dirty="0" smtClean="0">
              <a:solidFill>
                <a:srgbClr val="000000"/>
              </a:solidFill>
              <a:latin typeface="Arial - 19"/>
            </a:endParaRPr>
          </a:p>
          <a:p>
            <a:endParaRPr lang="en-US" sz="2400" dirty="0" smtClean="0">
              <a:solidFill>
                <a:srgbClr val="000000"/>
              </a:solidFill>
              <a:latin typeface="Arial - 19"/>
            </a:endParaRPr>
          </a:p>
          <a:p>
            <a:endParaRPr lang="en-US" sz="2400" dirty="0" smtClean="0">
              <a:solidFill>
                <a:srgbClr val="000000"/>
              </a:solidFill>
              <a:latin typeface="Arial - 19"/>
            </a:endParaRPr>
          </a:p>
          <a:p>
            <a:r>
              <a:rPr lang="en-US" sz="2400" dirty="0" smtClean="0">
                <a:solidFill>
                  <a:srgbClr val="000000"/>
                </a:solidFill>
                <a:latin typeface="Arial - 19"/>
              </a:rPr>
              <a:t>Taxes generate larger deadweight losses as the supply and demand curves become more elastic. </a:t>
            </a:r>
            <a:endParaRPr lang="en-US" sz="2400" dirty="0">
              <a:solidFill>
                <a:srgbClr val="000000"/>
              </a:solidFill>
              <a:latin typeface="Arial - 19"/>
            </a:endParaRPr>
          </a:p>
        </p:txBody>
      </p:sp>
    </p:spTree>
    <p:extLst>
      <p:ext uri="{BB962C8B-B14F-4D97-AF65-F5344CB8AC3E}">
        <p14:creationId xmlns:p14="http://schemas.microsoft.com/office/powerpoint/2010/main" val="52693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-12700"/>
            <a:ext cx="10160000" cy="597662"/>
            <a:chOff x="0" y="-12700"/>
            <a:chExt cx="10160000" cy="597662"/>
          </a:xfrm>
        </p:grpSpPr>
        <p:pic>
          <p:nvPicPr>
            <p:cNvPr id="2" name="Picture 1"/>
            <p:cNvPicPr>
              <a:picLocks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-12700"/>
              <a:ext cx="10160000" cy="5976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3" name="TextBox 2"/>
            <p:cNvSpPr txBox="1"/>
            <p:nvPr/>
          </p:nvSpPr>
          <p:spPr>
            <a:xfrm>
              <a:off x="2070100" y="63500"/>
              <a:ext cx="45212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FFFFFF"/>
                  </a:solidFill>
                  <a:latin typeface="Arial - 26"/>
                </a:rPr>
                <a:t>Tax Incidence and Elasticity</a:t>
              </a:r>
              <a:endParaRPr lang="en-US" sz="1900">
                <a:solidFill>
                  <a:srgbClr val="FFFFFF"/>
                </a:solidFill>
                <a:latin typeface="Arial - 26"/>
              </a:endParaRP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2095500" y="660400"/>
            <a:ext cx="6033644" cy="6027548"/>
            <a:chOff x="2095500" y="660400"/>
            <a:chExt cx="6033644" cy="6027548"/>
          </a:xfrm>
        </p:grpSpPr>
        <p:grpSp>
          <p:nvGrpSpPr>
            <p:cNvPr id="47" name="Group 46"/>
            <p:cNvGrpSpPr/>
            <p:nvPr/>
          </p:nvGrpSpPr>
          <p:grpSpPr>
            <a:xfrm>
              <a:off x="2095500" y="660400"/>
              <a:ext cx="6033644" cy="6027548"/>
              <a:chOff x="2095500" y="660400"/>
              <a:chExt cx="6033644" cy="6027548"/>
            </a:xfrm>
          </p:grpSpPr>
          <p:sp>
            <p:nvSpPr>
              <p:cNvPr id="5" name="Freeform 4"/>
              <p:cNvSpPr/>
              <p:nvPr/>
            </p:nvSpPr>
            <p:spPr>
              <a:xfrm>
                <a:off x="2095500" y="673862"/>
                <a:ext cx="29973" cy="5993004"/>
              </a:xfrm>
              <a:custGeom>
                <a:avLst/>
                <a:gdLst/>
                <a:ahLst/>
                <a:cxnLst/>
                <a:rect l="0" t="0" r="0" b="0"/>
                <a:pathLst>
                  <a:path w="29973" h="5993004">
                    <a:moveTo>
                      <a:pt x="0" y="0"/>
                    </a:moveTo>
                    <a:lnTo>
                      <a:pt x="29972" y="0"/>
                    </a:lnTo>
                    <a:lnTo>
                      <a:pt x="29972" y="5993003"/>
                    </a:lnTo>
                    <a:lnTo>
                      <a:pt x="0" y="5993003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Freeform 5"/>
              <p:cNvSpPr/>
              <p:nvPr/>
            </p:nvSpPr>
            <p:spPr>
              <a:xfrm>
                <a:off x="2095500" y="660400"/>
                <a:ext cx="6031612" cy="29973"/>
              </a:xfrm>
              <a:custGeom>
                <a:avLst/>
                <a:gdLst/>
                <a:ahLst/>
                <a:cxnLst/>
                <a:rect l="0" t="0" r="0" b="0"/>
                <a:pathLst>
                  <a:path w="6031612" h="29973">
                    <a:moveTo>
                      <a:pt x="0" y="0"/>
                    </a:moveTo>
                    <a:lnTo>
                      <a:pt x="6031611" y="0"/>
                    </a:lnTo>
                    <a:lnTo>
                      <a:pt x="6031611" y="29972"/>
                    </a:lnTo>
                    <a:lnTo>
                      <a:pt x="0" y="2997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Freeform 6"/>
              <p:cNvSpPr/>
              <p:nvPr/>
            </p:nvSpPr>
            <p:spPr>
              <a:xfrm>
                <a:off x="2116582" y="961771"/>
                <a:ext cx="6000370" cy="31116"/>
              </a:xfrm>
              <a:custGeom>
                <a:avLst/>
                <a:gdLst/>
                <a:ahLst/>
                <a:cxnLst/>
                <a:rect l="0" t="0" r="0" b="0"/>
                <a:pathLst>
                  <a:path w="6000370" h="31116">
                    <a:moveTo>
                      <a:pt x="0" y="0"/>
                    </a:moveTo>
                    <a:lnTo>
                      <a:pt x="6000369" y="0"/>
                    </a:lnTo>
                    <a:lnTo>
                      <a:pt x="6000369" y="31115"/>
                    </a:lnTo>
                    <a:lnTo>
                      <a:pt x="0" y="3111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Freeform 7"/>
              <p:cNvSpPr/>
              <p:nvPr/>
            </p:nvSpPr>
            <p:spPr>
              <a:xfrm>
                <a:off x="2398268" y="675386"/>
                <a:ext cx="31370" cy="5993132"/>
              </a:xfrm>
              <a:custGeom>
                <a:avLst/>
                <a:gdLst/>
                <a:ahLst/>
                <a:cxnLst/>
                <a:rect l="0" t="0" r="0" b="0"/>
                <a:pathLst>
                  <a:path w="31370" h="5993132">
                    <a:moveTo>
                      <a:pt x="0" y="0"/>
                    </a:moveTo>
                    <a:lnTo>
                      <a:pt x="31369" y="0"/>
                    </a:lnTo>
                    <a:lnTo>
                      <a:pt x="31369" y="5993131"/>
                    </a:lnTo>
                    <a:lnTo>
                      <a:pt x="0" y="599313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Freeform 8"/>
              <p:cNvSpPr/>
              <p:nvPr/>
            </p:nvSpPr>
            <p:spPr>
              <a:xfrm>
                <a:off x="2696464" y="673862"/>
                <a:ext cx="31243" cy="5993004"/>
              </a:xfrm>
              <a:custGeom>
                <a:avLst/>
                <a:gdLst/>
                <a:ahLst/>
                <a:cxnLst/>
                <a:rect l="0" t="0" r="0" b="0"/>
                <a:pathLst>
                  <a:path w="31243" h="5993004">
                    <a:moveTo>
                      <a:pt x="0" y="0"/>
                    </a:moveTo>
                    <a:lnTo>
                      <a:pt x="31242" y="0"/>
                    </a:lnTo>
                    <a:lnTo>
                      <a:pt x="31242" y="5993003"/>
                    </a:lnTo>
                    <a:lnTo>
                      <a:pt x="0" y="5993003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Freeform 9"/>
              <p:cNvSpPr/>
              <p:nvPr/>
            </p:nvSpPr>
            <p:spPr>
              <a:xfrm>
                <a:off x="2998851" y="675386"/>
                <a:ext cx="34545" cy="5994909"/>
              </a:xfrm>
              <a:custGeom>
                <a:avLst/>
                <a:gdLst/>
                <a:ahLst/>
                <a:cxnLst/>
                <a:rect l="0" t="0" r="0" b="0"/>
                <a:pathLst>
                  <a:path w="34545" h="5994909">
                    <a:moveTo>
                      <a:pt x="0" y="0"/>
                    </a:moveTo>
                    <a:lnTo>
                      <a:pt x="34544" y="0"/>
                    </a:lnTo>
                    <a:lnTo>
                      <a:pt x="34544" y="5994908"/>
                    </a:lnTo>
                    <a:lnTo>
                      <a:pt x="0" y="5994908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reeform 10"/>
              <p:cNvSpPr/>
              <p:nvPr/>
            </p:nvSpPr>
            <p:spPr>
              <a:xfrm>
                <a:off x="3292729" y="673862"/>
                <a:ext cx="35942" cy="5996433"/>
              </a:xfrm>
              <a:custGeom>
                <a:avLst/>
                <a:gdLst/>
                <a:ahLst/>
                <a:cxnLst/>
                <a:rect l="0" t="0" r="0" b="0"/>
                <a:pathLst>
                  <a:path w="35942" h="5996433">
                    <a:moveTo>
                      <a:pt x="0" y="0"/>
                    </a:moveTo>
                    <a:lnTo>
                      <a:pt x="35941" y="0"/>
                    </a:lnTo>
                    <a:lnTo>
                      <a:pt x="35941" y="5996432"/>
                    </a:lnTo>
                    <a:lnTo>
                      <a:pt x="0" y="599643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Freeform 11"/>
              <p:cNvSpPr/>
              <p:nvPr/>
            </p:nvSpPr>
            <p:spPr>
              <a:xfrm>
                <a:off x="3595116" y="675386"/>
                <a:ext cx="31243" cy="5993132"/>
              </a:xfrm>
              <a:custGeom>
                <a:avLst/>
                <a:gdLst/>
                <a:ahLst/>
                <a:cxnLst/>
                <a:rect l="0" t="0" r="0" b="0"/>
                <a:pathLst>
                  <a:path w="31243" h="5993132">
                    <a:moveTo>
                      <a:pt x="0" y="0"/>
                    </a:moveTo>
                    <a:lnTo>
                      <a:pt x="31242" y="0"/>
                    </a:lnTo>
                    <a:lnTo>
                      <a:pt x="31242" y="5993131"/>
                    </a:lnTo>
                    <a:lnTo>
                      <a:pt x="0" y="599313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Freeform 12"/>
              <p:cNvSpPr/>
              <p:nvPr/>
            </p:nvSpPr>
            <p:spPr>
              <a:xfrm>
                <a:off x="3898011" y="677037"/>
                <a:ext cx="34545" cy="5994782"/>
              </a:xfrm>
              <a:custGeom>
                <a:avLst/>
                <a:gdLst/>
                <a:ahLst/>
                <a:cxnLst/>
                <a:rect l="0" t="0" r="0" b="0"/>
                <a:pathLst>
                  <a:path w="34545" h="5994782">
                    <a:moveTo>
                      <a:pt x="0" y="0"/>
                    </a:moveTo>
                    <a:lnTo>
                      <a:pt x="34544" y="0"/>
                    </a:lnTo>
                    <a:lnTo>
                      <a:pt x="34544" y="5994781"/>
                    </a:lnTo>
                    <a:lnTo>
                      <a:pt x="0" y="599478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Freeform 13"/>
              <p:cNvSpPr/>
              <p:nvPr/>
            </p:nvSpPr>
            <p:spPr>
              <a:xfrm>
                <a:off x="4197731" y="675386"/>
                <a:ext cx="32767" cy="5993132"/>
              </a:xfrm>
              <a:custGeom>
                <a:avLst/>
                <a:gdLst/>
                <a:ahLst/>
                <a:cxnLst/>
                <a:rect l="0" t="0" r="0" b="0"/>
                <a:pathLst>
                  <a:path w="32767" h="5993132">
                    <a:moveTo>
                      <a:pt x="0" y="0"/>
                    </a:moveTo>
                    <a:lnTo>
                      <a:pt x="32766" y="0"/>
                    </a:lnTo>
                    <a:lnTo>
                      <a:pt x="32766" y="5993131"/>
                    </a:lnTo>
                    <a:lnTo>
                      <a:pt x="0" y="599313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Freeform 14"/>
              <p:cNvSpPr/>
              <p:nvPr/>
            </p:nvSpPr>
            <p:spPr>
              <a:xfrm>
                <a:off x="4498594" y="678180"/>
                <a:ext cx="36069" cy="5991480"/>
              </a:xfrm>
              <a:custGeom>
                <a:avLst/>
                <a:gdLst/>
                <a:ahLst/>
                <a:cxnLst/>
                <a:rect l="0" t="0" r="0" b="0"/>
                <a:pathLst>
                  <a:path w="36069" h="5991480">
                    <a:moveTo>
                      <a:pt x="0" y="0"/>
                    </a:moveTo>
                    <a:lnTo>
                      <a:pt x="36068" y="0"/>
                    </a:lnTo>
                    <a:lnTo>
                      <a:pt x="36068" y="5991479"/>
                    </a:lnTo>
                    <a:lnTo>
                      <a:pt x="0" y="5991479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Freeform 15"/>
              <p:cNvSpPr/>
              <p:nvPr/>
            </p:nvSpPr>
            <p:spPr>
              <a:xfrm>
                <a:off x="4790694" y="675386"/>
                <a:ext cx="38736" cy="5993132"/>
              </a:xfrm>
              <a:custGeom>
                <a:avLst/>
                <a:gdLst/>
                <a:ahLst/>
                <a:cxnLst/>
                <a:rect l="0" t="0" r="0" b="0"/>
                <a:pathLst>
                  <a:path w="38736" h="5993132">
                    <a:moveTo>
                      <a:pt x="0" y="0"/>
                    </a:moveTo>
                    <a:lnTo>
                      <a:pt x="38735" y="0"/>
                    </a:lnTo>
                    <a:lnTo>
                      <a:pt x="38735" y="5993131"/>
                    </a:lnTo>
                    <a:lnTo>
                      <a:pt x="0" y="599313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Freeform 16"/>
              <p:cNvSpPr/>
              <p:nvPr/>
            </p:nvSpPr>
            <p:spPr>
              <a:xfrm>
                <a:off x="5095113" y="677037"/>
                <a:ext cx="31370" cy="5988686"/>
              </a:xfrm>
              <a:custGeom>
                <a:avLst/>
                <a:gdLst/>
                <a:ahLst/>
                <a:cxnLst/>
                <a:rect l="0" t="0" r="0" b="0"/>
                <a:pathLst>
                  <a:path w="31370" h="5988686">
                    <a:moveTo>
                      <a:pt x="0" y="0"/>
                    </a:moveTo>
                    <a:lnTo>
                      <a:pt x="31369" y="0"/>
                    </a:lnTo>
                    <a:lnTo>
                      <a:pt x="31369" y="5988685"/>
                    </a:lnTo>
                    <a:lnTo>
                      <a:pt x="0" y="598868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Freeform 17"/>
              <p:cNvSpPr/>
              <p:nvPr/>
            </p:nvSpPr>
            <p:spPr>
              <a:xfrm>
                <a:off x="5397627" y="677037"/>
                <a:ext cx="34291" cy="5990337"/>
              </a:xfrm>
              <a:custGeom>
                <a:avLst/>
                <a:gdLst/>
                <a:ahLst/>
                <a:cxnLst/>
                <a:rect l="0" t="0" r="0" b="0"/>
                <a:pathLst>
                  <a:path w="34291" h="5990337">
                    <a:moveTo>
                      <a:pt x="0" y="0"/>
                    </a:moveTo>
                    <a:lnTo>
                      <a:pt x="34290" y="0"/>
                    </a:lnTo>
                    <a:lnTo>
                      <a:pt x="34290" y="5990336"/>
                    </a:lnTo>
                    <a:lnTo>
                      <a:pt x="0" y="599033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Freeform 18"/>
              <p:cNvSpPr/>
              <p:nvPr/>
            </p:nvSpPr>
            <p:spPr>
              <a:xfrm>
                <a:off x="5697347" y="677037"/>
                <a:ext cx="32767" cy="5991480"/>
              </a:xfrm>
              <a:custGeom>
                <a:avLst/>
                <a:gdLst/>
                <a:ahLst/>
                <a:cxnLst/>
                <a:rect l="0" t="0" r="0" b="0"/>
                <a:pathLst>
                  <a:path w="32767" h="5991480">
                    <a:moveTo>
                      <a:pt x="0" y="0"/>
                    </a:moveTo>
                    <a:lnTo>
                      <a:pt x="32766" y="0"/>
                    </a:lnTo>
                    <a:lnTo>
                      <a:pt x="32766" y="5991479"/>
                    </a:lnTo>
                    <a:lnTo>
                      <a:pt x="0" y="5991479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Freeform 19"/>
              <p:cNvSpPr/>
              <p:nvPr/>
            </p:nvSpPr>
            <p:spPr>
              <a:xfrm>
                <a:off x="5998464" y="678180"/>
                <a:ext cx="36196" cy="5994909"/>
              </a:xfrm>
              <a:custGeom>
                <a:avLst/>
                <a:gdLst/>
                <a:ahLst/>
                <a:cxnLst/>
                <a:rect l="0" t="0" r="0" b="0"/>
                <a:pathLst>
                  <a:path w="36196" h="5994909">
                    <a:moveTo>
                      <a:pt x="0" y="0"/>
                    </a:moveTo>
                    <a:lnTo>
                      <a:pt x="36195" y="0"/>
                    </a:lnTo>
                    <a:lnTo>
                      <a:pt x="36195" y="5994908"/>
                    </a:lnTo>
                    <a:lnTo>
                      <a:pt x="0" y="5994908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Freeform 20"/>
              <p:cNvSpPr/>
              <p:nvPr/>
            </p:nvSpPr>
            <p:spPr>
              <a:xfrm>
                <a:off x="6290691" y="675386"/>
                <a:ext cx="38863" cy="5996433"/>
              </a:xfrm>
              <a:custGeom>
                <a:avLst/>
                <a:gdLst/>
                <a:ahLst/>
                <a:cxnLst/>
                <a:rect l="0" t="0" r="0" b="0"/>
                <a:pathLst>
                  <a:path w="38863" h="5996433">
                    <a:moveTo>
                      <a:pt x="0" y="0"/>
                    </a:moveTo>
                    <a:lnTo>
                      <a:pt x="38862" y="0"/>
                    </a:lnTo>
                    <a:lnTo>
                      <a:pt x="38862" y="5996432"/>
                    </a:lnTo>
                    <a:lnTo>
                      <a:pt x="0" y="599643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Freeform 21"/>
              <p:cNvSpPr/>
              <p:nvPr/>
            </p:nvSpPr>
            <p:spPr>
              <a:xfrm>
                <a:off x="6594602" y="677037"/>
                <a:ext cx="34545" cy="5993258"/>
              </a:xfrm>
              <a:custGeom>
                <a:avLst/>
                <a:gdLst/>
                <a:ahLst/>
                <a:cxnLst/>
                <a:rect l="0" t="0" r="0" b="0"/>
                <a:pathLst>
                  <a:path w="34545" h="5993258">
                    <a:moveTo>
                      <a:pt x="0" y="0"/>
                    </a:moveTo>
                    <a:lnTo>
                      <a:pt x="34544" y="0"/>
                    </a:lnTo>
                    <a:lnTo>
                      <a:pt x="34544" y="5993257"/>
                    </a:lnTo>
                    <a:lnTo>
                      <a:pt x="0" y="5993257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Freeform 22"/>
              <p:cNvSpPr/>
              <p:nvPr/>
            </p:nvSpPr>
            <p:spPr>
              <a:xfrm>
                <a:off x="6897116" y="678180"/>
                <a:ext cx="37339" cy="5994909"/>
              </a:xfrm>
              <a:custGeom>
                <a:avLst/>
                <a:gdLst/>
                <a:ahLst/>
                <a:cxnLst/>
                <a:rect l="0" t="0" r="0" b="0"/>
                <a:pathLst>
                  <a:path w="37339" h="5994909">
                    <a:moveTo>
                      <a:pt x="0" y="0"/>
                    </a:moveTo>
                    <a:lnTo>
                      <a:pt x="37338" y="0"/>
                    </a:lnTo>
                    <a:lnTo>
                      <a:pt x="37338" y="5994908"/>
                    </a:lnTo>
                    <a:lnTo>
                      <a:pt x="0" y="5994908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reeform 23"/>
              <p:cNvSpPr/>
              <p:nvPr/>
            </p:nvSpPr>
            <p:spPr>
              <a:xfrm>
                <a:off x="7196836" y="677037"/>
                <a:ext cx="36069" cy="5993258"/>
              </a:xfrm>
              <a:custGeom>
                <a:avLst/>
                <a:gdLst/>
                <a:ahLst/>
                <a:cxnLst/>
                <a:rect l="0" t="0" r="0" b="0"/>
                <a:pathLst>
                  <a:path w="36069" h="5993258">
                    <a:moveTo>
                      <a:pt x="0" y="0"/>
                    </a:moveTo>
                    <a:lnTo>
                      <a:pt x="36068" y="0"/>
                    </a:lnTo>
                    <a:lnTo>
                      <a:pt x="36068" y="5993257"/>
                    </a:lnTo>
                    <a:lnTo>
                      <a:pt x="0" y="5993257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Freeform 24"/>
              <p:cNvSpPr/>
              <p:nvPr/>
            </p:nvSpPr>
            <p:spPr>
              <a:xfrm>
                <a:off x="7496429" y="677037"/>
                <a:ext cx="38863" cy="5996306"/>
              </a:xfrm>
              <a:custGeom>
                <a:avLst/>
                <a:gdLst/>
                <a:ahLst/>
                <a:cxnLst/>
                <a:rect l="0" t="0" r="0" b="0"/>
                <a:pathLst>
                  <a:path w="38863" h="5996306">
                    <a:moveTo>
                      <a:pt x="0" y="0"/>
                    </a:moveTo>
                    <a:lnTo>
                      <a:pt x="38862" y="0"/>
                    </a:lnTo>
                    <a:lnTo>
                      <a:pt x="38862" y="5996305"/>
                    </a:lnTo>
                    <a:lnTo>
                      <a:pt x="0" y="599630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25"/>
              <p:cNvSpPr/>
              <p:nvPr/>
            </p:nvSpPr>
            <p:spPr>
              <a:xfrm>
                <a:off x="7790307" y="677037"/>
                <a:ext cx="42038" cy="5996306"/>
              </a:xfrm>
              <a:custGeom>
                <a:avLst/>
                <a:gdLst/>
                <a:ahLst/>
                <a:cxnLst/>
                <a:rect l="0" t="0" r="0" b="0"/>
                <a:pathLst>
                  <a:path w="42038" h="5996306">
                    <a:moveTo>
                      <a:pt x="0" y="0"/>
                    </a:moveTo>
                    <a:lnTo>
                      <a:pt x="42037" y="0"/>
                    </a:lnTo>
                    <a:lnTo>
                      <a:pt x="42037" y="5996305"/>
                    </a:lnTo>
                    <a:lnTo>
                      <a:pt x="0" y="599630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26"/>
              <p:cNvSpPr/>
              <p:nvPr/>
            </p:nvSpPr>
            <p:spPr>
              <a:xfrm>
                <a:off x="8085455" y="672338"/>
                <a:ext cx="43689" cy="5997322"/>
              </a:xfrm>
              <a:custGeom>
                <a:avLst/>
                <a:gdLst/>
                <a:ahLst/>
                <a:cxnLst/>
                <a:rect l="0" t="0" r="0" b="0"/>
                <a:pathLst>
                  <a:path w="43689" h="5997322">
                    <a:moveTo>
                      <a:pt x="0" y="0"/>
                    </a:moveTo>
                    <a:lnTo>
                      <a:pt x="43688" y="0"/>
                    </a:lnTo>
                    <a:lnTo>
                      <a:pt x="43688" y="5997321"/>
                    </a:lnTo>
                    <a:lnTo>
                      <a:pt x="0" y="599732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27"/>
              <p:cNvSpPr/>
              <p:nvPr/>
            </p:nvSpPr>
            <p:spPr>
              <a:xfrm>
                <a:off x="2113280" y="1262507"/>
                <a:ext cx="5994401" cy="31370"/>
              </a:xfrm>
              <a:custGeom>
                <a:avLst/>
                <a:gdLst/>
                <a:ahLst/>
                <a:cxnLst/>
                <a:rect l="0" t="0" r="0" b="0"/>
                <a:pathLst>
                  <a:path w="5994401" h="31370">
                    <a:moveTo>
                      <a:pt x="0" y="0"/>
                    </a:moveTo>
                    <a:lnTo>
                      <a:pt x="5994400" y="0"/>
                    </a:lnTo>
                    <a:lnTo>
                      <a:pt x="5994400" y="31369"/>
                    </a:lnTo>
                    <a:lnTo>
                      <a:pt x="0" y="31369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Freeform 28"/>
              <p:cNvSpPr/>
              <p:nvPr/>
            </p:nvSpPr>
            <p:spPr>
              <a:xfrm>
                <a:off x="2114931" y="1561084"/>
                <a:ext cx="6003545" cy="31243"/>
              </a:xfrm>
              <a:custGeom>
                <a:avLst/>
                <a:gdLst/>
                <a:ahLst/>
                <a:cxnLst/>
                <a:rect l="0" t="0" r="0" b="0"/>
                <a:pathLst>
                  <a:path w="6003545" h="31243">
                    <a:moveTo>
                      <a:pt x="0" y="0"/>
                    </a:moveTo>
                    <a:lnTo>
                      <a:pt x="6003544" y="0"/>
                    </a:lnTo>
                    <a:lnTo>
                      <a:pt x="6003544" y="31242"/>
                    </a:lnTo>
                    <a:lnTo>
                      <a:pt x="0" y="3124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reeform 29"/>
              <p:cNvSpPr/>
              <p:nvPr/>
            </p:nvSpPr>
            <p:spPr>
              <a:xfrm>
                <a:off x="2112137" y="1854327"/>
                <a:ext cx="6004815" cy="33021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3021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3020"/>
                    </a:lnTo>
                    <a:lnTo>
                      <a:pt x="0" y="33020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reeform 30"/>
              <p:cNvSpPr/>
              <p:nvPr/>
            </p:nvSpPr>
            <p:spPr>
              <a:xfrm>
                <a:off x="2118106" y="3358896"/>
                <a:ext cx="6004815" cy="32894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2894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2893"/>
                    </a:lnTo>
                    <a:lnTo>
                      <a:pt x="0" y="32893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Freeform 31"/>
              <p:cNvSpPr/>
              <p:nvPr/>
            </p:nvSpPr>
            <p:spPr>
              <a:xfrm>
                <a:off x="2114931" y="3060700"/>
                <a:ext cx="6004815" cy="32894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2894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2893"/>
                    </a:lnTo>
                    <a:lnTo>
                      <a:pt x="0" y="32893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Freeform 32"/>
              <p:cNvSpPr/>
              <p:nvPr/>
            </p:nvSpPr>
            <p:spPr>
              <a:xfrm>
                <a:off x="2114931" y="2759583"/>
                <a:ext cx="5994401" cy="32767"/>
              </a:xfrm>
              <a:custGeom>
                <a:avLst/>
                <a:gdLst/>
                <a:ahLst/>
                <a:cxnLst/>
                <a:rect l="0" t="0" r="0" b="0"/>
                <a:pathLst>
                  <a:path w="5994401" h="32767">
                    <a:moveTo>
                      <a:pt x="0" y="0"/>
                    </a:moveTo>
                    <a:lnTo>
                      <a:pt x="5994400" y="0"/>
                    </a:lnTo>
                    <a:lnTo>
                      <a:pt x="5994400" y="32766"/>
                    </a:lnTo>
                    <a:lnTo>
                      <a:pt x="0" y="3276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Freeform 33"/>
              <p:cNvSpPr/>
              <p:nvPr/>
            </p:nvSpPr>
            <p:spPr>
              <a:xfrm>
                <a:off x="2118106" y="2458593"/>
                <a:ext cx="6003418" cy="31243"/>
              </a:xfrm>
              <a:custGeom>
                <a:avLst/>
                <a:gdLst/>
                <a:ahLst/>
                <a:cxnLst/>
                <a:rect l="0" t="0" r="0" b="0"/>
                <a:pathLst>
                  <a:path w="6003418" h="31243">
                    <a:moveTo>
                      <a:pt x="0" y="0"/>
                    </a:moveTo>
                    <a:lnTo>
                      <a:pt x="6003417" y="0"/>
                    </a:lnTo>
                    <a:lnTo>
                      <a:pt x="6003417" y="31242"/>
                    </a:lnTo>
                    <a:lnTo>
                      <a:pt x="0" y="3124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Freeform 34"/>
              <p:cNvSpPr/>
              <p:nvPr/>
            </p:nvSpPr>
            <p:spPr>
              <a:xfrm>
                <a:off x="2116582" y="2160143"/>
                <a:ext cx="5986908" cy="31116"/>
              </a:xfrm>
              <a:custGeom>
                <a:avLst/>
                <a:gdLst/>
                <a:ahLst/>
                <a:cxnLst/>
                <a:rect l="0" t="0" r="0" b="0"/>
                <a:pathLst>
                  <a:path w="5986908" h="31116">
                    <a:moveTo>
                      <a:pt x="0" y="0"/>
                    </a:moveTo>
                    <a:lnTo>
                      <a:pt x="5986907" y="0"/>
                    </a:lnTo>
                    <a:lnTo>
                      <a:pt x="5986907" y="31115"/>
                    </a:lnTo>
                    <a:lnTo>
                      <a:pt x="0" y="3111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Freeform 35"/>
              <p:cNvSpPr/>
              <p:nvPr/>
            </p:nvSpPr>
            <p:spPr>
              <a:xfrm>
                <a:off x="2113280" y="3655314"/>
                <a:ext cx="5993004" cy="31497"/>
              </a:xfrm>
              <a:custGeom>
                <a:avLst/>
                <a:gdLst/>
                <a:ahLst/>
                <a:cxnLst/>
                <a:rect l="0" t="0" r="0" b="0"/>
                <a:pathLst>
                  <a:path w="5993004" h="31497">
                    <a:moveTo>
                      <a:pt x="0" y="0"/>
                    </a:moveTo>
                    <a:lnTo>
                      <a:pt x="5993003" y="0"/>
                    </a:lnTo>
                    <a:lnTo>
                      <a:pt x="5993003" y="31496"/>
                    </a:lnTo>
                    <a:lnTo>
                      <a:pt x="0" y="3149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Freeform 36"/>
              <p:cNvSpPr/>
              <p:nvPr/>
            </p:nvSpPr>
            <p:spPr>
              <a:xfrm>
                <a:off x="2112137" y="3956685"/>
                <a:ext cx="6003545" cy="31243"/>
              </a:xfrm>
              <a:custGeom>
                <a:avLst/>
                <a:gdLst/>
                <a:ahLst/>
                <a:cxnLst/>
                <a:rect l="0" t="0" r="0" b="0"/>
                <a:pathLst>
                  <a:path w="6003545" h="31243">
                    <a:moveTo>
                      <a:pt x="0" y="0"/>
                    </a:moveTo>
                    <a:lnTo>
                      <a:pt x="6003544" y="0"/>
                    </a:lnTo>
                    <a:lnTo>
                      <a:pt x="6003544" y="31242"/>
                    </a:lnTo>
                    <a:lnTo>
                      <a:pt x="0" y="3124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Freeform 37"/>
              <p:cNvSpPr/>
              <p:nvPr/>
            </p:nvSpPr>
            <p:spPr>
              <a:xfrm>
                <a:off x="2110486" y="4257929"/>
                <a:ext cx="6000370" cy="32767"/>
              </a:xfrm>
              <a:custGeom>
                <a:avLst/>
                <a:gdLst/>
                <a:ahLst/>
                <a:cxnLst/>
                <a:rect l="0" t="0" r="0" b="0"/>
                <a:pathLst>
                  <a:path w="6000370" h="32767">
                    <a:moveTo>
                      <a:pt x="0" y="0"/>
                    </a:moveTo>
                    <a:lnTo>
                      <a:pt x="6000369" y="0"/>
                    </a:lnTo>
                    <a:lnTo>
                      <a:pt x="6000369" y="32766"/>
                    </a:lnTo>
                    <a:lnTo>
                      <a:pt x="0" y="3276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Freeform 38"/>
              <p:cNvSpPr/>
              <p:nvPr/>
            </p:nvSpPr>
            <p:spPr>
              <a:xfrm>
                <a:off x="2112137" y="4556125"/>
                <a:ext cx="6004815" cy="32767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2767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2766"/>
                    </a:lnTo>
                    <a:lnTo>
                      <a:pt x="0" y="3276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Freeform 39"/>
              <p:cNvSpPr/>
              <p:nvPr/>
            </p:nvSpPr>
            <p:spPr>
              <a:xfrm>
                <a:off x="2110486" y="4849749"/>
                <a:ext cx="6004815" cy="33021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3021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3020"/>
                    </a:lnTo>
                    <a:lnTo>
                      <a:pt x="0" y="33020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Freeform 40"/>
              <p:cNvSpPr/>
              <p:nvPr/>
            </p:nvSpPr>
            <p:spPr>
              <a:xfrm>
                <a:off x="2114931" y="6347841"/>
                <a:ext cx="6004815" cy="36196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6196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6195"/>
                    </a:lnTo>
                    <a:lnTo>
                      <a:pt x="0" y="3619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Freeform 41"/>
              <p:cNvSpPr/>
              <p:nvPr/>
            </p:nvSpPr>
            <p:spPr>
              <a:xfrm>
                <a:off x="2114931" y="6054217"/>
                <a:ext cx="6006212" cy="35942"/>
              </a:xfrm>
              <a:custGeom>
                <a:avLst/>
                <a:gdLst/>
                <a:ahLst/>
                <a:cxnLst/>
                <a:rect l="0" t="0" r="0" b="0"/>
                <a:pathLst>
                  <a:path w="6006212" h="35942">
                    <a:moveTo>
                      <a:pt x="0" y="0"/>
                    </a:moveTo>
                    <a:lnTo>
                      <a:pt x="6006211" y="0"/>
                    </a:lnTo>
                    <a:lnTo>
                      <a:pt x="6006211" y="35941"/>
                    </a:lnTo>
                    <a:lnTo>
                      <a:pt x="0" y="3594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Freeform 42"/>
              <p:cNvSpPr/>
              <p:nvPr/>
            </p:nvSpPr>
            <p:spPr>
              <a:xfrm>
                <a:off x="2110486" y="5754370"/>
                <a:ext cx="6003672" cy="33021"/>
              </a:xfrm>
              <a:custGeom>
                <a:avLst/>
                <a:gdLst/>
                <a:ahLst/>
                <a:cxnLst/>
                <a:rect l="0" t="0" r="0" b="0"/>
                <a:pathLst>
                  <a:path w="6003672" h="33021">
                    <a:moveTo>
                      <a:pt x="0" y="0"/>
                    </a:moveTo>
                    <a:lnTo>
                      <a:pt x="6003671" y="0"/>
                    </a:lnTo>
                    <a:lnTo>
                      <a:pt x="6003671" y="33020"/>
                    </a:lnTo>
                    <a:lnTo>
                      <a:pt x="0" y="33020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Freeform 43"/>
              <p:cNvSpPr/>
              <p:nvPr/>
            </p:nvSpPr>
            <p:spPr>
              <a:xfrm>
                <a:off x="2112137" y="5453507"/>
                <a:ext cx="6004815" cy="33021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3021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3020"/>
                    </a:lnTo>
                    <a:lnTo>
                      <a:pt x="0" y="33020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Freeform 44"/>
              <p:cNvSpPr/>
              <p:nvPr/>
            </p:nvSpPr>
            <p:spPr>
              <a:xfrm>
                <a:off x="2112137" y="5155565"/>
                <a:ext cx="5997195" cy="32767"/>
              </a:xfrm>
              <a:custGeom>
                <a:avLst/>
                <a:gdLst/>
                <a:ahLst/>
                <a:cxnLst/>
                <a:rect l="0" t="0" r="0" b="0"/>
                <a:pathLst>
                  <a:path w="5997195" h="32767">
                    <a:moveTo>
                      <a:pt x="0" y="0"/>
                    </a:moveTo>
                    <a:lnTo>
                      <a:pt x="5997194" y="0"/>
                    </a:lnTo>
                    <a:lnTo>
                      <a:pt x="5997194" y="32766"/>
                    </a:lnTo>
                    <a:lnTo>
                      <a:pt x="0" y="3276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Freeform 45"/>
              <p:cNvSpPr/>
              <p:nvPr/>
            </p:nvSpPr>
            <p:spPr>
              <a:xfrm>
                <a:off x="2095500" y="6652006"/>
                <a:ext cx="6033263" cy="35942"/>
              </a:xfrm>
              <a:custGeom>
                <a:avLst/>
                <a:gdLst/>
                <a:ahLst/>
                <a:cxnLst/>
                <a:rect l="0" t="0" r="0" b="0"/>
                <a:pathLst>
                  <a:path w="6033263" h="35942">
                    <a:moveTo>
                      <a:pt x="0" y="0"/>
                    </a:moveTo>
                    <a:lnTo>
                      <a:pt x="6033262" y="0"/>
                    </a:lnTo>
                    <a:lnTo>
                      <a:pt x="6033262" y="35941"/>
                    </a:lnTo>
                    <a:lnTo>
                      <a:pt x="0" y="3594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48" name="Straight Connector 47"/>
            <p:cNvCxnSpPr/>
            <p:nvPr/>
          </p:nvCxnSpPr>
          <p:spPr>
            <a:xfrm>
              <a:off x="3294380" y="939800"/>
              <a:ext cx="0" cy="3949192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miter lim="800000"/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3288411" y="4883023"/>
              <a:ext cx="3939794" cy="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miter lim="800000"/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3022600" y="44450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009900" y="41402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2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076700" y="4940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3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022600" y="3543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4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009900" y="32385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5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3009900" y="29464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6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295900" y="49276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7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5588000" y="49276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8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892800" y="49276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9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6146800" y="49276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10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6451600" y="49276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11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769100" y="49149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12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3467100" y="4940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3771900" y="4940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2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3009900" y="38481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3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4368800" y="4940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4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4673600" y="4940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5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4991100" y="4940300"/>
              <a:ext cx="431800" cy="261610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100" smtClean="0">
                  <a:solidFill>
                    <a:srgbClr val="000000"/>
                  </a:solidFill>
                  <a:latin typeface="Arial - 15"/>
                </a:rPr>
                <a:t>6</a:t>
              </a:r>
              <a:endParaRPr lang="en-US" sz="1100">
                <a:solidFill>
                  <a:srgbClr val="000000"/>
                </a:solidFill>
                <a:latin typeface="Arial - 15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3022600" y="2667000"/>
              <a:ext cx="431800" cy="261610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100" smtClean="0">
                  <a:solidFill>
                    <a:srgbClr val="000000"/>
                  </a:solidFill>
                  <a:latin typeface="Arial - 15"/>
                </a:rPr>
                <a:t>7</a:t>
              </a:r>
              <a:endParaRPr lang="en-US" sz="1100">
                <a:solidFill>
                  <a:srgbClr val="000000"/>
                </a:solidFill>
                <a:latin typeface="Arial - 15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3022600" y="23368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8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3022600" y="20320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9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2933700" y="17399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10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2933700" y="14351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11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2921000" y="11303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12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</p:grpSp>
      <p:cxnSp>
        <p:nvCxnSpPr>
          <p:cNvPr id="75" name="Straight Connector 74"/>
          <p:cNvCxnSpPr/>
          <p:nvPr/>
        </p:nvCxnSpPr>
        <p:spPr>
          <a:xfrm>
            <a:off x="3581400" y="1244600"/>
            <a:ext cx="3348355" cy="3328035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H="1">
            <a:off x="4483100" y="1270000"/>
            <a:ext cx="1143000" cy="332740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H="1">
            <a:off x="4896104" y="1272286"/>
            <a:ext cx="1152144" cy="3324987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3297936" y="2776220"/>
            <a:ext cx="1805178" cy="0"/>
          </a:xfrm>
          <a:prstGeom prst="line">
            <a:avLst/>
          </a:prstGeom>
          <a:ln w="38100" cap="flat" cmpd="sng" algn="ctr">
            <a:solidFill>
              <a:srgbClr val="32CD32"/>
            </a:solidFill>
            <a:prstDash val="solid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3294380" y="3074289"/>
            <a:ext cx="2125091" cy="0"/>
          </a:xfrm>
          <a:prstGeom prst="line">
            <a:avLst/>
          </a:prstGeom>
          <a:ln w="38100" cap="flat" cmpd="sng" algn="ctr">
            <a:solidFill>
              <a:srgbClr val="FF0000"/>
            </a:solidFill>
            <a:prstDash val="dash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3288411" y="3981577"/>
            <a:ext cx="1814703" cy="0"/>
          </a:xfrm>
          <a:prstGeom prst="line">
            <a:avLst/>
          </a:prstGeom>
          <a:ln w="38100" cap="flat" cmpd="sng" algn="ctr">
            <a:solidFill>
              <a:srgbClr val="32CD32"/>
            </a:solidFill>
            <a:prstDash val="solid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5103114" y="2769870"/>
            <a:ext cx="0" cy="1193800"/>
          </a:xfrm>
          <a:prstGeom prst="line">
            <a:avLst/>
          </a:prstGeom>
          <a:ln w="38100" cap="flat" cmpd="sng" algn="ctr">
            <a:solidFill>
              <a:srgbClr val="32CD32"/>
            </a:solidFill>
            <a:prstDash val="solid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5257800" y="1028700"/>
            <a:ext cx="838200" cy="26161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100" smtClean="0">
                <a:solidFill>
                  <a:srgbClr val="000000"/>
                </a:solidFill>
                <a:latin typeface="Arial - 15"/>
              </a:rPr>
              <a:t>S+tax</a:t>
            </a:r>
            <a:endParaRPr lang="en-US" sz="1100">
              <a:solidFill>
                <a:srgbClr val="000000"/>
              </a:solidFill>
              <a:latin typeface="Arial - 15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930900" y="1041400"/>
            <a:ext cx="457200" cy="26161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100" smtClean="0">
                <a:solidFill>
                  <a:srgbClr val="000000"/>
                </a:solidFill>
                <a:latin typeface="Arial - 15"/>
              </a:rPr>
              <a:t>S</a:t>
            </a:r>
            <a:endParaRPr lang="en-US" sz="1100">
              <a:solidFill>
                <a:srgbClr val="000000"/>
              </a:solidFill>
              <a:latin typeface="Arial - 15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6896100" y="4470400"/>
            <a:ext cx="4826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D</a:t>
            </a:r>
            <a:endParaRPr lang="en-US" sz="1200">
              <a:solidFill>
                <a:srgbClr val="000000"/>
              </a:solidFill>
              <a:latin typeface="Arial - 16"/>
            </a:endParaRPr>
          </a:p>
        </p:txBody>
      </p:sp>
      <p:cxnSp>
        <p:nvCxnSpPr>
          <p:cNvPr id="86" name="Straight Connector 85"/>
          <p:cNvCxnSpPr/>
          <p:nvPr/>
        </p:nvCxnSpPr>
        <p:spPr>
          <a:xfrm>
            <a:off x="5422138" y="3069463"/>
            <a:ext cx="0" cy="1818259"/>
          </a:xfrm>
          <a:prstGeom prst="line">
            <a:avLst/>
          </a:prstGeom>
          <a:ln w="38100" cap="flat" cmpd="sng" algn="ctr">
            <a:solidFill>
              <a:srgbClr val="FF0000"/>
            </a:solidFill>
            <a:prstDash val="dash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Freeform 87"/>
          <p:cNvSpPr/>
          <p:nvPr/>
        </p:nvSpPr>
        <p:spPr>
          <a:xfrm>
            <a:off x="3293402" y="3049142"/>
            <a:ext cx="1813434" cy="907035"/>
          </a:xfrm>
          <a:custGeom>
            <a:avLst/>
            <a:gdLst/>
            <a:ahLst/>
            <a:cxnLst/>
            <a:rect l="0" t="0" r="0" b="0"/>
            <a:pathLst>
              <a:path w="1813434" h="907035">
                <a:moveTo>
                  <a:pt x="0" y="0"/>
                </a:moveTo>
                <a:lnTo>
                  <a:pt x="1813433" y="0"/>
                </a:lnTo>
                <a:lnTo>
                  <a:pt x="1813433" y="907034"/>
                </a:lnTo>
                <a:lnTo>
                  <a:pt x="0" y="907034"/>
                </a:lnTo>
                <a:close/>
              </a:path>
            </a:pathLst>
          </a:custGeom>
          <a:solidFill>
            <a:srgbClr val="FFD700"/>
          </a:solidFill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 88"/>
          <p:cNvSpPr/>
          <p:nvPr/>
        </p:nvSpPr>
        <p:spPr>
          <a:xfrm>
            <a:off x="3281967" y="2764091"/>
            <a:ext cx="1814196" cy="283846"/>
          </a:xfrm>
          <a:custGeom>
            <a:avLst/>
            <a:gdLst/>
            <a:ahLst/>
            <a:cxnLst/>
            <a:rect l="0" t="0" r="0" b="0"/>
            <a:pathLst>
              <a:path w="1814196" h="283846">
                <a:moveTo>
                  <a:pt x="0" y="0"/>
                </a:moveTo>
                <a:lnTo>
                  <a:pt x="1814195" y="0"/>
                </a:lnTo>
                <a:lnTo>
                  <a:pt x="1814195" y="283845"/>
                </a:lnTo>
                <a:lnTo>
                  <a:pt x="0" y="283845"/>
                </a:lnTo>
                <a:close/>
              </a:path>
            </a:pathLst>
          </a:custGeom>
          <a:solidFill>
            <a:srgbClr val="FFFF00"/>
          </a:solidFill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 89"/>
          <p:cNvSpPr/>
          <p:nvPr/>
        </p:nvSpPr>
        <p:spPr>
          <a:xfrm>
            <a:off x="5102123" y="2772472"/>
            <a:ext cx="324613" cy="1224027"/>
          </a:xfrm>
          <a:custGeom>
            <a:avLst/>
            <a:gdLst/>
            <a:ahLst/>
            <a:cxnLst/>
            <a:rect l="0" t="0" r="0" b="0"/>
            <a:pathLst>
              <a:path w="324613" h="1224027">
                <a:moveTo>
                  <a:pt x="324612" y="326136"/>
                </a:moveTo>
                <a:lnTo>
                  <a:pt x="2794" y="1224026"/>
                </a:lnTo>
                <a:lnTo>
                  <a:pt x="0" y="0"/>
                </a:lnTo>
                <a:close/>
              </a:path>
            </a:pathLst>
          </a:custGeom>
          <a:solidFill>
            <a:srgbClr val="32CD32"/>
          </a:solidFill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TextBox 90"/>
          <p:cNvSpPr txBox="1"/>
          <p:nvPr/>
        </p:nvSpPr>
        <p:spPr>
          <a:xfrm>
            <a:off x="5014367" y="2830974"/>
            <a:ext cx="330200" cy="93871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1100" dirty="0" smtClean="0">
                <a:solidFill>
                  <a:srgbClr val="000000"/>
                </a:solidFill>
                <a:latin typeface="Arial - 15"/>
              </a:rPr>
              <a:t>D W L</a:t>
            </a:r>
            <a:endParaRPr lang="en-US" sz="1100" dirty="0">
              <a:solidFill>
                <a:srgbClr val="000000"/>
              </a:solidFill>
              <a:latin typeface="Arial - 15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3431820" y="3356222"/>
            <a:ext cx="20066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000" dirty="0" smtClean="0">
                <a:solidFill>
                  <a:srgbClr val="000000"/>
                </a:solidFill>
                <a:latin typeface="Arial - 14"/>
              </a:rPr>
              <a:t>Producer Tax Burden</a:t>
            </a:r>
            <a:endParaRPr lang="en-US" sz="1000" dirty="0">
              <a:solidFill>
                <a:srgbClr val="000000"/>
              </a:solidFill>
              <a:latin typeface="Arial - 14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2730500" y="723900"/>
            <a:ext cx="4826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P</a:t>
            </a:r>
            <a:endParaRPr lang="en-US" sz="120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7518400" y="4902200"/>
            <a:ext cx="4826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Q</a:t>
            </a:r>
            <a:endParaRPr lang="en-US" sz="1200">
              <a:solidFill>
                <a:srgbClr val="000000"/>
              </a:solidFill>
              <a:latin typeface="Arial - 16"/>
            </a:endParaRPr>
          </a:p>
        </p:txBody>
      </p:sp>
      <p:cxnSp>
        <p:nvCxnSpPr>
          <p:cNvPr id="95" name="Straight Connector 94"/>
          <p:cNvCxnSpPr/>
          <p:nvPr/>
        </p:nvCxnSpPr>
        <p:spPr>
          <a:xfrm>
            <a:off x="5097907" y="3981577"/>
            <a:ext cx="0" cy="895477"/>
          </a:xfrm>
          <a:prstGeom prst="line">
            <a:avLst/>
          </a:prstGeom>
          <a:ln w="38100" cap="flat" cmpd="sng" algn="ctr">
            <a:solidFill>
              <a:srgbClr val="32CD32"/>
            </a:solidFill>
            <a:prstDash val="dash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5295900" y="5143500"/>
            <a:ext cx="6096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Qe</a:t>
            </a:r>
            <a:endParaRPr lang="en-US" sz="1200" baseline="-2500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4953000" y="5143500"/>
            <a:ext cx="6096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Qe'</a:t>
            </a:r>
            <a:endParaRPr lang="en-US" sz="1200" baseline="-2500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2730500" y="2641600"/>
            <a:ext cx="5842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Pe'</a:t>
            </a:r>
            <a:endParaRPr lang="en-US" sz="1200" baseline="-2500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2717800" y="2946400"/>
            <a:ext cx="5842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Pe</a:t>
            </a:r>
            <a:endParaRPr lang="en-US" sz="1200" baseline="-2500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3406014" y="2809410"/>
            <a:ext cx="2108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000" dirty="0" smtClean="0">
                <a:solidFill>
                  <a:srgbClr val="000000"/>
                </a:solidFill>
                <a:latin typeface="Arial - 14"/>
              </a:rPr>
              <a:t>Consumer Tax Burden</a:t>
            </a:r>
            <a:endParaRPr lang="en-US" sz="1000" dirty="0">
              <a:solidFill>
                <a:srgbClr val="000000"/>
              </a:solidFill>
              <a:latin typeface="Arial - 14"/>
            </a:endParaRPr>
          </a:p>
        </p:txBody>
      </p:sp>
      <p:sp>
        <p:nvSpPr>
          <p:cNvPr id="87" name="Oval 86">
            <a:hlinkClick r:id="rId3" action="ppaction://hlinksldjump"/>
          </p:cNvPr>
          <p:cNvSpPr/>
          <p:nvPr/>
        </p:nvSpPr>
        <p:spPr>
          <a:xfrm>
            <a:off x="8434325" y="3464270"/>
            <a:ext cx="1224116" cy="1178699"/>
          </a:xfrm>
          <a:prstGeom prst="ellipse">
            <a:avLst/>
          </a:prstGeom>
          <a:solidFill>
            <a:srgbClr val="32CD32"/>
          </a:solidFill>
          <a:ln>
            <a:solidFill>
              <a:srgbClr val="32CD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3" action="ppaction://hlinksldjump"/>
              </a:rPr>
              <a:t>Back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94868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-12700"/>
            <a:ext cx="10160000" cy="597662"/>
            <a:chOff x="0" y="-12700"/>
            <a:chExt cx="10160000" cy="597662"/>
          </a:xfrm>
        </p:grpSpPr>
        <p:pic>
          <p:nvPicPr>
            <p:cNvPr id="2" name="Picture 1"/>
            <p:cNvPicPr>
              <a:picLocks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-12700"/>
              <a:ext cx="10160000" cy="5976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3" name="TextBox 2"/>
            <p:cNvSpPr txBox="1"/>
            <p:nvPr/>
          </p:nvSpPr>
          <p:spPr>
            <a:xfrm>
              <a:off x="2070100" y="63500"/>
              <a:ext cx="45212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FFFFFF"/>
                  </a:solidFill>
                  <a:latin typeface="Arial - 26"/>
                </a:rPr>
                <a:t>Tax Incidence and Elasticity</a:t>
              </a:r>
              <a:endParaRPr lang="en-US" sz="1900">
                <a:solidFill>
                  <a:srgbClr val="FFFFFF"/>
                </a:solidFill>
                <a:latin typeface="Arial - 26"/>
              </a:endParaRP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2095500" y="660400"/>
            <a:ext cx="6033644" cy="6027548"/>
            <a:chOff x="2095500" y="660400"/>
            <a:chExt cx="6033644" cy="6027548"/>
          </a:xfrm>
        </p:grpSpPr>
        <p:grpSp>
          <p:nvGrpSpPr>
            <p:cNvPr id="47" name="Group 46"/>
            <p:cNvGrpSpPr/>
            <p:nvPr/>
          </p:nvGrpSpPr>
          <p:grpSpPr>
            <a:xfrm>
              <a:off x="2095500" y="660400"/>
              <a:ext cx="6033644" cy="6027548"/>
              <a:chOff x="2095500" y="660400"/>
              <a:chExt cx="6033644" cy="6027548"/>
            </a:xfrm>
          </p:grpSpPr>
          <p:sp>
            <p:nvSpPr>
              <p:cNvPr id="5" name="Freeform 4"/>
              <p:cNvSpPr/>
              <p:nvPr/>
            </p:nvSpPr>
            <p:spPr>
              <a:xfrm>
                <a:off x="2095500" y="673862"/>
                <a:ext cx="29973" cy="5993004"/>
              </a:xfrm>
              <a:custGeom>
                <a:avLst/>
                <a:gdLst/>
                <a:ahLst/>
                <a:cxnLst/>
                <a:rect l="0" t="0" r="0" b="0"/>
                <a:pathLst>
                  <a:path w="29973" h="5993004">
                    <a:moveTo>
                      <a:pt x="0" y="0"/>
                    </a:moveTo>
                    <a:lnTo>
                      <a:pt x="29972" y="0"/>
                    </a:lnTo>
                    <a:lnTo>
                      <a:pt x="29972" y="5993003"/>
                    </a:lnTo>
                    <a:lnTo>
                      <a:pt x="0" y="5993003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Freeform 5"/>
              <p:cNvSpPr/>
              <p:nvPr/>
            </p:nvSpPr>
            <p:spPr>
              <a:xfrm>
                <a:off x="2095500" y="660400"/>
                <a:ext cx="6031612" cy="29973"/>
              </a:xfrm>
              <a:custGeom>
                <a:avLst/>
                <a:gdLst/>
                <a:ahLst/>
                <a:cxnLst/>
                <a:rect l="0" t="0" r="0" b="0"/>
                <a:pathLst>
                  <a:path w="6031612" h="29973">
                    <a:moveTo>
                      <a:pt x="0" y="0"/>
                    </a:moveTo>
                    <a:lnTo>
                      <a:pt x="6031611" y="0"/>
                    </a:lnTo>
                    <a:lnTo>
                      <a:pt x="6031611" y="29972"/>
                    </a:lnTo>
                    <a:lnTo>
                      <a:pt x="0" y="2997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Freeform 6"/>
              <p:cNvSpPr/>
              <p:nvPr/>
            </p:nvSpPr>
            <p:spPr>
              <a:xfrm>
                <a:off x="2116582" y="961771"/>
                <a:ext cx="6000370" cy="31116"/>
              </a:xfrm>
              <a:custGeom>
                <a:avLst/>
                <a:gdLst/>
                <a:ahLst/>
                <a:cxnLst/>
                <a:rect l="0" t="0" r="0" b="0"/>
                <a:pathLst>
                  <a:path w="6000370" h="31116">
                    <a:moveTo>
                      <a:pt x="0" y="0"/>
                    </a:moveTo>
                    <a:lnTo>
                      <a:pt x="6000369" y="0"/>
                    </a:lnTo>
                    <a:lnTo>
                      <a:pt x="6000369" y="31115"/>
                    </a:lnTo>
                    <a:lnTo>
                      <a:pt x="0" y="3111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Freeform 7"/>
              <p:cNvSpPr/>
              <p:nvPr/>
            </p:nvSpPr>
            <p:spPr>
              <a:xfrm>
                <a:off x="2398268" y="675386"/>
                <a:ext cx="31370" cy="5993132"/>
              </a:xfrm>
              <a:custGeom>
                <a:avLst/>
                <a:gdLst/>
                <a:ahLst/>
                <a:cxnLst/>
                <a:rect l="0" t="0" r="0" b="0"/>
                <a:pathLst>
                  <a:path w="31370" h="5993132">
                    <a:moveTo>
                      <a:pt x="0" y="0"/>
                    </a:moveTo>
                    <a:lnTo>
                      <a:pt x="31369" y="0"/>
                    </a:lnTo>
                    <a:lnTo>
                      <a:pt x="31369" y="5993131"/>
                    </a:lnTo>
                    <a:lnTo>
                      <a:pt x="0" y="599313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Freeform 8"/>
              <p:cNvSpPr/>
              <p:nvPr/>
            </p:nvSpPr>
            <p:spPr>
              <a:xfrm>
                <a:off x="2696464" y="673862"/>
                <a:ext cx="31243" cy="5993004"/>
              </a:xfrm>
              <a:custGeom>
                <a:avLst/>
                <a:gdLst/>
                <a:ahLst/>
                <a:cxnLst/>
                <a:rect l="0" t="0" r="0" b="0"/>
                <a:pathLst>
                  <a:path w="31243" h="5993004">
                    <a:moveTo>
                      <a:pt x="0" y="0"/>
                    </a:moveTo>
                    <a:lnTo>
                      <a:pt x="31242" y="0"/>
                    </a:lnTo>
                    <a:lnTo>
                      <a:pt x="31242" y="5993003"/>
                    </a:lnTo>
                    <a:lnTo>
                      <a:pt x="0" y="5993003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Freeform 9"/>
              <p:cNvSpPr/>
              <p:nvPr/>
            </p:nvSpPr>
            <p:spPr>
              <a:xfrm>
                <a:off x="2998851" y="675386"/>
                <a:ext cx="34545" cy="5994909"/>
              </a:xfrm>
              <a:custGeom>
                <a:avLst/>
                <a:gdLst/>
                <a:ahLst/>
                <a:cxnLst/>
                <a:rect l="0" t="0" r="0" b="0"/>
                <a:pathLst>
                  <a:path w="34545" h="5994909">
                    <a:moveTo>
                      <a:pt x="0" y="0"/>
                    </a:moveTo>
                    <a:lnTo>
                      <a:pt x="34544" y="0"/>
                    </a:lnTo>
                    <a:lnTo>
                      <a:pt x="34544" y="5994908"/>
                    </a:lnTo>
                    <a:lnTo>
                      <a:pt x="0" y="5994908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reeform 10"/>
              <p:cNvSpPr/>
              <p:nvPr/>
            </p:nvSpPr>
            <p:spPr>
              <a:xfrm>
                <a:off x="3292729" y="673862"/>
                <a:ext cx="35942" cy="5996433"/>
              </a:xfrm>
              <a:custGeom>
                <a:avLst/>
                <a:gdLst/>
                <a:ahLst/>
                <a:cxnLst/>
                <a:rect l="0" t="0" r="0" b="0"/>
                <a:pathLst>
                  <a:path w="35942" h="5996433">
                    <a:moveTo>
                      <a:pt x="0" y="0"/>
                    </a:moveTo>
                    <a:lnTo>
                      <a:pt x="35941" y="0"/>
                    </a:lnTo>
                    <a:lnTo>
                      <a:pt x="35941" y="5996432"/>
                    </a:lnTo>
                    <a:lnTo>
                      <a:pt x="0" y="599643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Freeform 11"/>
              <p:cNvSpPr/>
              <p:nvPr/>
            </p:nvSpPr>
            <p:spPr>
              <a:xfrm>
                <a:off x="3595116" y="675386"/>
                <a:ext cx="31243" cy="5993132"/>
              </a:xfrm>
              <a:custGeom>
                <a:avLst/>
                <a:gdLst/>
                <a:ahLst/>
                <a:cxnLst/>
                <a:rect l="0" t="0" r="0" b="0"/>
                <a:pathLst>
                  <a:path w="31243" h="5993132">
                    <a:moveTo>
                      <a:pt x="0" y="0"/>
                    </a:moveTo>
                    <a:lnTo>
                      <a:pt x="31242" y="0"/>
                    </a:lnTo>
                    <a:lnTo>
                      <a:pt x="31242" y="5993131"/>
                    </a:lnTo>
                    <a:lnTo>
                      <a:pt x="0" y="599313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Freeform 12"/>
              <p:cNvSpPr/>
              <p:nvPr/>
            </p:nvSpPr>
            <p:spPr>
              <a:xfrm>
                <a:off x="3898011" y="677037"/>
                <a:ext cx="34545" cy="5994782"/>
              </a:xfrm>
              <a:custGeom>
                <a:avLst/>
                <a:gdLst/>
                <a:ahLst/>
                <a:cxnLst/>
                <a:rect l="0" t="0" r="0" b="0"/>
                <a:pathLst>
                  <a:path w="34545" h="5994782">
                    <a:moveTo>
                      <a:pt x="0" y="0"/>
                    </a:moveTo>
                    <a:lnTo>
                      <a:pt x="34544" y="0"/>
                    </a:lnTo>
                    <a:lnTo>
                      <a:pt x="34544" y="5994781"/>
                    </a:lnTo>
                    <a:lnTo>
                      <a:pt x="0" y="599478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Freeform 13"/>
              <p:cNvSpPr/>
              <p:nvPr/>
            </p:nvSpPr>
            <p:spPr>
              <a:xfrm>
                <a:off x="4197731" y="675386"/>
                <a:ext cx="32767" cy="5993132"/>
              </a:xfrm>
              <a:custGeom>
                <a:avLst/>
                <a:gdLst/>
                <a:ahLst/>
                <a:cxnLst/>
                <a:rect l="0" t="0" r="0" b="0"/>
                <a:pathLst>
                  <a:path w="32767" h="5993132">
                    <a:moveTo>
                      <a:pt x="0" y="0"/>
                    </a:moveTo>
                    <a:lnTo>
                      <a:pt x="32766" y="0"/>
                    </a:lnTo>
                    <a:lnTo>
                      <a:pt x="32766" y="5993131"/>
                    </a:lnTo>
                    <a:lnTo>
                      <a:pt x="0" y="599313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Freeform 14"/>
              <p:cNvSpPr/>
              <p:nvPr/>
            </p:nvSpPr>
            <p:spPr>
              <a:xfrm>
                <a:off x="4498594" y="678180"/>
                <a:ext cx="36069" cy="5991480"/>
              </a:xfrm>
              <a:custGeom>
                <a:avLst/>
                <a:gdLst/>
                <a:ahLst/>
                <a:cxnLst/>
                <a:rect l="0" t="0" r="0" b="0"/>
                <a:pathLst>
                  <a:path w="36069" h="5991480">
                    <a:moveTo>
                      <a:pt x="0" y="0"/>
                    </a:moveTo>
                    <a:lnTo>
                      <a:pt x="36068" y="0"/>
                    </a:lnTo>
                    <a:lnTo>
                      <a:pt x="36068" y="5991479"/>
                    </a:lnTo>
                    <a:lnTo>
                      <a:pt x="0" y="5991479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Freeform 15"/>
              <p:cNvSpPr/>
              <p:nvPr/>
            </p:nvSpPr>
            <p:spPr>
              <a:xfrm>
                <a:off x="4790694" y="675386"/>
                <a:ext cx="38736" cy="5993132"/>
              </a:xfrm>
              <a:custGeom>
                <a:avLst/>
                <a:gdLst/>
                <a:ahLst/>
                <a:cxnLst/>
                <a:rect l="0" t="0" r="0" b="0"/>
                <a:pathLst>
                  <a:path w="38736" h="5993132">
                    <a:moveTo>
                      <a:pt x="0" y="0"/>
                    </a:moveTo>
                    <a:lnTo>
                      <a:pt x="38735" y="0"/>
                    </a:lnTo>
                    <a:lnTo>
                      <a:pt x="38735" y="5993131"/>
                    </a:lnTo>
                    <a:lnTo>
                      <a:pt x="0" y="599313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Freeform 16"/>
              <p:cNvSpPr/>
              <p:nvPr/>
            </p:nvSpPr>
            <p:spPr>
              <a:xfrm>
                <a:off x="5095113" y="677037"/>
                <a:ext cx="31370" cy="5988686"/>
              </a:xfrm>
              <a:custGeom>
                <a:avLst/>
                <a:gdLst/>
                <a:ahLst/>
                <a:cxnLst/>
                <a:rect l="0" t="0" r="0" b="0"/>
                <a:pathLst>
                  <a:path w="31370" h="5988686">
                    <a:moveTo>
                      <a:pt x="0" y="0"/>
                    </a:moveTo>
                    <a:lnTo>
                      <a:pt x="31369" y="0"/>
                    </a:lnTo>
                    <a:lnTo>
                      <a:pt x="31369" y="5988685"/>
                    </a:lnTo>
                    <a:lnTo>
                      <a:pt x="0" y="598868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Freeform 17"/>
              <p:cNvSpPr/>
              <p:nvPr/>
            </p:nvSpPr>
            <p:spPr>
              <a:xfrm>
                <a:off x="5397627" y="677037"/>
                <a:ext cx="34291" cy="5990337"/>
              </a:xfrm>
              <a:custGeom>
                <a:avLst/>
                <a:gdLst/>
                <a:ahLst/>
                <a:cxnLst/>
                <a:rect l="0" t="0" r="0" b="0"/>
                <a:pathLst>
                  <a:path w="34291" h="5990337">
                    <a:moveTo>
                      <a:pt x="0" y="0"/>
                    </a:moveTo>
                    <a:lnTo>
                      <a:pt x="34290" y="0"/>
                    </a:lnTo>
                    <a:lnTo>
                      <a:pt x="34290" y="5990336"/>
                    </a:lnTo>
                    <a:lnTo>
                      <a:pt x="0" y="599033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Freeform 18"/>
              <p:cNvSpPr/>
              <p:nvPr/>
            </p:nvSpPr>
            <p:spPr>
              <a:xfrm>
                <a:off x="5697347" y="677037"/>
                <a:ext cx="32767" cy="5991480"/>
              </a:xfrm>
              <a:custGeom>
                <a:avLst/>
                <a:gdLst/>
                <a:ahLst/>
                <a:cxnLst/>
                <a:rect l="0" t="0" r="0" b="0"/>
                <a:pathLst>
                  <a:path w="32767" h="5991480">
                    <a:moveTo>
                      <a:pt x="0" y="0"/>
                    </a:moveTo>
                    <a:lnTo>
                      <a:pt x="32766" y="0"/>
                    </a:lnTo>
                    <a:lnTo>
                      <a:pt x="32766" y="5991479"/>
                    </a:lnTo>
                    <a:lnTo>
                      <a:pt x="0" y="5991479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Freeform 19"/>
              <p:cNvSpPr/>
              <p:nvPr/>
            </p:nvSpPr>
            <p:spPr>
              <a:xfrm>
                <a:off x="5998464" y="678180"/>
                <a:ext cx="36196" cy="5994909"/>
              </a:xfrm>
              <a:custGeom>
                <a:avLst/>
                <a:gdLst/>
                <a:ahLst/>
                <a:cxnLst/>
                <a:rect l="0" t="0" r="0" b="0"/>
                <a:pathLst>
                  <a:path w="36196" h="5994909">
                    <a:moveTo>
                      <a:pt x="0" y="0"/>
                    </a:moveTo>
                    <a:lnTo>
                      <a:pt x="36195" y="0"/>
                    </a:lnTo>
                    <a:lnTo>
                      <a:pt x="36195" y="5994908"/>
                    </a:lnTo>
                    <a:lnTo>
                      <a:pt x="0" y="5994908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Freeform 20"/>
              <p:cNvSpPr/>
              <p:nvPr/>
            </p:nvSpPr>
            <p:spPr>
              <a:xfrm>
                <a:off x="6290691" y="675386"/>
                <a:ext cx="38863" cy="5996433"/>
              </a:xfrm>
              <a:custGeom>
                <a:avLst/>
                <a:gdLst/>
                <a:ahLst/>
                <a:cxnLst/>
                <a:rect l="0" t="0" r="0" b="0"/>
                <a:pathLst>
                  <a:path w="38863" h="5996433">
                    <a:moveTo>
                      <a:pt x="0" y="0"/>
                    </a:moveTo>
                    <a:lnTo>
                      <a:pt x="38862" y="0"/>
                    </a:lnTo>
                    <a:lnTo>
                      <a:pt x="38862" y="5996432"/>
                    </a:lnTo>
                    <a:lnTo>
                      <a:pt x="0" y="599643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Freeform 21"/>
              <p:cNvSpPr/>
              <p:nvPr/>
            </p:nvSpPr>
            <p:spPr>
              <a:xfrm>
                <a:off x="6594602" y="677037"/>
                <a:ext cx="34545" cy="5993258"/>
              </a:xfrm>
              <a:custGeom>
                <a:avLst/>
                <a:gdLst/>
                <a:ahLst/>
                <a:cxnLst/>
                <a:rect l="0" t="0" r="0" b="0"/>
                <a:pathLst>
                  <a:path w="34545" h="5993258">
                    <a:moveTo>
                      <a:pt x="0" y="0"/>
                    </a:moveTo>
                    <a:lnTo>
                      <a:pt x="34544" y="0"/>
                    </a:lnTo>
                    <a:lnTo>
                      <a:pt x="34544" y="5993257"/>
                    </a:lnTo>
                    <a:lnTo>
                      <a:pt x="0" y="5993257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Freeform 22"/>
              <p:cNvSpPr/>
              <p:nvPr/>
            </p:nvSpPr>
            <p:spPr>
              <a:xfrm>
                <a:off x="6897116" y="678180"/>
                <a:ext cx="37339" cy="5994909"/>
              </a:xfrm>
              <a:custGeom>
                <a:avLst/>
                <a:gdLst/>
                <a:ahLst/>
                <a:cxnLst/>
                <a:rect l="0" t="0" r="0" b="0"/>
                <a:pathLst>
                  <a:path w="37339" h="5994909">
                    <a:moveTo>
                      <a:pt x="0" y="0"/>
                    </a:moveTo>
                    <a:lnTo>
                      <a:pt x="37338" y="0"/>
                    </a:lnTo>
                    <a:lnTo>
                      <a:pt x="37338" y="5994908"/>
                    </a:lnTo>
                    <a:lnTo>
                      <a:pt x="0" y="5994908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reeform 23"/>
              <p:cNvSpPr/>
              <p:nvPr/>
            </p:nvSpPr>
            <p:spPr>
              <a:xfrm>
                <a:off x="7196836" y="677037"/>
                <a:ext cx="36069" cy="5993258"/>
              </a:xfrm>
              <a:custGeom>
                <a:avLst/>
                <a:gdLst/>
                <a:ahLst/>
                <a:cxnLst/>
                <a:rect l="0" t="0" r="0" b="0"/>
                <a:pathLst>
                  <a:path w="36069" h="5993258">
                    <a:moveTo>
                      <a:pt x="0" y="0"/>
                    </a:moveTo>
                    <a:lnTo>
                      <a:pt x="36068" y="0"/>
                    </a:lnTo>
                    <a:lnTo>
                      <a:pt x="36068" y="5993257"/>
                    </a:lnTo>
                    <a:lnTo>
                      <a:pt x="0" y="5993257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Freeform 24"/>
              <p:cNvSpPr/>
              <p:nvPr/>
            </p:nvSpPr>
            <p:spPr>
              <a:xfrm>
                <a:off x="7496429" y="677037"/>
                <a:ext cx="38863" cy="5996306"/>
              </a:xfrm>
              <a:custGeom>
                <a:avLst/>
                <a:gdLst/>
                <a:ahLst/>
                <a:cxnLst/>
                <a:rect l="0" t="0" r="0" b="0"/>
                <a:pathLst>
                  <a:path w="38863" h="5996306">
                    <a:moveTo>
                      <a:pt x="0" y="0"/>
                    </a:moveTo>
                    <a:lnTo>
                      <a:pt x="38862" y="0"/>
                    </a:lnTo>
                    <a:lnTo>
                      <a:pt x="38862" y="5996305"/>
                    </a:lnTo>
                    <a:lnTo>
                      <a:pt x="0" y="599630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25"/>
              <p:cNvSpPr/>
              <p:nvPr/>
            </p:nvSpPr>
            <p:spPr>
              <a:xfrm>
                <a:off x="7790307" y="677037"/>
                <a:ext cx="42038" cy="5996306"/>
              </a:xfrm>
              <a:custGeom>
                <a:avLst/>
                <a:gdLst/>
                <a:ahLst/>
                <a:cxnLst/>
                <a:rect l="0" t="0" r="0" b="0"/>
                <a:pathLst>
                  <a:path w="42038" h="5996306">
                    <a:moveTo>
                      <a:pt x="0" y="0"/>
                    </a:moveTo>
                    <a:lnTo>
                      <a:pt x="42037" y="0"/>
                    </a:lnTo>
                    <a:lnTo>
                      <a:pt x="42037" y="5996305"/>
                    </a:lnTo>
                    <a:lnTo>
                      <a:pt x="0" y="599630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26"/>
              <p:cNvSpPr/>
              <p:nvPr/>
            </p:nvSpPr>
            <p:spPr>
              <a:xfrm>
                <a:off x="8085455" y="672338"/>
                <a:ext cx="43689" cy="5997322"/>
              </a:xfrm>
              <a:custGeom>
                <a:avLst/>
                <a:gdLst/>
                <a:ahLst/>
                <a:cxnLst/>
                <a:rect l="0" t="0" r="0" b="0"/>
                <a:pathLst>
                  <a:path w="43689" h="5997322">
                    <a:moveTo>
                      <a:pt x="0" y="0"/>
                    </a:moveTo>
                    <a:lnTo>
                      <a:pt x="43688" y="0"/>
                    </a:lnTo>
                    <a:lnTo>
                      <a:pt x="43688" y="5997321"/>
                    </a:lnTo>
                    <a:lnTo>
                      <a:pt x="0" y="599732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27"/>
              <p:cNvSpPr/>
              <p:nvPr/>
            </p:nvSpPr>
            <p:spPr>
              <a:xfrm>
                <a:off x="2113280" y="1262507"/>
                <a:ext cx="5994401" cy="31370"/>
              </a:xfrm>
              <a:custGeom>
                <a:avLst/>
                <a:gdLst/>
                <a:ahLst/>
                <a:cxnLst/>
                <a:rect l="0" t="0" r="0" b="0"/>
                <a:pathLst>
                  <a:path w="5994401" h="31370">
                    <a:moveTo>
                      <a:pt x="0" y="0"/>
                    </a:moveTo>
                    <a:lnTo>
                      <a:pt x="5994400" y="0"/>
                    </a:lnTo>
                    <a:lnTo>
                      <a:pt x="5994400" y="31369"/>
                    </a:lnTo>
                    <a:lnTo>
                      <a:pt x="0" y="31369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Freeform 28"/>
              <p:cNvSpPr/>
              <p:nvPr/>
            </p:nvSpPr>
            <p:spPr>
              <a:xfrm>
                <a:off x="2114931" y="1561084"/>
                <a:ext cx="6003545" cy="31243"/>
              </a:xfrm>
              <a:custGeom>
                <a:avLst/>
                <a:gdLst/>
                <a:ahLst/>
                <a:cxnLst/>
                <a:rect l="0" t="0" r="0" b="0"/>
                <a:pathLst>
                  <a:path w="6003545" h="31243">
                    <a:moveTo>
                      <a:pt x="0" y="0"/>
                    </a:moveTo>
                    <a:lnTo>
                      <a:pt x="6003544" y="0"/>
                    </a:lnTo>
                    <a:lnTo>
                      <a:pt x="6003544" y="31242"/>
                    </a:lnTo>
                    <a:lnTo>
                      <a:pt x="0" y="3124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reeform 29"/>
              <p:cNvSpPr/>
              <p:nvPr/>
            </p:nvSpPr>
            <p:spPr>
              <a:xfrm>
                <a:off x="2112137" y="1854327"/>
                <a:ext cx="6004815" cy="33021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3021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3020"/>
                    </a:lnTo>
                    <a:lnTo>
                      <a:pt x="0" y="33020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reeform 30"/>
              <p:cNvSpPr/>
              <p:nvPr/>
            </p:nvSpPr>
            <p:spPr>
              <a:xfrm>
                <a:off x="2118106" y="3358896"/>
                <a:ext cx="6004815" cy="32894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2894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2893"/>
                    </a:lnTo>
                    <a:lnTo>
                      <a:pt x="0" y="32893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Freeform 31"/>
              <p:cNvSpPr/>
              <p:nvPr/>
            </p:nvSpPr>
            <p:spPr>
              <a:xfrm>
                <a:off x="2114931" y="3060700"/>
                <a:ext cx="6004815" cy="32894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2894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2893"/>
                    </a:lnTo>
                    <a:lnTo>
                      <a:pt x="0" y="32893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Freeform 32"/>
              <p:cNvSpPr/>
              <p:nvPr/>
            </p:nvSpPr>
            <p:spPr>
              <a:xfrm>
                <a:off x="2114931" y="2759583"/>
                <a:ext cx="5994401" cy="32767"/>
              </a:xfrm>
              <a:custGeom>
                <a:avLst/>
                <a:gdLst/>
                <a:ahLst/>
                <a:cxnLst/>
                <a:rect l="0" t="0" r="0" b="0"/>
                <a:pathLst>
                  <a:path w="5994401" h="32767">
                    <a:moveTo>
                      <a:pt x="0" y="0"/>
                    </a:moveTo>
                    <a:lnTo>
                      <a:pt x="5994400" y="0"/>
                    </a:lnTo>
                    <a:lnTo>
                      <a:pt x="5994400" y="32766"/>
                    </a:lnTo>
                    <a:lnTo>
                      <a:pt x="0" y="3276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Freeform 33"/>
              <p:cNvSpPr/>
              <p:nvPr/>
            </p:nvSpPr>
            <p:spPr>
              <a:xfrm>
                <a:off x="2118106" y="2458593"/>
                <a:ext cx="6003418" cy="31243"/>
              </a:xfrm>
              <a:custGeom>
                <a:avLst/>
                <a:gdLst/>
                <a:ahLst/>
                <a:cxnLst/>
                <a:rect l="0" t="0" r="0" b="0"/>
                <a:pathLst>
                  <a:path w="6003418" h="31243">
                    <a:moveTo>
                      <a:pt x="0" y="0"/>
                    </a:moveTo>
                    <a:lnTo>
                      <a:pt x="6003417" y="0"/>
                    </a:lnTo>
                    <a:lnTo>
                      <a:pt x="6003417" y="31242"/>
                    </a:lnTo>
                    <a:lnTo>
                      <a:pt x="0" y="3124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Freeform 34"/>
              <p:cNvSpPr/>
              <p:nvPr/>
            </p:nvSpPr>
            <p:spPr>
              <a:xfrm>
                <a:off x="2116582" y="2160143"/>
                <a:ext cx="5986908" cy="31116"/>
              </a:xfrm>
              <a:custGeom>
                <a:avLst/>
                <a:gdLst/>
                <a:ahLst/>
                <a:cxnLst/>
                <a:rect l="0" t="0" r="0" b="0"/>
                <a:pathLst>
                  <a:path w="5986908" h="31116">
                    <a:moveTo>
                      <a:pt x="0" y="0"/>
                    </a:moveTo>
                    <a:lnTo>
                      <a:pt x="5986907" y="0"/>
                    </a:lnTo>
                    <a:lnTo>
                      <a:pt x="5986907" y="31115"/>
                    </a:lnTo>
                    <a:lnTo>
                      <a:pt x="0" y="3111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Freeform 35"/>
              <p:cNvSpPr/>
              <p:nvPr/>
            </p:nvSpPr>
            <p:spPr>
              <a:xfrm>
                <a:off x="2113280" y="3655314"/>
                <a:ext cx="5993004" cy="31497"/>
              </a:xfrm>
              <a:custGeom>
                <a:avLst/>
                <a:gdLst/>
                <a:ahLst/>
                <a:cxnLst/>
                <a:rect l="0" t="0" r="0" b="0"/>
                <a:pathLst>
                  <a:path w="5993004" h="31497">
                    <a:moveTo>
                      <a:pt x="0" y="0"/>
                    </a:moveTo>
                    <a:lnTo>
                      <a:pt x="5993003" y="0"/>
                    </a:lnTo>
                    <a:lnTo>
                      <a:pt x="5993003" y="31496"/>
                    </a:lnTo>
                    <a:lnTo>
                      <a:pt x="0" y="3149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Freeform 36"/>
              <p:cNvSpPr/>
              <p:nvPr/>
            </p:nvSpPr>
            <p:spPr>
              <a:xfrm>
                <a:off x="2112137" y="3956685"/>
                <a:ext cx="6003545" cy="31243"/>
              </a:xfrm>
              <a:custGeom>
                <a:avLst/>
                <a:gdLst/>
                <a:ahLst/>
                <a:cxnLst/>
                <a:rect l="0" t="0" r="0" b="0"/>
                <a:pathLst>
                  <a:path w="6003545" h="31243">
                    <a:moveTo>
                      <a:pt x="0" y="0"/>
                    </a:moveTo>
                    <a:lnTo>
                      <a:pt x="6003544" y="0"/>
                    </a:lnTo>
                    <a:lnTo>
                      <a:pt x="6003544" y="31242"/>
                    </a:lnTo>
                    <a:lnTo>
                      <a:pt x="0" y="3124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Freeform 37"/>
              <p:cNvSpPr/>
              <p:nvPr/>
            </p:nvSpPr>
            <p:spPr>
              <a:xfrm>
                <a:off x="2110486" y="4257929"/>
                <a:ext cx="6000370" cy="32767"/>
              </a:xfrm>
              <a:custGeom>
                <a:avLst/>
                <a:gdLst/>
                <a:ahLst/>
                <a:cxnLst/>
                <a:rect l="0" t="0" r="0" b="0"/>
                <a:pathLst>
                  <a:path w="6000370" h="32767">
                    <a:moveTo>
                      <a:pt x="0" y="0"/>
                    </a:moveTo>
                    <a:lnTo>
                      <a:pt x="6000369" y="0"/>
                    </a:lnTo>
                    <a:lnTo>
                      <a:pt x="6000369" y="32766"/>
                    </a:lnTo>
                    <a:lnTo>
                      <a:pt x="0" y="3276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Freeform 38"/>
              <p:cNvSpPr/>
              <p:nvPr/>
            </p:nvSpPr>
            <p:spPr>
              <a:xfrm>
                <a:off x="2112137" y="4556125"/>
                <a:ext cx="6004815" cy="32767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2767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2766"/>
                    </a:lnTo>
                    <a:lnTo>
                      <a:pt x="0" y="3276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Freeform 39"/>
              <p:cNvSpPr/>
              <p:nvPr/>
            </p:nvSpPr>
            <p:spPr>
              <a:xfrm>
                <a:off x="2110486" y="4849749"/>
                <a:ext cx="6004815" cy="33021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3021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3020"/>
                    </a:lnTo>
                    <a:lnTo>
                      <a:pt x="0" y="33020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Freeform 40"/>
              <p:cNvSpPr/>
              <p:nvPr/>
            </p:nvSpPr>
            <p:spPr>
              <a:xfrm>
                <a:off x="2114931" y="6347841"/>
                <a:ext cx="6004815" cy="36196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6196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6195"/>
                    </a:lnTo>
                    <a:lnTo>
                      <a:pt x="0" y="3619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Freeform 41"/>
              <p:cNvSpPr/>
              <p:nvPr/>
            </p:nvSpPr>
            <p:spPr>
              <a:xfrm>
                <a:off x="2114931" y="6054217"/>
                <a:ext cx="6006212" cy="35942"/>
              </a:xfrm>
              <a:custGeom>
                <a:avLst/>
                <a:gdLst/>
                <a:ahLst/>
                <a:cxnLst/>
                <a:rect l="0" t="0" r="0" b="0"/>
                <a:pathLst>
                  <a:path w="6006212" h="35942">
                    <a:moveTo>
                      <a:pt x="0" y="0"/>
                    </a:moveTo>
                    <a:lnTo>
                      <a:pt x="6006211" y="0"/>
                    </a:lnTo>
                    <a:lnTo>
                      <a:pt x="6006211" y="35941"/>
                    </a:lnTo>
                    <a:lnTo>
                      <a:pt x="0" y="3594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Freeform 42"/>
              <p:cNvSpPr/>
              <p:nvPr/>
            </p:nvSpPr>
            <p:spPr>
              <a:xfrm>
                <a:off x="2110486" y="5754370"/>
                <a:ext cx="6003672" cy="33021"/>
              </a:xfrm>
              <a:custGeom>
                <a:avLst/>
                <a:gdLst/>
                <a:ahLst/>
                <a:cxnLst/>
                <a:rect l="0" t="0" r="0" b="0"/>
                <a:pathLst>
                  <a:path w="6003672" h="33021">
                    <a:moveTo>
                      <a:pt x="0" y="0"/>
                    </a:moveTo>
                    <a:lnTo>
                      <a:pt x="6003671" y="0"/>
                    </a:lnTo>
                    <a:lnTo>
                      <a:pt x="6003671" y="33020"/>
                    </a:lnTo>
                    <a:lnTo>
                      <a:pt x="0" y="33020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Freeform 43"/>
              <p:cNvSpPr/>
              <p:nvPr/>
            </p:nvSpPr>
            <p:spPr>
              <a:xfrm>
                <a:off x="2112137" y="5453507"/>
                <a:ext cx="6004815" cy="33021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3021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3020"/>
                    </a:lnTo>
                    <a:lnTo>
                      <a:pt x="0" y="33020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Freeform 44"/>
              <p:cNvSpPr/>
              <p:nvPr/>
            </p:nvSpPr>
            <p:spPr>
              <a:xfrm>
                <a:off x="2112137" y="5155565"/>
                <a:ext cx="5997195" cy="32767"/>
              </a:xfrm>
              <a:custGeom>
                <a:avLst/>
                <a:gdLst/>
                <a:ahLst/>
                <a:cxnLst/>
                <a:rect l="0" t="0" r="0" b="0"/>
                <a:pathLst>
                  <a:path w="5997195" h="32767">
                    <a:moveTo>
                      <a:pt x="0" y="0"/>
                    </a:moveTo>
                    <a:lnTo>
                      <a:pt x="5997194" y="0"/>
                    </a:lnTo>
                    <a:lnTo>
                      <a:pt x="5997194" y="32766"/>
                    </a:lnTo>
                    <a:lnTo>
                      <a:pt x="0" y="3276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Freeform 45"/>
              <p:cNvSpPr/>
              <p:nvPr/>
            </p:nvSpPr>
            <p:spPr>
              <a:xfrm>
                <a:off x="2095500" y="6652006"/>
                <a:ext cx="6033263" cy="35942"/>
              </a:xfrm>
              <a:custGeom>
                <a:avLst/>
                <a:gdLst/>
                <a:ahLst/>
                <a:cxnLst/>
                <a:rect l="0" t="0" r="0" b="0"/>
                <a:pathLst>
                  <a:path w="6033263" h="35942">
                    <a:moveTo>
                      <a:pt x="0" y="0"/>
                    </a:moveTo>
                    <a:lnTo>
                      <a:pt x="6033262" y="0"/>
                    </a:lnTo>
                    <a:lnTo>
                      <a:pt x="6033262" y="35941"/>
                    </a:lnTo>
                    <a:lnTo>
                      <a:pt x="0" y="3594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48" name="Straight Connector 47"/>
            <p:cNvCxnSpPr/>
            <p:nvPr/>
          </p:nvCxnSpPr>
          <p:spPr>
            <a:xfrm>
              <a:off x="3294380" y="939800"/>
              <a:ext cx="0" cy="3949192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miter lim="800000"/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3288411" y="4883023"/>
              <a:ext cx="3939794" cy="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miter lim="800000"/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3022600" y="44450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009900" y="41402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2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076700" y="4940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3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022600" y="3543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4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009900" y="32385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5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3009900" y="29464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6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295900" y="49276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7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5588000" y="49276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8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892800" y="49276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9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6146800" y="49276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10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6451600" y="49276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11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769100" y="49149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12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3467100" y="4940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3771900" y="4940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2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3009900" y="38481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3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4368800" y="4940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4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4673600" y="4940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5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4991100" y="4940300"/>
              <a:ext cx="431800" cy="261610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100" smtClean="0">
                  <a:solidFill>
                    <a:srgbClr val="000000"/>
                  </a:solidFill>
                  <a:latin typeface="Arial - 15"/>
                </a:rPr>
                <a:t>6</a:t>
              </a:r>
              <a:endParaRPr lang="en-US" sz="1100">
                <a:solidFill>
                  <a:srgbClr val="000000"/>
                </a:solidFill>
                <a:latin typeface="Arial - 15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3022600" y="2667000"/>
              <a:ext cx="431800" cy="261610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100" smtClean="0">
                  <a:solidFill>
                    <a:srgbClr val="000000"/>
                  </a:solidFill>
                  <a:latin typeface="Arial - 15"/>
                </a:rPr>
                <a:t>7</a:t>
              </a:r>
              <a:endParaRPr lang="en-US" sz="1100">
                <a:solidFill>
                  <a:srgbClr val="000000"/>
                </a:solidFill>
                <a:latin typeface="Arial - 15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3022600" y="23368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8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3022600" y="20320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9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2933700" y="17399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10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2933700" y="14351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11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2921000" y="11303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12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</p:grpSp>
      <p:cxnSp>
        <p:nvCxnSpPr>
          <p:cNvPr id="75" name="Straight Connector 74"/>
          <p:cNvCxnSpPr/>
          <p:nvPr/>
        </p:nvCxnSpPr>
        <p:spPr>
          <a:xfrm>
            <a:off x="3581400" y="1244600"/>
            <a:ext cx="3348355" cy="3328035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H="1">
            <a:off x="4483100" y="1270000"/>
            <a:ext cx="1143000" cy="332740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H="1">
            <a:off x="4896104" y="1272286"/>
            <a:ext cx="1152144" cy="3324987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3297936" y="2776220"/>
            <a:ext cx="1805178" cy="0"/>
          </a:xfrm>
          <a:prstGeom prst="line">
            <a:avLst/>
          </a:prstGeom>
          <a:ln w="38100" cap="flat" cmpd="sng" algn="ctr">
            <a:solidFill>
              <a:srgbClr val="32CD32"/>
            </a:solidFill>
            <a:prstDash val="solid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3294380" y="3074289"/>
            <a:ext cx="2125091" cy="0"/>
          </a:xfrm>
          <a:prstGeom prst="line">
            <a:avLst/>
          </a:prstGeom>
          <a:ln w="38100" cap="flat" cmpd="sng" algn="ctr">
            <a:solidFill>
              <a:srgbClr val="FF0000"/>
            </a:solidFill>
            <a:prstDash val="dash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3288411" y="3981577"/>
            <a:ext cx="1814703" cy="0"/>
          </a:xfrm>
          <a:prstGeom prst="line">
            <a:avLst/>
          </a:prstGeom>
          <a:ln w="38100" cap="flat" cmpd="sng" algn="ctr">
            <a:solidFill>
              <a:srgbClr val="32CD32"/>
            </a:solidFill>
            <a:prstDash val="solid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5103114" y="2769870"/>
            <a:ext cx="0" cy="1193800"/>
          </a:xfrm>
          <a:prstGeom prst="line">
            <a:avLst/>
          </a:prstGeom>
          <a:ln w="38100" cap="flat" cmpd="sng" algn="ctr">
            <a:solidFill>
              <a:srgbClr val="32CD32"/>
            </a:solidFill>
            <a:prstDash val="solid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5257800" y="1028700"/>
            <a:ext cx="838200" cy="26161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100" smtClean="0">
                <a:solidFill>
                  <a:srgbClr val="000000"/>
                </a:solidFill>
                <a:latin typeface="Arial - 15"/>
              </a:rPr>
              <a:t>S+tax</a:t>
            </a:r>
            <a:endParaRPr lang="en-US" sz="1100">
              <a:solidFill>
                <a:srgbClr val="000000"/>
              </a:solidFill>
              <a:latin typeface="Arial - 15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930900" y="1041400"/>
            <a:ext cx="457200" cy="26161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100" smtClean="0">
                <a:solidFill>
                  <a:srgbClr val="000000"/>
                </a:solidFill>
                <a:latin typeface="Arial - 15"/>
              </a:rPr>
              <a:t>S</a:t>
            </a:r>
            <a:endParaRPr lang="en-US" sz="1100">
              <a:solidFill>
                <a:srgbClr val="000000"/>
              </a:solidFill>
              <a:latin typeface="Arial - 15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6896100" y="4470400"/>
            <a:ext cx="4826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D</a:t>
            </a:r>
            <a:endParaRPr lang="en-US" sz="120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65100" y="685800"/>
            <a:ext cx="1219200" cy="26161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100" dirty="0" smtClean="0">
                <a:solidFill>
                  <a:srgbClr val="000000"/>
                </a:solidFill>
                <a:latin typeface="Arial - 15"/>
              </a:rPr>
              <a:t>GRAPH 1</a:t>
            </a:r>
            <a:endParaRPr lang="en-US" sz="1100" dirty="0">
              <a:solidFill>
                <a:srgbClr val="000000"/>
              </a:solidFill>
              <a:latin typeface="Arial - 15"/>
            </a:endParaRPr>
          </a:p>
        </p:txBody>
      </p:sp>
      <p:cxnSp>
        <p:nvCxnSpPr>
          <p:cNvPr id="86" name="Straight Connector 85"/>
          <p:cNvCxnSpPr/>
          <p:nvPr/>
        </p:nvCxnSpPr>
        <p:spPr>
          <a:xfrm>
            <a:off x="5422138" y="3069463"/>
            <a:ext cx="0" cy="1818259"/>
          </a:xfrm>
          <a:prstGeom prst="line">
            <a:avLst/>
          </a:prstGeom>
          <a:ln w="38100" cap="flat" cmpd="sng" algn="ctr">
            <a:solidFill>
              <a:srgbClr val="FF0000"/>
            </a:solidFill>
            <a:prstDash val="dash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Freeform 87"/>
          <p:cNvSpPr/>
          <p:nvPr/>
        </p:nvSpPr>
        <p:spPr>
          <a:xfrm>
            <a:off x="3293402" y="3049142"/>
            <a:ext cx="1813434" cy="907035"/>
          </a:xfrm>
          <a:custGeom>
            <a:avLst/>
            <a:gdLst/>
            <a:ahLst/>
            <a:cxnLst/>
            <a:rect l="0" t="0" r="0" b="0"/>
            <a:pathLst>
              <a:path w="1813434" h="907035">
                <a:moveTo>
                  <a:pt x="0" y="0"/>
                </a:moveTo>
                <a:lnTo>
                  <a:pt x="1813433" y="0"/>
                </a:lnTo>
                <a:lnTo>
                  <a:pt x="1813433" y="907034"/>
                </a:lnTo>
                <a:lnTo>
                  <a:pt x="0" y="907034"/>
                </a:lnTo>
                <a:close/>
              </a:path>
            </a:pathLst>
          </a:custGeom>
          <a:solidFill>
            <a:srgbClr val="FFD700"/>
          </a:solidFill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 88"/>
          <p:cNvSpPr/>
          <p:nvPr/>
        </p:nvSpPr>
        <p:spPr>
          <a:xfrm>
            <a:off x="3281967" y="2764091"/>
            <a:ext cx="1814196" cy="283846"/>
          </a:xfrm>
          <a:custGeom>
            <a:avLst/>
            <a:gdLst/>
            <a:ahLst/>
            <a:cxnLst/>
            <a:rect l="0" t="0" r="0" b="0"/>
            <a:pathLst>
              <a:path w="1814196" h="283846">
                <a:moveTo>
                  <a:pt x="0" y="0"/>
                </a:moveTo>
                <a:lnTo>
                  <a:pt x="1814195" y="0"/>
                </a:lnTo>
                <a:lnTo>
                  <a:pt x="1814195" y="283845"/>
                </a:lnTo>
                <a:lnTo>
                  <a:pt x="0" y="283845"/>
                </a:lnTo>
                <a:close/>
              </a:path>
            </a:pathLst>
          </a:custGeom>
          <a:solidFill>
            <a:srgbClr val="FFFF00"/>
          </a:solidFill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 89"/>
          <p:cNvSpPr/>
          <p:nvPr/>
        </p:nvSpPr>
        <p:spPr>
          <a:xfrm>
            <a:off x="5102123" y="2772472"/>
            <a:ext cx="324613" cy="1224027"/>
          </a:xfrm>
          <a:custGeom>
            <a:avLst/>
            <a:gdLst/>
            <a:ahLst/>
            <a:cxnLst/>
            <a:rect l="0" t="0" r="0" b="0"/>
            <a:pathLst>
              <a:path w="324613" h="1224027">
                <a:moveTo>
                  <a:pt x="324612" y="326136"/>
                </a:moveTo>
                <a:lnTo>
                  <a:pt x="2794" y="1224026"/>
                </a:lnTo>
                <a:lnTo>
                  <a:pt x="0" y="0"/>
                </a:lnTo>
                <a:close/>
              </a:path>
            </a:pathLst>
          </a:custGeom>
          <a:solidFill>
            <a:srgbClr val="32CD32"/>
          </a:solidFill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TextBox 90"/>
          <p:cNvSpPr txBox="1"/>
          <p:nvPr/>
        </p:nvSpPr>
        <p:spPr>
          <a:xfrm>
            <a:off x="5014367" y="2830974"/>
            <a:ext cx="330200" cy="93871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1100" dirty="0" smtClean="0">
                <a:solidFill>
                  <a:srgbClr val="000000"/>
                </a:solidFill>
                <a:latin typeface="Arial - 15"/>
              </a:rPr>
              <a:t>D W L</a:t>
            </a:r>
            <a:endParaRPr lang="en-US" sz="1100" dirty="0">
              <a:solidFill>
                <a:srgbClr val="000000"/>
              </a:solidFill>
              <a:latin typeface="Arial - 15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3431820" y="3356222"/>
            <a:ext cx="20066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000" dirty="0" smtClean="0">
                <a:solidFill>
                  <a:srgbClr val="000000"/>
                </a:solidFill>
                <a:latin typeface="Arial - 14"/>
              </a:rPr>
              <a:t>Producer Tax Burden</a:t>
            </a:r>
            <a:endParaRPr lang="en-US" sz="1000" dirty="0">
              <a:solidFill>
                <a:srgbClr val="000000"/>
              </a:solidFill>
              <a:latin typeface="Arial - 14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2730500" y="723900"/>
            <a:ext cx="4826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P</a:t>
            </a:r>
            <a:endParaRPr lang="en-US" sz="120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7518400" y="4902200"/>
            <a:ext cx="4826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Q</a:t>
            </a:r>
            <a:endParaRPr lang="en-US" sz="1200">
              <a:solidFill>
                <a:srgbClr val="000000"/>
              </a:solidFill>
              <a:latin typeface="Arial - 16"/>
            </a:endParaRPr>
          </a:p>
        </p:txBody>
      </p:sp>
      <p:cxnSp>
        <p:nvCxnSpPr>
          <p:cNvPr id="95" name="Straight Connector 94"/>
          <p:cNvCxnSpPr/>
          <p:nvPr/>
        </p:nvCxnSpPr>
        <p:spPr>
          <a:xfrm>
            <a:off x="5097907" y="3981577"/>
            <a:ext cx="0" cy="895477"/>
          </a:xfrm>
          <a:prstGeom prst="line">
            <a:avLst/>
          </a:prstGeom>
          <a:ln w="38100" cap="flat" cmpd="sng" algn="ctr">
            <a:solidFill>
              <a:srgbClr val="32CD32"/>
            </a:solidFill>
            <a:prstDash val="dash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5295900" y="5143500"/>
            <a:ext cx="6096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Qe</a:t>
            </a:r>
            <a:endParaRPr lang="en-US" sz="1200" baseline="-2500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4953000" y="5143500"/>
            <a:ext cx="6096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Qe'</a:t>
            </a:r>
            <a:endParaRPr lang="en-US" sz="1200" baseline="-2500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2730500" y="2641600"/>
            <a:ext cx="5842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Pe'</a:t>
            </a:r>
            <a:endParaRPr lang="en-US" sz="1200" baseline="-2500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2717800" y="2946400"/>
            <a:ext cx="5842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Pe</a:t>
            </a:r>
            <a:endParaRPr lang="en-US" sz="1200" baseline="-2500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3406014" y="2809410"/>
            <a:ext cx="2108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000" dirty="0" smtClean="0">
                <a:solidFill>
                  <a:srgbClr val="000000"/>
                </a:solidFill>
                <a:latin typeface="Arial - 14"/>
              </a:rPr>
              <a:t>Consumer Tax Burden</a:t>
            </a:r>
            <a:endParaRPr lang="en-US" sz="1000" dirty="0">
              <a:solidFill>
                <a:srgbClr val="000000"/>
              </a:solidFill>
              <a:latin typeface="Arial - 14"/>
            </a:endParaRPr>
          </a:p>
        </p:txBody>
      </p:sp>
      <p:sp>
        <p:nvSpPr>
          <p:cNvPr id="87" name="Oval 86">
            <a:hlinkClick r:id="rId3" action="ppaction://hlinksldjump"/>
          </p:cNvPr>
          <p:cNvSpPr/>
          <p:nvPr/>
        </p:nvSpPr>
        <p:spPr>
          <a:xfrm>
            <a:off x="8434325" y="3464270"/>
            <a:ext cx="1224116" cy="1178699"/>
          </a:xfrm>
          <a:prstGeom prst="ellipse">
            <a:avLst/>
          </a:prstGeom>
          <a:solidFill>
            <a:srgbClr val="32CD32"/>
          </a:solidFill>
          <a:ln>
            <a:solidFill>
              <a:srgbClr val="32CD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3" action="ppaction://hlinksldjump"/>
              </a:rPr>
              <a:t>Back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60469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-12700"/>
            <a:ext cx="10160000" cy="597662"/>
            <a:chOff x="0" y="-12700"/>
            <a:chExt cx="10160000" cy="597662"/>
          </a:xfrm>
        </p:grpSpPr>
        <p:pic>
          <p:nvPicPr>
            <p:cNvPr id="2" name="Picture 1"/>
            <p:cNvPicPr>
              <a:picLocks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-12700"/>
              <a:ext cx="10160000" cy="5976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3" name="TextBox 2"/>
            <p:cNvSpPr txBox="1"/>
            <p:nvPr/>
          </p:nvSpPr>
          <p:spPr>
            <a:xfrm>
              <a:off x="2070100" y="63500"/>
              <a:ext cx="45212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FFFFFF"/>
                  </a:solidFill>
                  <a:latin typeface="Arial - 26"/>
                </a:rPr>
                <a:t>Tax Incidence and Elasticity</a:t>
              </a:r>
              <a:endParaRPr lang="en-US" sz="1900">
                <a:solidFill>
                  <a:srgbClr val="FFFFFF"/>
                </a:solidFill>
                <a:latin typeface="Arial - 26"/>
              </a:endParaRP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2095500" y="660400"/>
            <a:ext cx="6033644" cy="6027548"/>
            <a:chOff x="2095500" y="660400"/>
            <a:chExt cx="6033644" cy="6027548"/>
          </a:xfrm>
        </p:grpSpPr>
        <p:grpSp>
          <p:nvGrpSpPr>
            <p:cNvPr id="47" name="Group 46"/>
            <p:cNvGrpSpPr/>
            <p:nvPr/>
          </p:nvGrpSpPr>
          <p:grpSpPr>
            <a:xfrm>
              <a:off x="2095500" y="660400"/>
              <a:ext cx="6033644" cy="6027548"/>
              <a:chOff x="2095500" y="660400"/>
              <a:chExt cx="6033644" cy="6027548"/>
            </a:xfrm>
          </p:grpSpPr>
          <p:sp>
            <p:nvSpPr>
              <p:cNvPr id="5" name="Freeform 4"/>
              <p:cNvSpPr/>
              <p:nvPr/>
            </p:nvSpPr>
            <p:spPr>
              <a:xfrm>
                <a:off x="2095500" y="673862"/>
                <a:ext cx="29973" cy="5993004"/>
              </a:xfrm>
              <a:custGeom>
                <a:avLst/>
                <a:gdLst/>
                <a:ahLst/>
                <a:cxnLst/>
                <a:rect l="0" t="0" r="0" b="0"/>
                <a:pathLst>
                  <a:path w="29973" h="5993004">
                    <a:moveTo>
                      <a:pt x="0" y="0"/>
                    </a:moveTo>
                    <a:lnTo>
                      <a:pt x="29972" y="0"/>
                    </a:lnTo>
                    <a:lnTo>
                      <a:pt x="29972" y="5993003"/>
                    </a:lnTo>
                    <a:lnTo>
                      <a:pt x="0" y="5993003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Freeform 5"/>
              <p:cNvSpPr/>
              <p:nvPr/>
            </p:nvSpPr>
            <p:spPr>
              <a:xfrm>
                <a:off x="2095500" y="660400"/>
                <a:ext cx="6031612" cy="29973"/>
              </a:xfrm>
              <a:custGeom>
                <a:avLst/>
                <a:gdLst/>
                <a:ahLst/>
                <a:cxnLst/>
                <a:rect l="0" t="0" r="0" b="0"/>
                <a:pathLst>
                  <a:path w="6031612" h="29973">
                    <a:moveTo>
                      <a:pt x="0" y="0"/>
                    </a:moveTo>
                    <a:lnTo>
                      <a:pt x="6031611" y="0"/>
                    </a:lnTo>
                    <a:lnTo>
                      <a:pt x="6031611" y="29972"/>
                    </a:lnTo>
                    <a:lnTo>
                      <a:pt x="0" y="2997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Freeform 6"/>
              <p:cNvSpPr/>
              <p:nvPr/>
            </p:nvSpPr>
            <p:spPr>
              <a:xfrm>
                <a:off x="2116582" y="961771"/>
                <a:ext cx="6000370" cy="31116"/>
              </a:xfrm>
              <a:custGeom>
                <a:avLst/>
                <a:gdLst/>
                <a:ahLst/>
                <a:cxnLst/>
                <a:rect l="0" t="0" r="0" b="0"/>
                <a:pathLst>
                  <a:path w="6000370" h="31116">
                    <a:moveTo>
                      <a:pt x="0" y="0"/>
                    </a:moveTo>
                    <a:lnTo>
                      <a:pt x="6000369" y="0"/>
                    </a:lnTo>
                    <a:lnTo>
                      <a:pt x="6000369" y="31115"/>
                    </a:lnTo>
                    <a:lnTo>
                      <a:pt x="0" y="3111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Freeform 7"/>
              <p:cNvSpPr/>
              <p:nvPr/>
            </p:nvSpPr>
            <p:spPr>
              <a:xfrm>
                <a:off x="2398268" y="675386"/>
                <a:ext cx="31370" cy="5993132"/>
              </a:xfrm>
              <a:custGeom>
                <a:avLst/>
                <a:gdLst/>
                <a:ahLst/>
                <a:cxnLst/>
                <a:rect l="0" t="0" r="0" b="0"/>
                <a:pathLst>
                  <a:path w="31370" h="5993132">
                    <a:moveTo>
                      <a:pt x="0" y="0"/>
                    </a:moveTo>
                    <a:lnTo>
                      <a:pt x="31369" y="0"/>
                    </a:lnTo>
                    <a:lnTo>
                      <a:pt x="31369" y="5993131"/>
                    </a:lnTo>
                    <a:lnTo>
                      <a:pt x="0" y="599313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Freeform 8"/>
              <p:cNvSpPr/>
              <p:nvPr/>
            </p:nvSpPr>
            <p:spPr>
              <a:xfrm>
                <a:off x="2696464" y="673862"/>
                <a:ext cx="31243" cy="5993004"/>
              </a:xfrm>
              <a:custGeom>
                <a:avLst/>
                <a:gdLst/>
                <a:ahLst/>
                <a:cxnLst/>
                <a:rect l="0" t="0" r="0" b="0"/>
                <a:pathLst>
                  <a:path w="31243" h="5993004">
                    <a:moveTo>
                      <a:pt x="0" y="0"/>
                    </a:moveTo>
                    <a:lnTo>
                      <a:pt x="31242" y="0"/>
                    </a:lnTo>
                    <a:lnTo>
                      <a:pt x="31242" y="5993003"/>
                    </a:lnTo>
                    <a:lnTo>
                      <a:pt x="0" y="5993003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Freeform 9"/>
              <p:cNvSpPr/>
              <p:nvPr/>
            </p:nvSpPr>
            <p:spPr>
              <a:xfrm>
                <a:off x="2998851" y="675386"/>
                <a:ext cx="34545" cy="5994909"/>
              </a:xfrm>
              <a:custGeom>
                <a:avLst/>
                <a:gdLst/>
                <a:ahLst/>
                <a:cxnLst/>
                <a:rect l="0" t="0" r="0" b="0"/>
                <a:pathLst>
                  <a:path w="34545" h="5994909">
                    <a:moveTo>
                      <a:pt x="0" y="0"/>
                    </a:moveTo>
                    <a:lnTo>
                      <a:pt x="34544" y="0"/>
                    </a:lnTo>
                    <a:lnTo>
                      <a:pt x="34544" y="5994908"/>
                    </a:lnTo>
                    <a:lnTo>
                      <a:pt x="0" y="5994908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reeform 10"/>
              <p:cNvSpPr/>
              <p:nvPr/>
            </p:nvSpPr>
            <p:spPr>
              <a:xfrm>
                <a:off x="3292729" y="673862"/>
                <a:ext cx="35942" cy="5996433"/>
              </a:xfrm>
              <a:custGeom>
                <a:avLst/>
                <a:gdLst/>
                <a:ahLst/>
                <a:cxnLst/>
                <a:rect l="0" t="0" r="0" b="0"/>
                <a:pathLst>
                  <a:path w="35942" h="5996433">
                    <a:moveTo>
                      <a:pt x="0" y="0"/>
                    </a:moveTo>
                    <a:lnTo>
                      <a:pt x="35941" y="0"/>
                    </a:lnTo>
                    <a:lnTo>
                      <a:pt x="35941" y="5996432"/>
                    </a:lnTo>
                    <a:lnTo>
                      <a:pt x="0" y="599643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Freeform 11"/>
              <p:cNvSpPr/>
              <p:nvPr/>
            </p:nvSpPr>
            <p:spPr>
              <a:xfrm>
                <a:off x="3595116" y="675386"/>
                <a:ext cx="31243" cy="5993132"/>
              </a:xfrm>
              <a:custGeom>
                <a:avLst/>
                <a:gdLst/>
                <a:ahLst/>
                <a:cxnLst/>
                <a:rect l="0" t="0" r="0" b="0"/>
                <a:pathLst>
                  <a:path w="31243" h="5993132">
                    <a:moveTo>
                      <a:pt x="0" y="0"/>
                    </a:moveTo>
                    <a:lnTo>
                      <a:pt x="31242" y="0"/>
                    </a:lnTo>
                    <a:lnTo>
                      <a:pt x="31242" y="5993131"/>
                    </a:lnTo>
                    <a:lnTo>
                      <a:pt x="0" y="599313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Freeform 12"/>
              <p:cNvSpPr/>
              <p:nvPr/>
            </p:nvSpPr>
            <p:spPr>
              <a:xfrm>
                <a:off x="3898011" y="677037"/>
                <a:ext cx="34545" cy="5994782"/>
              </a:xfrm>
              <a:custGeom>
                <a:avLst/>
                <a:gdLst/>
                <a:ahLst/>
                <a:cxnLst/>
                <a:rect l="0" t="0" r="0" b="0"/>
                <a:pathLst>
                  <a:path w="34545" h="5994782">
                    <a:moveTo>
                      <a:pt x="0" y="0"/>
                    </a:moveTo>
                    <a:lnTo>
                      <a:pt x="34544" y="0"/>
                    </a:lnTo>
                    <a:lnTo>
                      <a:pt x="34544" y="5994781"/>
                    </a:lnTo>
                    <a:lnTo>
                      <a:pt x="0" y="599478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Freeform 13"/>
              <p:cNvSpPr/>
              <p:nvPr/>
            </p:nvSpPr>
            <p:spPr>
              <a:xfrm>
                <a:off x="4197731" y="675386"/>
                <a:ext cx="32767" cy="5993132"/>
              </a:xfrm>
              <a:custGeom>
                <a:avLst/>
                <a:gdLst/>
                <a:ahLst/>
                <a:cxnLst/>
                <a:rect l="0" t="0" r="0" b="0"/>
                <a:pathLst>
                  <a:path w="32767" h="5993132">
                    <a:moveTo>
                      <a:pt x="0" y="0"/>
                    </a:moveTo>
                    <a:lnTo>
                      <a:pt x="32766" y="0"/>
                    </a:lnTo>
                    <a:lnTo>
                      <a:pt x="32766" y="5993131"/>
                    </a:lnTo>
                    <a:lnTo>
                      <a:pt x="0" y="599313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Freeform 14"/>
              <p:cNvSpPr/>
              <p:nvPr/>
            </p:nvSpPr>
            <p:spPr>
              <a:xfrm>
                <a:off x="4498594" y="678180"/>
                <a:ext cx="36069" cy="5991480"/>
              </a:xfrm>
              <a:custGeom>
                <a:avLst/>
                <a:gdLst/>
                <a:ahLst/>
                <a:cxnLst/>
                <a:rect l="0" t="0" r="0" b="0"/>
                <a:pathLst>
                  <a:path w="36069" h="5991480">
                    <a:moveTo>
                      <a:pt x="0" y="0"/>
                    </a:moveTo>
                    <a:lnTo>
                      <a:pt x="36068" y="0"/>
                    </a:lnTo>
                    <a:lnTo>
                      <a:pt x="36068" y="5991479"/>
                    </a:lnTo>
                    <a:lnTo>
                      <a:pt x="0" y="5991479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Freeform 15"/>
              <p:cNvSpPr/>
              <p:nvPr/>
            </p:nvSpPr>
            <p:spPr>
              <a:xfrm>
                <a:off x="4790694" y="675386"/>
                <a:ext cx="38736" cy="5993132"/>
              </a:xfrm>
              <a:custGeom>
                <a:avLst/>
                <a:gdLst/>
                <a:ahLst/>
                <a:cxnLst/>
                <a:rect l="0" t="0" r="0" b="0"/>
                <a:pathLst>
                  <a:path w="38736" h="5993132">
                    <a:moveTo>
                      <a:pt x="0" y="0"/>
                    </a:moveTo>
                    <a:lnTo>
                      <a:pt x="38735" y="0"/>
                    </a:lnTo>
                    <a:lnTo>
                      <a:pt x="38735" y="5993131"/>
                    </a:lnTo>
                    <a:lnTo>
                      <a:pt x="0" y="599313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Freeform 16"/>
              <p:cNvSpPr/>
              <p:nvPr/>
            </p:nvSpPr>
            <p:spPr>
              <a:xfrm>
                <a:off x="5095113" y="677037"/>
                <a:ext cx="31370" cy="5988686"/>
              </a:xfrm>
              <a:custGeom>
                <a:avLst/>
                <a:gdLst/>
                <a:ahLst/>
                <a:cxnLst/>
                <a:rect l="0" t="0" r="0" b="0"/>
                <a:pathLst>
                  <a:path w="31370" h="5988686">
                    <a:moveTo>
                      <a:pt x="0" y="0"/>
                    </a:moveTo>
                    <a:lnTo>
                      <a:pt x="31369" y="0"/>
                    </a:lnTo>
                    <a:lnTo>
                      <a:pt x="31369" y="5988685"/>
                    </a:lnTo>
                    <a:lnTo>
                      <a:pt x="0" y="598868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Freeform 17"/>
              <p:cNvSpPr/>
              <p:nvPr/>
            </p:nvSpPr>
            <p:spPr>
              <a:xfrm>
                <a:off x="5397627" y="677037"/>
                <a:ext cx="34291" cy="5990337"/>
              </a:xfrm>
              <a:custGeom>
                <a:avLst/>
                <a:gdLst/>
                <a:ahLst/>
                <a:cxnLst/>
                <a:rect l="0" t="0" r="0" b="0"/>
                <a:pathLst>
                  <a:path w="34291" h="5990337">
                    <a:moveTo>
                      <a:pt x="0" y="0"/>
                    </a:moveTo>
                    <a:lnTo>
                      <a:pt x="34290" y="0"/>
                    </a:lnTo>
                    <a:lnTo>
                      <a:pt x="34290" y="5990336"/>
                    </a:lnTo>
                    <a:lnTo>
                      <a:pt x="0" y="599033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Freeform 18"/>
              <p:cNvSpPr/>
              <p:nvPr/>
            </p:nvSpPr>
            <p:spPr>
              <a:xfrm>
                <a:off x="5697347" y="677037"/>
                <a:ext cx="32767" cy="5991480"/>
              </a:xfrm>
              <a:custGeom>
                <a:avLst/>
                <a:gdLst/>
                <a:ahLst/>
                <a:cxnLst/>
                <a:rect l="0" t="0" r="0" b="0"/>
                <a:pathLst>
                  <a:path w="32767" h="5991480">
                    <a:moveTo>
                      <a:pt x="0" y="0"/>
                    </a:moveTo>
                    <a:lnTo>
                      <a:pt x="32766" y="0"/>
                    </a:lnTo>
                    <a:lnTo>
                      <a:pt x="32766" y="5991479"/>
                    </a:lnTo>
                    <a:lnTo>
                      <a:pt x="0" y="5991479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Freeform 19"/>
              <p:cNvSpPr/>
              <p:nvPr/>
            </p:nvSpPr>
            <p:spPr>
              <a:xfrm>
                <a:off x="5998464" y="678180"/>
                <a:ext cx="36196" cy="5994909"/>
              </a:xfrm>
              <a:custGeom>
                <a:avLst/>
                <a:gdLst/>
                <a:ahLst/>
                <a:cxnLst/>
                <a:rect l="0" t="0" r="0" b="0"/>
                <a:pathLst>
                  <a:path w="36196" h="5994909">
                    <a:moveTo>
                      <a:pt x="0" y="0"/>
                    </a:moveTo>
                    <a:lnTo>
                      <a:pt x="36195" y="0"/>
                    </a:lnTo>
                    <a:lnTo>
                      <a:pt x="36195" y="5994908"/>
                    </a:lnTo>
                    <a:lnTo>
                      <a:pt x="0" y="5994908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Freeform 20"/>
              <p:cNvSpPr/>
              <p:nvPr/>
            </p:nvSpPr>
            <p:spPr>
              <a:xfrm>
                <a:off x="6290691" y="675386"/>
                <a:ext cx="38863" cy="5996433"/>
              </a:xfrm>
              <a:custGeom>
                <a:avLst/>
                <a:gdLst/>
                <a:ahLst/>
                <a:cxnLst/>
                <a:rect l="0" t="0" r="0" b="0"/>
                <a:pathLst>
                  <a:path w="38863" h="5996433">
                    <a:moveTo>
                      <a:pt x="0" y="0"/>
                    </a:moveTo>
                    <a:lnTo>
                      <a:pt x="38862" y="0"/>
                    </a:lnTo>
                    <a:lnTo>
                      <a:pt x="38862" y="5996432"/>
                    </a:lnTo>
                    <a:lnTo>
                      <a:pt x="0" y="599643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Freeform 21"/>
              <p:cNvSpPr/>
              <p:nvPr/>
            </p:nvSpPr>
            <p:spPr>
              <a:xfrm>
                <a:off x="6594602" y="677037"/>
                <a:ext cx="34545" cy="5993258"/>
              </a:xfrm>
              <a:custGeom>
                <a:avLst/>
                <a:gdLst/>
                <a:ahLst/>
                <a:cxnLst/>
                <a:rect l="0" t="0" r="0" b="0"/>
                <a:pathLst>
                  <a:path w="34545" h="5993258">
                    <a:moveTo>
                      <a:pt x="0" y="0"/>
                    </a:moveTo>
                    <a:lnTo>
                      <a:pt x="34544" y="0"/>
                    </a:lnTo>
                    <a:lnTo>
                      <a:pt x="34544" y="5993257"/>
                    </a:lnTo>
                    <a:lnTo>
                      <a:pt x="0" y="5993257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Freeform 22"/>
              <p:cNvSpPr/>
              <p:nvPr/>
            </p:nvSpPr>
            <p:spPr>
              <a:xfrm>
                <a:off x="6897116" y="678180"/>
                <a:ext cx="37339" cy="5994909"/>
              </a:xfrm>
              <a:custGeom>
                <a:avLst/>
                <a:gdLst/>
                <a:ahLst/>
                <a:cxnLst/>
                <a:rect l="0" t="0" r="0" b="0"/>
                <a:pathLst>
                  <a:path w="37339" h="5994909">
                    <a:moveTo>
                      <a:pt x="0" y="0"/>
                    </a:moveTo>
                    <a:lnTo>
                      <a:pt x="37338" y="0"/>
                    </a:lnTo>
                    <a:lnTo>
                      <a:pt x="37338" y="5994908"/>
                    </a:lnTo>
                    <a:lnTo>
                      <a:pt x="0" y="5994908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reeform 23"/>
              <p:cNvSpPr/>
              <p:nvPr/>
            </p:nvSpPr>
            <p:spPr>
              <a:xfrm>
                <a:off x="7196836" y="677037"/>
                <a:ext cx="36069" cy="5993258"/>
              </a:xfrm>
              <a:custGeom>
                <a:avLst/>
                <a:gdLst/>
                <a:ahLst/>
                <a:cxnLst/>
                <a:rect l="0" t="0" r="0" b="0"/>
                <a:pathLst>
                  <a:path w="36069" h="5993258">
                    <a:moveTo>
                      <a:pt x="0" y="0"/>
                    </a:moveTo>
                    <a:lnTo>
                      <a:pt x="36068" y="0"/>
                    </a:lnTo>
                    <a:lnTo>
                      <a:pt x="36068" y="5993257"/>
                    </a:lnTo>
                    <a:lnTo>
                      <a:pt x="0" y="5993257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Freeform 24"/>
              <p:cNvSpPr/>
              <p:nvPr/>
            </p:nvSpPr>
            <p:spPr>
              <a:xfrm>
                <a:off x="7496429" y="677037"/>
                <a:ext cx="38863" cy="5996306"/>
              </a:xfrm>
              <a:custGeom>
                <a:avLst/>
                <a:gdLst/>
                <a:ahLst/>
                <a:cxnLst/>
                <a:rect l="0" t="0" r="0" b="0"/>
                <a:pathLst>
                  <a:path w="38863" h="5996306">
                    <a:moveTo>
                      <a:pt x="0" y="0"/>
                    </a:moveTo>
                    <a:lnTo>
                      <a:pt x="38862" y="0"/>
                    </a:lnTo>
                    <a:lnTo>
                      <a:pt x="38862" y="5996305"/>
                    </a:lnTo>
                    <a:lnTo>
                      <a:pt x="0" y="599630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25"/>
              <p:cNvSpPr/>
              <p:nvPr/>
            </p:nvSpPr>
            <p:spPr>
              <a:xfrm>
                <a:off x="7790307" y="677037"/>
                <a:ext cx="42038" cy="5996306"/>
              </a:xfrm>
              <a:custGeom>
                <a:avLst/>
                <a:gdLst/>
                <a:ahLst/>
                <a:cxnLst/>
                <a:rect l="0" t="0" r="0" b="0"/>
                <a:pathLst>
                  <a:path w="42038" h="5996306">
                    <a:moveTo>
                      <a:pt x="0" y="0"/>
                    </a:moveTo>
                    <a:lnTo>
                      <a:pt x="42037" y="0"/>
                    </a:lnTo>
                    <a:lnTo>
                      <a:pt x="42037" y="5996305"/>
                    </a:lnTo>
                    <a:lnTo>
                      <a:pt x="0" y="599630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26"/>
              <p:cNvSpPr/>
              <p:nvPr/>
            </p:nvSpPr>
            <p:spPr>
              <a:xfrm>
                <a:off x="8085455" y="672338"/>
                <a:ext cx="43689" cy="5997322"/>
              </a:xfrm>
              <a:custGeom>
                <a:avLst/>
                <a:gdLst/>
                <a:ahLst/>
                <a:cxnLst/>
                <a:rect l="0" t="0" r="0" b="0"/>
                <a:pathLst>
                  <a:path w="43689" h="5997322">
                    <a:moveTo>
                      <a:pt x="0" y="0"/>
                    </a:moveTo>
                    <a:lnTo>
                      <a:pt x="43688" y="0"/>
                    </a:lnTo>
                    <a:lnTo>
                      <a:pt x="43688" y="5997321"/>
                    </a:lnTo>
                    <a:lnTo>
                      <a:pt x="0" y="599732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27"/>
              <p:cNvSpPr/>
              <p:nvPr/>
            </p:nvSpPr>
            <p:spPr>
              <a:xfrm>
                <a:off x="2113280" y="1262507"/>
                <a:ext cx="5994401" cy="31370"/>
              </a:xfrm>
              <a:custGeom>
                <a:avLst/>
                <a:gdLst/>
                <a:ahLst/>
                <a:cxnLst/>
                <a:rect l="0" t="0" r="0" b="0"/>
                <a:pathLst>
                  <a:path w="5994401" h="31370">
                    <a:moveTo>
                      <a:pt x="0" y="0"/>
                    </a:moveTo>
                    <a:lnTo>
                      <a:pt x="5994400" y="0"/>
                    </a:lnTo>
                    <a:lnTo>
                      <a:pt x="5994400" y="31369"/>
                    </a:lnTo>
                    <a:lnTo>
                      <a:pt x="0" y="31369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Freeform 28"/>
              <p:cNvSpPr/>
              <p:nvPr/>
            </p:nvSpPr>
            <p:spPr>
              <a:xfrm>
                <a:off x="2114931" y="1561084"/>
                <a:ext cx="6003545" cy="31243"/>
              </a:xfrm>
              <a:custGeom>
                <a:avLst/>
                <a:gdLst/>
                <a:ahLst/>
                <a:cxnLst/>
                <a:rect l="0" t="0" r="0" b="0"/>
                <a:pathLst>
                  <a:path w="6003545" h="31243">
                    <a:moveTo>
                      <a:pt x="0" y="0"/>
                    </a:moveTo>
                    <a:lnTo>
                      <a:pt x="6003544" y="0"/>
                    </a:lnTo>
                    <a:lnTo>
                      <a:pt x="6003544" y="31242"/>
                    </a:lnTo>
                    <a:lnTo>
                      <a:pt x="0" y="3124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reeform 29"/>
              <p:cNvSpPr/>
              <p:nvPr/>
            </p:nvSpPr>
            <p:spPr>
              <a:xfrm>
                <a:off x="2112137" y="1854327"/>
                <a:ext cx="6004815" cy="33021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3021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3020"/>
                    </a:lnTo>
                    <a:lnTo>
                      <a:pt x="0" y="33020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reeform 30"/>
              <p:cNvSpPr/>
              <p:nvPr/>
            </p:nvSpPr>
            <p:spPr>
              <a:xfrm>
                <a:off x="2118106" y="3358896"/>
                <a:ext cx="6004815" cy="32894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2894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2893"/>
                    </a:lnTo>
                    <a:lnTo>
                      <a:pt x="0" y="32893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Freeform 31"/>
              <p:cNvSpPr/>
              <p:nvPr/>
            </p:nvSpPr>
            <p:spPr>
              <a:xfrm>
                <a:off x="2114931" y="3060700"/>
                <a:ext cx="6004815" cy="32894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2894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2893"/>
                    </a:lnTo>
                    <a:lnTo>
                      <a:pt x="0" y="32893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Freeform 32"/>
              <p:cNvSpPr/>
              <p:nvPr/>
            </p:nvSpPr>
            <p:spPr>
              <a:xfrm>
                <a:off x="2114931" y="2759583"/>
                <a:ext cx="5994401" cy="32767"/>
              </a:xfrm>
              <a:custGeom>
                <a:avLst/>
                <a:gdLst/>
                <a:ahLst/>
                <a:cxnLst/>
                <a:rect l="0" t="0" r="0" b="0"/>
                <a:pathLst>
                  <a:path w="5994401" h="32767">
                    <a:moveTo>
                      <a:pt x="0" y="0"/>
                    </a:moveTo>
                    <a:lnTo>
                      <a:pt x="5994400" y="0"/>
                    </a:lnTo>
                    <a:lnTo>
                      <a:pt x="5994400" y="32766"/>
                    </a:lnTo>
                    <a:lnTo>
                      <a:pt x="0" y="3276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Freeform 33"/>
              <p:cNvSpPr/>
              <p:nvPr/>
            </p:nvSpPr>
            <p:spPr>
              <a:xfrm>
                <a:off x="2118106" y="2458593"/>
                <a:ext cx="6003418" cy="31243"/>
              </a:xfrm>
              <a:custGeom>
                <a:avLst/>
                <a:gdLst/>
                <a:ahLst/>
                <a:cxnLst/>
                <a:rect l="0" t="0" r="0" b="0"/>
                <a:pathLst>
                  <a:path w="6003418" h="31243">
                    <a:moveTo>
                      <a:pt x="0" y="0"/>
                    </a:moveTo>
                    <a:lnTo>
                      <a:pt x="6003417" y="0"/>
                    </a:lnTo>
                    <a:lnTo>
                      <a:pt x="6003417" y="31242"/>
                    </a:lnTo>
                    <a:lnTo>
                      <a:pt x="0" y="3124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Freeform 34"/>
              <p:cNvSpPr/>
              <p:nvPr/>
            </p:nvSpPr>
            <p:spPr>
              <a:xfrm>
                <a:off x="2116582" y="2160143"/>
                <a:ext cx="5986908" cy="31116"/>
              </a:xfrm>
              <a:custGeom>
                <a:avLst/>
                <a:gdLst/>
                <a:ahLst/>
                <a:cxnLst/>
                <a:rect l="0" t="0" r="0" b="0"/>
                <a:pathLst>
                  <a:path w="5986908" h="31116">
                    <a:moveTo>
                      <a:pt x="0" y="0"/>
                    </a:moveTo>
                    <a:lnTo>
                      <a:pt x="5986907" y="0"/>
                    </a:lnTo>
                    <a:lnTo>
                      <a:pt x="5986907" y="31115"/>
                    </a:lnTo>
                    <a:lnTo>
                      <a:pt x="0" y="3111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Freeform 35"/>
              <p:cNvSpPr/>
              <p:nvPr/>
            </p:nvSpPr>
            <p:spPr>
              <a:xfrm>
                <a:off x="2113280" y="3655314"/>
                <a:ext cx="5993004" cy="31497"/>
              </a:xfrm>
              <a:custGeom>
                <a:avLst/>
                <a:gdLst/>
                <a:ahLst/>
                <a:cxnLst/>
                <a:rect l="0" t="0" r="0" b="0"/>
                <a:pathLst>
                  <a:path w="5993004" h="31497">
                    <a:moveTo>
                      <a:pt x="0" y="0"/>
                    </a:moveTo>
                    <a:lnTo>
                      <a:pt x="5993003" y="0"/>
                    </a:lnTo>
                    <a:lnTo>
                      <a:pt x="5993003" y="31496"/>
                    </a:lnTo>
                    <a:lnTo>
                      <a:pt x="0" y="3149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Freeform 36"/>
              <p:cNvSpPr/>
              <p:nvPr/>
            </p:nvSpPr>
            <p:spPr>
              <a:xfrm>
                <a:off x="2112137" y="3956685"/>
                <a:ext cx="6003545" cy="31243"/>
              </a:xfrm>
              <a:custGeom>
                <a:avLst/>
                <a:gdLst/>
                <a:ahLst/>
                <a:cxnLst/>
                <a:rect l="0" t="0" r="0" b="0"/>
                <a:pathLst>
                  <a:path w="6003545" h="31243">
                    <a:moveTo>
                      <a:pt x="0" y="0"/>
                    </a:moveTo>
                    <a:lnTo>
                      <a:pt x="6003544" y="0"/>
                    </a:lnTo>
                    <a:lnTo>
                      <a:pt x="6003544" y="31242"/>
                    </a:lnTo>
                    <a:lnTo>
                      <a:pt x="0" y="3124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Freeform 37"/>
              <p:cNvSpPr/>
              <p:nvPr/>
            </p:nvSpPr>
            <p:spPr>
              <a:xfrm>
                <a:off x="2110486" y="4257929"/>
                <a:ext cx="6000370" cy="32767"/>
              </a:xfrm>
              <a:custGeom>
                <a:avLst/>
                <a:gdLst/>
                <a:ahLst/>
                <a:cxnLst/>
                <a:rect l="0" t="0" r="0" b="0"/>
                <a:pathLst>
                  <a:path w="6000370" h="32767">
                    <a:moveTo>
                      <a:pt x="0" y="0"/>
                    </a:moveTo>
                    <a:lnTo>
                      <a:pt x="6000369" y="0"/>
                    </a:lnTo>
                    <a:lnTo>
                      <a:pt x="6000369" y="32766"/>
                    </a:lnTo>
                    <a:lnTo>
                      <a:pt x="0" y="3276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Freeform 38"/>
              <p:cNvSpPr/>
              <p:nvPr/>
            </p:nvSpPr>
            <p:spPr>
              <a:xfrm>
                <a:off x="2112137" y="4556125"/>
                <a:ext cx="6004815" cy="32767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2767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2766"/>
                    </a:lnTo>
                    <a:lnTo>
                      <a:pt x="0" y="3276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Freeform 39"/>
              <p:cNvSpPr/>
              <p:nvPr/>
            </p:nvSpPr>
            <p:spPr>
              <a:xfrm>
                <a:off x="2110486" y="4849749"/>
                <a:ext cx="6004815" cy="33021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3021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3020"/>
                    </a:lnTo>
                    <a:lnTo>
                      <a:pt x="0" y="33020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Freeform 40"/>
              <p:cNvSpPr/>
              <p:nvPr/>
            </p:nvSpPr>
            <p:spPr>
              <a:xfrm>
                <a:off x="2114931" y="6347841"/>
                <a:ext cx="6004815" cy="36196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6196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6195"/>
                    </a:lnTo>
                    <a:lnTo>
                      <a:pt x="0" y="3619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Freeform 41"/>
              <p:cNvSpPr/>
              <p:nvPr/>
            </p:nvSpPr>
            <p:spPr>
              <a:xfrm>
                <a:off x="2114931" y="6054217"/>
                <a:ext cx="6006212" cy="35942"/>
              </a:xfrm>
              <a:custGeom>
                <a:avLst/>
                <a:gdLst/>
                <a:ahLst/>
                <a:cxnLst/>
                <a:rect l="0" t="0" r="0" b="0"/>
                <a:pathLst>
                  <a:path w="6006212" h="35942">
                    <a:moveTo>
                      <a:pt x="0" y="0"/>
                    </a:moveTo>
                    <a:lnTo>
                      <a:pt x="6006211" y="0"/>
                    </a:lnTo>
                    <a:lnTo>
                      <a:pt x="6006211" y="35941"/>
                    </a:lnTo>
                    <a:lnTo>
                      <a:pt x="0" y="3594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Freeform 42"/>
              <p:cNvSpPr/>
              <p:nvPr/>
            </p:nvSpPr>
            <p:spPr>
              <a:xfrm>
                <a:off x="2110486" y="5754370"/>
                <a:ext cx="6003672" cy="33021"/>
              </a:xfrm>
              <a:custGeom>
                <a:avLst/>
                <a:gdLst/>
                <a:ahLst/>
                <a:cxnLst/>
                <a:rect l="0" t="0" r="0" b="0"/>
                <a:pathLst>
                  <a:path w="6003672" h="33021">
                    <a:moveTo>
                      <a:pt x="0" y="0"/>
                    </a:moveTo>
                    <a:lnTo>
                      <a:pt x="6003671" y="0"/>
                    </a:lnTo>
                    <a:lnTo>
                      <a:pt x="6003671" y="33020"/>
                    </a:lnTo>
                    <a:lnTo>
                      <a:pt x="0" y="33020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Freeform 43"/>
              <p:cNvSpPr/>
              <p:nvPr/>
            </p:nvSpPr>
            <p:spPr>
              <a:xfrm>
                <a:off x="2112137" y="5453507"/>
                <a:ext cx="6004815" cy="33021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3021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3020"/>
                    </a:lnTo>
                    <a:lnTo>
                      <a:pt x="0" y="33020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Freeform 44"/>
              <p:cNvSpPr/>
              <p:nvPr/>
            </p:nvSpPr>
            <p:spPr>
              <a:xfrm>
                <a:off x="2112137" y="5155565"/>
                <a:ext cx="5997195" cy="32767"/>
              </a:xfrm>
              <a:custGeom>
                <a:avLst/>
                <a:gdLst/>
                <a:ahLst/>
                <a:cxnLst/>
                <a:rect l="0" t="0" r="0" b="0"/>
                <a:pathLst>
                  <a:path w="5997195" h="32767">
                    <a:moveTo>
                      <a:pt x="0" y="0"/>
                    </a:moveTo>
                    <a:lnTo>
                      <a:pt x="5997194" y="0"/>
                    </a:lnTo>
                    <a:lnTo>
                      <a:pt x="5997194" y="32766"/>
                    </a:lnTo>
                    <a:lnTo>
                      <a:pt x="0" y="3276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Freeform 45"/>
              <p:cNvSpPr/>
              <p:nvPr/>
            </p:nvSpPr>
            <p:spPr>
              <a:xfrm>
                <a:off x="2095500" y="6652006"/>
                <a:ext cx="6033263" cy="35942"/>
              </a:xfrm>
              <a:custGeom>
                <a:avLst/>
                <a:gdLst/>
                <a:ahLst/>
                <a:cxnLst/>
                <a:rect l="0" t="0" r="0" b="0"/>
                <a:pathLst>
                  <a:path w="6033263" h="35942">
                    <a:moveTo>
                      <a:pt x="0" y="0"/>
                    </a:moveTo>
                    <a:lnTo>
                      <a:pt x="6033262" y="0"/>
                    </a:lnTo>
                    <a:lnTo>
                      <a:pt x="6033262" y="35941"/>
                    </a:lnTo>
                    <a:lnTo>
                      <a:pt x="0" y="3594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48" name="Straight Connector 47"/>
            <p:cNvCxnSpPr/>
            <p:nvPr/>
          </p:nvCxnSpPr>
          <p:spPr>
            <a:xfrm>
              <a:off x="3294380" y="939800"/>
              <a:ext cx="0" cy="3949192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miter lim="800000"/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3288411" y="4883023"/>
              <a:ext cx="3939794" cy="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miter lim="800000"/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3022600" y="44450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009900" y="41402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2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076700" y="4940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3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022600" y="3543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4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009900" y="32385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5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3009900" y="29464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6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295900" y="49276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7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5588000" y="49276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8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892800" y="49276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9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6146800" y="49276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10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6451600" y="49276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11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769100" y="49149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12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3467100" y="4940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3771900" y="4940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2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3009900" y="38481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3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4368800" y="4940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4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4673600" y="4940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5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4991100" y="4940300"/>
              <a:ext cx="431800" cy="261610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100" smtClean="0">
                  <a:solidFill>
                    <a:srgbClr val="000000"/>
                  </a:solidFill>
                  <a:latin typeface="Arial - 15"/>
                </a:rPr>
                <a:t>6</a:t>
              </a:r>
              <a:endParaRPr lang="en-US" sz="1100">
                <a:solidFill>
                  <a:srgbClr val="000000"/>
                </a:solidFill>
                <a:latin typeface="Arial - 15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3022600" y="2667000"/>
              <a:ext cx="431800" cy="261610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100" smtClean="0">
                  <a:solidFill>
                    <a:srgbClr val="000000"/>
                  </a:solidFill>
                  <a:latin typeface="Arial - 15"/>
                </a:rPr>
                <a:t>7</a:t>
              </a:r>
              <a:endParaRPr lang="en-US" sz="1100">
                <a:solidFill>
                  <a:srgbClr val="000000"/>
                </a:solidFill>
                <a:latin typeface="Arial - 15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3022600" y="23368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8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3022600" y="20320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9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2933700" y="17399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10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2933700" y="14351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11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2921000" y="11303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12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</p:grpSp>
      <p:cxnSp>
        <p:nvCxnSpPr>
          <p:cNvPr id="75" name="Straight Connector 74"/>
          <p:cNvCxnSpPr/>
          <p:nvPr/>
        </p:nvCxnSpPr>
        <p:spPr>
          <a:xfrm>
            <a:off x="3581400" y="1244600"/>
            <a:ext cx="3348355" cy="3328035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H="1">
            <a:off x="4483100" y="1270000"/>
            <a:ext cx="1143000" cy="332740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H="1">
            <a:off x="4896104" y="1272286"/>
            <a:ext cx="1152144" cy="3324987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3297936" y="2776220"/>
            <a:ext cx="1805178" cy="0"/>
          </a:xfrm>
          <a:prstGeom prst="line">
            <a:avLst/>
          </a:prstGeom>
          <a:ln w="38100" cap="flat" cmpd="sng" algn="ctr">
            <a:solidFill>
              <a:srgbClr val="32CD32"/>
            </a:solidFill>
            <a:prstDash val="solid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3294380" y="3074289"/>
            <a:ext cx="2125091" cy="0"/>
          </a:xfrm>
          <a:prstGeom prst="line">
            <a:avLst/>
          </a:prstGeom>
          <a:ln w="38100" cap="flat" cmpd="sng" algn="ctr">
            <a:solidFill>
              <a:srgbClr val="FF0000"/>
            </a:solidFill>
            <a:prstDash val="dash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3288411" y="3981577"/>
            <a:ext cx="1814703" cy="0"/>
          </a:xfrm>
          <a:prstGeom prst="line">
            <a:avLst/>
          </a:prstGeom>
          <a:ln w="38100" cap="flat" cmpd="sng" algn="ctr">
            <a:solidFill>
              <a:srgbClr val="32CD32"/>
            </a:solidFill>
            <a:prstDash val="solid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5103114" y="2769870"/>
            <a:ext cx="0" cy="1193800"/>
          </a:xfrm>
          <a:prstGeom prst="line">
            <a:avLst/>
          </a:prstGeom>
          <a:ln w="38100" cap="flat" cmpd="sng" algn="ctr">
            <a:solidFill>
              <a:srgbClr val="32CD32"/>
            </a:solidFill>
            <a:prstDash val="solid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5257800" y="1028700"/>
            <a:ext cx="838200" cy="26161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100" smtClean="0">
                <a:solidFill>
                  <a:srgbClr val="000000"/>
                </a:solidFill>
                <a:latin typeface="Arial - 15"/>
              </a:rPr>
              <a:t>S+tax</a:t>
            </a:r>
            <a:endParaRPr lang="en-US" sz="1100">
              <a:solidFill>
                <a:srgbClr val="000000"/>
              </a:solidFill>
              <a:latin typeface="Arial - 15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930900" y="1041400"/>
            <a:ext cx="457200" cy="26161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100" smtClean="0">
                <a:solidFill>
                  <a:srgbClr val="000000"/>
                </a:solidFill>
                <a:latin typeface="Arial - 15"/>
              </a:rPr>
              <a:t>S</a:t>
            </a:r>
            <a:endParaRPr lang="en-US" sz="1100">
              <a:solidFill>
                <a:srgbClr val="000000"/>
              </a:solidFill>
              <a:latin typeface="Arial - 15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6896100" y="4470400"/>
            <a:ext cx="4826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D</a:t>
            </a:r>
            <a:endParaRPr lang="en-US" sz="120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65100" y="685800"/>
            <a:ext cx="1219200" cy="26161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100" dirty="0" smtClean="0">
                <a:solidFill>
                  <a:srgbClr val="000000"/>
                </a:solidFill>
                <a:latin typeface="Arial - 15"/>
              </a:rPr>
              <a:t>GRAPH 1</a:t>
            </a:r>
            <a:endParaRPr lang="en-US" sz="1100" dirty="0">
              <a:solidFill>
                <a:srgbClr val="000000"/>
              </a:solidFill>
              <a:latin typeface="Arial - 15"/>
            </a:endParaRPr>
          </a:p>
        </p:txBody>
      </p:sp>
      <p:cxnSp>
        <p:nvCxnSpPr>
          <p:cNvPr id="86" name="Straight Connector 85"/>
          <p:cNvCxnSpPr/>
          <p:nvPr/>
        </p:nvCxnSpPr>
        <p:spPr>
          <a:xfrm>
            <a:off x="5422138" y="3069463"/>
            <a:ext cx="0" cy="1818259"/>
          </a:xfrm>
          <a:prstGeom prst="line">
            <a:avLst/>
          </a:prstGeom>
          <a:ln w="38100" cap="flat" cmpd="sng" algn="ctr">
            <a:solidFill>
              <a:srgbClr val="FF0000"/>
            </a:solidFill>
            <a:prstDash val="dash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Freeform 87"/>
          <p:cNvSpPr/>
          <p:nvPr/>
        </p:nvSpPr>
        <p:spPr>
          <a:xfrm>
            <a:off x="3293402" y="3049142"/>
            <a:ext cx="1813434" cy="907035"/>
          </a:xfrm>
          <a:custGeom>
            <a:avLst/>
            <a:gdLst/>
            <a:ahLst/>
            <a:cxnLst/>
            <a:rect l="0" t="0" r="0" b="0"/>
            <a:pathLst>
              <a:path w="1813434" h="907035">
                <a:moveTo>
                  <a:pt x="0" y="0"/>
                </a:moveTo>
                <a:lnTo>
                  <a:pt x="1813433" y="0"/>
                </a:lnTo>
                <a:lnTo>
                  <a:pt x="1813433" y="907034"/>
                </a:lnTo>
                <a:lnTo>
                  <a:pt x="0" y="907034"/>
                </a:lnTo>
                <a:close/>
              </a:path>
            </a:pathLst>
          </a:custGeom>
          <a:solidFill>
            <a:srgbClr val="FFD700"/>
          </a:solidFill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 88"/>
          <p:cNvSpPr/>
          <p:nvPr/>
        </p:nvSpPr>
        <p:spPr>
          <a:xfrm>
            <a:off x="3281967" y="2764091"/>
            <a:ext cx="1814196" cy="283846"/>
          </a:xfrm>
          <a:custGeom>
            <a:avLst/>
            <a:gdLst/>
            <a:ahLst/>
            <a:cxnLst/>
            <a:rect l="0" t="0" r="0" b="0"/>
            <a:pathLst>
              <a:path w="1814196" h="283846">
                <a:moveTo>
                  <a:pt x="0" y="0"/>
                </a:moveTo>
                <a:lnTo>
                  <a:pt x="1814195" y="0"/>
                </a:lnTo>
                <a:lnTo>
                  <a:pt x="1814195" y="283845"/>
                </a:lnTo>
                <a:lnTo>
                  <a:pt x="0" y="283845"/>
                </a:lnTo>
                <a:close/>
              </a:path>
            </a:pathLst>
          </a:custGeom>
          <a:solidFill>
            <a:srgbClr val="FFFF00"/>
          </a:solidFill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 89"/>
          <p:cNvSpPr/>
          <p:nvPr/>
        </p:nvSpPr>
        <p:spPr>
          <a:xfrm>
            <a:off x="5102123" y="2772472"/>
            <a:ext cx="324613" cy="1224027"/>
          </a:xfrm>
          <a:custGeom>
            <a:avLst/>
            <a:gdLst/>
            <a:ahLst/>
            <a:cxnLst/>
            <a:rect l="0" t="0" r="0" b="0"/>
            <a:pathLst>
              <a:path w="324613" h="1224027">
                <a:moveTo>
                  <a:pt x="324612" y="326136"/>
                </a:moveTo>
                <a:lnTo>
                  <a:pt x="2794" y="1224026"/>
                </a:lnTo>
                <a:lnTo>
                  <a:pt x="0" y="0"/>
                </a:lnTo>
                <a:close/>
              </a:path>
            </a:pathLst>
          </a:custGeom>
          <a:solidFill>
            <a:srgbClr val="32CD32"/>
          </a:solidFill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TextBox 90"/>
          <p:cNvSpPr txBox="1"/>
          <p:nvPr/>
        </p:nvSpPr>
        <p:spPr>
          <a:xfrm>
            <a:off x="5014367" y="2830974"/>
            <a:ext cx="330200" cy="93871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1100" dirty="0" smtClean="0">
                <a:solidFill>
                  <a:srgbClr val="000000"/>
                </a:solidFill>
                <a:latin typeface="Arial - 15"/>
              </a:rPr>
              <a:t>D W L</a:t>
            </a:r>
            <a:endParaRPr lang="en-US" sz="1100" dirty="0">
              <a:solidFill>
                <a:srgbClr val="000000"/>
              </a:solidFill>
              <a:latin typeface="Arial - 15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3431820" y="3356222"/>
            <a:ext cx="20066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000" dirty="0" smtClean="0">
                <a:solidFill>
                  <a:srgbClr val="000000"/>
                </a:solidFill>
                <a:latin typeface="Arial - 14"/>
              </a:rPr>
              <a:t>Producer Tax Burden</a:t>
            </a:r>
            <a:endParaRPr lang="en-US" sz="1000" dirty="0">
              <a:solidFill>
                <a:srgbClr val="000000"/>
              </a:solidFill>
              <a:latin typeface="Arial - 14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2730500" y="723900"/>
            <a:ext cx="4826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P</a:t>
            </a:r>
            <a:endParaRPr lang="en-US" sz="120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7518400" y="4902200"/>
            <a:ext cx="4826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Q</a:t>
            </a:r>
            <a:endParaRPr lang="en-US" sz="1200">
              <a:solidFill>
                <a:srgbClr val="000000"/>
              </a:solidFill>
              <a:latin typeface="Arial - 16"/>
            </a:endParaRPr>
          </a:p>
        </p:txBody>
      </p:sp>
      <p:cxnSp>
        <p:nvCxnSpPr>
          <p:cNvPr id="95" name="Straight Connector 94"/>
          <p:cNvCxnSpPr/>
          <p:nvPr/>
        </p:nvCxnSpPr>
        <p:spPr>
          <a:xfrm>
            <a:off x="5097907" y="3981577"/>
            <a:ext cx="0" cy="895477"/>
          </a:xfrm>
          <a:prstGeom prst="line">
            <a:avLst/>
          </a:prstGeom>
          <a:ln w="38100" cap="flat" cmpd="sng" algn="ctr">
            <a:solidFill>
              <a:srgbClr val="32CD32"/>
            </a:solidFill>
            <a:prstDash val="dash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5295900" y="5143500"/>
            <a:ext cx="6096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Qe</a:t>
            </a:r>
            <a:endParaRPr lang="en-US" sz="1200" baseline="-2500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4953000" y="5143500"/>
            <a:ext cx="6096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Qe'</a:t>
            </a:r>
            <a:endParaRPr lang="en-US" sz="1200" baseline="-2500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2730500" y="2641600"/>
            <a:ext cx="5842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Pe'</a:t>
            </a:r>
            <a:endParaRPr lang="en-US" sz="1200" baseline="-2500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2717800" y="2946400"/>
            <a:ext cx="5842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Pe</a:t>
            </a:r>
            <a:endParaRPr lang="en-US" sz="1200" baseline="-2500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3406014" y="2809410"/>
            <a:ext cx="2108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000" dirty="0" smtClean="0">
                <a:solidFill>
                  <a:srgbClr val="000000"/>
                </a:solidFill>
                <a:latin typeface="Arial - 14"/>
              </a:rPr>
              <a:t>Consumer Tax Burden</a:t>
            </a:r>
            <a:endParaRPr lang="en-US" sz="1000" dirty="0">
              <a:solidFill>
                <a:srgbClr val="000000"/>
              </a:solidFill>
              <a:latin typeface="Arial - 14"/>
            </a:endParaRPr>
          </a:p>
        </p:txBody>
      </p:sp>
      <p:sp>
        <p:nvSpPr>
          <p:cNvPr id="87" name="Oval 86">
            <a:hlinkClick r:id="rId3" action="ppaction://hlinksldjump"/>
          </p:cNvPr>
          <p:cNvSpPr/>
          <p:nvPr/>
        </p:nvSpPr>
        <p:spPr>
          <a:xfrm>
            <a:off x="8434325" y="3464270"/>
            <a:ext cx="1224116" cy="1178699"/>
          </a:xfrm>
          <a:prstGeom prst="ellipse">
            <a:avLst/>
          </a:prstGeom>
          <a:solidFill>
            <a:srgbClr val="32CD32"/>
          </a:solidFill>
          <a:ln>
            <a:solidFill>
              <a:srgbClr val="32CD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3" action="ppaction://hlinksldjump"/>
              </a:rPr>
              <a:t>Back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5690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-12700"/>
            <a:ext cx="10160000" cy="597662"/>
            <a:chOff x="0" y="-12700"/>
            <a:chExt cx="10160000" cy="597662"/>
          </a:xfrm>
        </p:grpSpPr>
        <p:pic>
          <p:nvPicPr>
            <p:cNvPr id="2" name="Picture 1"/>
            <p:cNvPicPr>
              <a:picLocks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-12700"/>
              <a:ext cx="10160000" cy="5976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3" name="TextBox 2"/>
            <p:cNvSpPr txBox="1"/>
            <p:nvPr/>
          </p:nvSpPr>
          <p:spPr>
            <a:xfrm>
              <a:off x="2070100" y="63500"/>
              <a:ext cx="45212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FFFFFF"/>
                  </a:solidFill>
                  <a:latin typeface="Arial - 26"/>
                </a:rPr>
                <a:t>Tax Incidence and Elasticity</a:t>
              </a:r>
              <a:endParaRPr lang="en-US" sz="1900">
                <a:solidFill>
                  <a:srgbClr val="FFFFFF"/>
                </a:solidFill>
                <a:latin typeface="Arial - 26"/>
              </a:endParaRP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2095500" y="660400"/>
            <a:ext cx="6033644" cy="6027548"/>
            <a:chOff x="2095500" y="660400"/>
            <a:chExt cx="6033644" cy="6027548"/>
          </a:xfrm>
        </p:grpSpPr>
        <p:grpSp>
          <p:nvGrpSpPr>
            <p:cNvPr id="47" name="Group 46"/>
            <p:cNvGrpSpPr/>
            <p:nvPr/>
          </p:nvGrpSpPr>
          <p:grpSpPr>
            <a:xfrm>
              <a:off x="2095500" y="660400"/>
              <a:ext cx="6033644" cy="6027548"/>
              <a:chOff x="2095500" y="660400"/>
              <a:chExt cx="6033644" cy="6027548"/>
            </a:xfrm>
          </p:grpSpPr>
          <p:sp>
            <p:nvSpPr>
              <p:cNvPr id="5" name="Freeform 4"/>
              <p:cNvSpPr/>
              <p:nvPr/>
            </p:nvSpPr>
            <p:spPr>
              <a:xfrm>
                <a:off x="2095500" y="673862"/>
                <a:ext cx="29973" cy="5993004"/>
              </a:xfrm>
              <a:custGeom>
                <a:avLst/>
                <a:gdLst/>
                <a:ahLst/>
                <a:cxnLst/>
                <a:rect l="0" t="0" r="0" b="0"/>
                <a:pathLst>
                  <a:path w="29973" h="5993004">
                    <a:moveTo>
                      <a:pt x="0" y="0"/>
                    </a:moveTo>
                    <a:lnTo>
                      <a:pt x="29972" y="0"/>
                    </a:lnTo>
                    <a:lnTo>
                      <a:pt x="29972" y="5993003"/>
                    </a:lnTo>
                    <a:lnTo>
                      <a:pt x="0" y="5993003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Freeform 5"/>
              <p:cNvSpPr/>
              <p:nvPr/>
            </p:nvSpPr>
            <p:spPr>
              <a:xfrm>
                <a:off x="2095500" y="660400"/>
                <a:ext cx="6031612" cy="29973"/>
              </a:xfrm>
              <a:custGeom>
                <a:avLst/>
                <a:gdLst/>
                <a:ahLst/>
                <a:cxnLst/>
                <a:rect l="0" t="0" r="0" b="0"/>
                <a:pathLst>
                  <a:path w="6031612" h="29973">
                    <a:moveTo>
                      <a:pt x="0" y="0"/>
                    </a:moveTo>
                    <a:lnTo>
                      <a:pt x="6031611" y="0"/>
                    </a:lnTo>
                    <a:lnTo>
                      <a:pt x="6031611" y="29972"/>
                    </a:lnTo>
                    <a:lnTo>
                      <a:pt x="0" y="2997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Freeform 6"/>
              <p:cNvSpPr/>
              <p:nvPr/>
            </p:nvSpPr>
            <p:spPr>
              <a:xfrm>
                <a:off x="2116582" y="961771"/>
                <a:ext cx="6000370" cy="31116"/>
              </a:xfrm>
              <a:custGeom>
                <a:avLst/>
                <a:gdLst/>
                <a:ahLst/>
                <a:cxnLst/>
                <a:rect l="0" t="0" r="0" b="0"/>
                <a:pathLst>
                  <a:path w="6000370" h="31116">
                    <a:moveTo>
                      <a:pt x="0" y="0"/>
                    </a:moveTo>
                    <a:lnTo>
                      <a:pt x="6000369" y="0"/>
                    </a:lnTo>
                    <a:lnTo>
                      <a:pt x="6000369" y="31115"/>
                    </a:lnTo>
                    <a:lnTo>
                      <a:pt x="0" y="3111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Freeform 7"/>
              <p:cNvSpPr/>
              <p:nvPr/>
            </p:nvSpPr>
            <p:spPr>
              <a:xfrm>
                <a:off x="2398268" y="675386"/>
                <a:ext cx="31370" cy="5993132"/>
              </a:xfrm>
              <a:custGeom>
                <a:avLst/>
                <a:gdLst/>
                <a:ahLst/>
                <a:cxnLst/>
                <a:rect l="0" t="0" r="0" b="0"/>
                <a:pathLst>
                  <a:path w="31370" h="5993132">
                    <a:moveTo>
                      <a:pt x="0" y="0"/>
                    </a:moveTo>
                    <a:lnTo>
                      <a:pt x="31369" y="0"/>
                    </a:lnTo>
                    <a:lnTo>
                      <a:pt x="31369" y="5993131"/>
                    </a:lnTo>
                    <a:lnTo>
                      <a:pt x="0" y="599313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Freeform 8"/>
              <p:cNvSpPr/>
              <p:nvPr/>
            </p:nvSpPr>
            <p:spPr>
              <a:xfrm>
                <a:off x="2696464" y="673862"/>
                <a:ext cx="31243" cy="5993004"/>
              </a:xfrm>
              <a:custGeom>
                <a:avLst/>
                <a:gdLst/>
                <a:ahLst/>
                <a:cxnLst/>
                <a:rect l="0" t="0" r="0" b="0"/>
                <a:pathLst>
                  <a:path w="31243" h="5993004">
                    <a:moveTo>
                      <a:pt x="0" y="0"/>
                    </a:moveTo>
                    <a:lnTo>
                      <a:pt x="31242" y="0"/>
                    </a:lnTo>
                    <a:lnTo>
                      <a:pt x="31242" y="5993003"/>
                    </a:lnTo>
                    <a:lnTo>
                      <a:pt x="0" y="5993003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Freeform 9"/>
              <p:cNvSpPr/>
              <p:nvPr/>
            </p:nvSpPr>
            <p:spPr>
              <a:xfrm>
                <a:off x="2998851" y="675386"/>
                <a:ext cx="34545" cy="5994909"/>
              </a:xfrm>
              <a:custGeom>
                <a:avLst/>
                <a:gdLst/>
                <a:ahLst/>
                <a:cxnLst/>
                <a:rect l="0" t="0" r="0" b="0"/>
                <a:pathLst>
                  <a:path w="34545" h="5994909">
                    <a:moveTo>
                      <a:pt x="0" y="0"/>
                    </a:moveTo>
                    <a:lnTo>
                      <a:pt x="34544" y="0"/>
                    </a:lnTo>
                    <a:lnTo>
                      <a:pt x="34544" y="5994908"/>
                    </a:lnTo>
                    <a:lnTo>
                      <a:pt x="0" y="5994908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reeform 10"/>
              <p:cNvSpPr/>
              <p:nvPr/>
            </p:nvSpPr>
            <p:spPr>
              <a:xfrm>
                <a:off x="3292729" y="673862"/>
                <a:ext cx="35942" cy="5996433"/>
              </a:xfrm>
              <a:custGeom>
                <a:avLst/>
                <a:gdLst/>
                <a:ahLst/>
                <a:cxnLst/>
                <a:rect l="0" t="0" r="0" b="0"/>
                <a:pathLst>
                  <a:path w="35942" h="5996433">
                    <a:moveTo>
                      <a:pt x="0" y="0"/>
                    </a:moveTo>
                    <a:lnTo>
                      <a:pt x="35941" y="0"/>
                    </a:lnTo>
                    <a:lnTo>
                      <a:pt x="35941" y="5996432"/>
                    </a:lnTo>
                    <a:lnTo>
                      <a:pt x="0" y="599643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Freeform 11"/>
              <p:cNvSpPr/>
              <p:nvPr/>
            </p:nvSpPr>
            <p:spPr>
              <a:xfrm>
                <a:off x="3595116" y="675386"/>
                <a:ext cx="31243" cy="5993132"/>
              </a:xfrm>
              <a:custGeom>
                <a:avLst/>
                <a:gdLst/>
                <a:ahLst/>
                <a:cxnLst/>
                <a:rect l="0" t="0" r="0" b="0"/>
                <a:pathLst>
                  <a:path w="31243" h="5993132">
                    <a:moveTo>
                      <a:pt x="0" y="0"/>
                    </a:moveTo>
                    <a:lnTo>
                      <a:pt x="31242" y="0"/>
                    </a:lnTo>
                    <a:lnTo>
                      <a:pt x="31242" y="5993131"/>
                    </a:lnTo>
                    <a:lnTo>
                      <a:pt x="0" y="599313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Freeform 12"/>
              <p:cNvSpPr/>
              <p:nvPr/>
            </p:nvSpPr>
            <p:spPr>
              <a:xfrm>
                <a:off x="3898011" y="677037"/>
                <a:ext cx="34545" cy="5994782"/>
              </a:xfrm>
              <a:custGeom>
                <a:avLst/>
                <a:gdLst/>
                <a:ahLst/>
                <a:cxnLst/>
                <a:rect l="0" t="0" r="0" b="0"/>
                <a:pathLst>
                  <a:path w="34545" h="5994782">
                    <a:moveTo>
                      <a:pt x="0" y="0"/>
                    </a:moveTo>
                    <a:lnTo>
                      <a:pt x="34544" y="0"/>
                    </a:lnTo>
                    <a:lnTo>
                      <a:pt x="34544" y="5994781"/>
                    </a:lnTo>
                    <a:lnTo>
                      <a:pt x="0" y="599478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Freeform 13"/>
              <p:cNvSpPr/>
              <p:nvPr/>
            </p:nvSpPr>
            <p:spPr>
              <a:xfrm>
                <a:off x="4197731" y="675386"/>
                <a:ext cx="32767" cy="5993132"/>
              </a:xfrm>
              <a:custGeom>
                <a:avLst/>
                <a:gdLst/>
                <a:ahLst/>
                <a:cxnLst/>
                <a:rect l="0" t="0" r="0" b="0"/>
                <a:pathLst>
                  <a:path w="32767" h="5993132">
                    <a:moveTo>
                      <a:pt x="0" y="0"/>
                    </a:moveTo>
                    <a:lnTo>
                      <a:pt x="32766" y="0"/>
                    </a:lnTo>
                    <a:lnTo>
                      <a:pt x="32766" y="5993131"/>
                    </a:lnTo>
                    <a:lnTo>
                      <a:pt x="0" y="599313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Freeform 14"/>
              <p:cNvSpPr/>
              <p:nvPr/>
            </p:nvSpPr>
            <p:spPr>
              <a:xfrm>
                <a:off x="4498594" y="678180"/>
                <a:ext cx="36069" cy="5991480"/>
              </a:xfrm>
              <a:custGeom>
                <a:avLst/>
                <a:gdLst/>
                <a:ahLst/>
                <a:cxnLst/>
                <a:rect l="0" t="0" r="0" b="0"/>
                <a:pathLst>
                  <a:path w="36069" h="5991480">
                    <a:moveTo>
                      <a:pt x="0" y="0"/>
                    </a:moveTo>
                    <a:lnTo>
                      <a:pt x="36068" y="0"/>
                    </a:lnTo>
                    <a:lnTo>
                      <a:pt x="36068" y="5991479"/>
                    </a:lnTo>
                    <a:lnTo>
                      <a:pt x="0" y="5991479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Freeform 15"/>
              <p:cNvSpPr/>
              <p:nvPr/>
            </p:nvSpPr>
            <p:spPr>
              <a:xfrm>
                <a:off x="4790694" y="675386"/>
                <a:ext cx="38736" cy="5993132"/>
              </a:xfrm>
              <a:custGeom>
                <a:avLst/>
                <a:gdLst/>
                <a:ahLst/>
                <a:cxnLst/>
                <a:rect l="0" t="0" r="0" b="0"/>
                <a:pathLst>
                  <a:path w="38736" h="5993132">
                    <a:moveTo>
                      <a:pt x="0" y="0"/>
                    </a:moveTo>
                    <a:lnTo>
                      <a:pt x="38735" y="0"/>
                    </a:lnTo>
                    <a:lnTo>
                      <a:pt x="38735" y="5993131"/>
                    </a:lnTo>
                    <a:lnTo>
                      <a:pt x="0" y="599313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Freeform 16"/>
              <p:cNvSpPr/>
              <p:nvPr/>
            </p:nvSpPr>
            <p:spPr>
              <a:xfrm>
                <a:off x="5095113" y="677037"/>
                <a:ext cx="31370" cy="5988686"/>
              </a:xfrm>
              <a:custGeom>
                <a:avLst/>
                <a:gdLst/>
                <a:ahLst/>
                <a:cxnLst/>
                <a:rect l="0" t="0" r="0" b="0"/>
                <a:pathLst>
                  <a:path w="31370" h="5988686">
                    <a:moveTo>
                      <a:pt x="0" y="0"/>
                    </a:moveTo>
                    <a:lnTo>
                      <a:pt x="31369" y="0"/>
                    </a:lnTo>
                    <a:lnTo>
                      <a:pt x="31369" y="5988685"/>
                    </a:lnTo>
                    <a:lnTo>
                      <a:pt x="0" y="598868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Freeform 17"/>
              <p:cNvSpPr/>
              <p:nvPr/>
            </p:nvSpPr>
            <p:spPr>
              <a:xfrm>
                <a:off x="5397627" y="677037"/>
                <a:ext cx="34291" cy="5990337"/>
              </a:xfrm>
              <a:custGeom>
                <a:avLst/>
                <a:gdLst/>
                <a:ahLst/>
                <a:cxnLst/>
                <a:rect l="0" t="0" r="0" b="0"/>
                <a:pathLst>
                  <a:path w="34291" h="5990337">
                    <a:moveTo>
                      <a:pt x="0" y="0"/>
                    </a:moveTo>
                    <a:lnTo>
                      <a:pt x="34290" y="0"/>
                    </a:lnTo>
                    <a:lnTo>
                      <a:pt x="34290" y="5990336"/>
                    </a:lnTo>
                    <a:lnTo>
                      <a:pt x="0" y="599033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Freeform 18"/>
              <p:cNvSpPr/>
              <p:nvPr/>
            </p:nvSpPr>
            <p:spPr>
              <a:xfrm>
                <a:off x="5697347" y="677037"/>
                <a:ext cx="32767" cy="5991480"/>
              </a:xfrm>
              <a:custGeom>
                <a:avLst/>
                <a:gdLst/>
                <a:ahLst/>
                <a:cxnLst/>
                <a:rect l="0" t="0" r="0" b="0"/>
                <a:pathLst>
                  <a:path w="32767" h="5991480">
                    <a:moveTo>
                      <a:pt x="0" y="0"/>
                    </a:moveTo>
                    <a:lnTo>
                      <a:pt x="32766" y="0"/>
                    </a:lnTo>
                    <a:lnTo>
                      <a:pt x="32766" y="5991479"/>
                    </a:lnTo>
                    <a:lnTo>
                      <a:pt x="0" y="5991479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Freeform 19"/>
              <p:cNvSpPr/>
              <p:nvPr/>
            </p:nvSpPr>
            <p:spPr>
              <a:xfrm>
                <a:off x="5998464" y="678180"/>
                <a:ext cx="36196" cy="5994909"/>
              </a:xfrm>
              <a:custGeom>
                <a:avLst/>
                <a:gdLst/>
                <a:ahLst/>
                <a:cxnLst/>
                <a:rect l="0" t="0" r="0" b="0"/>
                <a:pathLst>
                  <a:path w="36196" h="5994909">
                    <a:moveTo>
                      <a:pt x="0" y="0"/>
                    </a:moveTo>
                    <a:lnTo>
                      <a:pt x="36195" y="0"/>
                    </a:lnTo>
                    <a:lnTo>
                      <a:pt x="36195" y="5994908"/>
                    </a:lnTo>
                    <a:lnTo>
                      <a:pt x="0" y="5994908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Freeform 20"/>
              <p:cNvSpPr/>
              <p:nvPr/>
            </p:nvSpPr>
            <p:spPr>
              <a:xfrm>
                <a:off x="6290691" y="675386"/>
                <a:ext cx="38863" cy="5996433"/>
              </a:xfrm>
              <a:custGeom>
                <a:avLst/>
                <a:gdLst/>
                <a:ahLst/>
                <a:cxnLst/>
                <a:rect l="0" t="0" r="0" b="0"/>
                <a:pathLst>
                  <a:path w="38863" h="5996433">
                    <a:moveTo>
                      <a:pt x="0" y="0"/>
                    </a:moveTo>
                    <a:lnTo>
                      <a:pt x="38862" y="0"/>
                    </a:lnTo>
                    <a:lnTo>
                      <a:pt x="38862" y="5996432"/>
                    </a:lnTo>
                    <a:lnTo>
                      <a:pt x="0" y="599643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Freeform 21"/>
              <p:cNvSpPr/>
              <p:nvPr/>
            </p:nvSpPr>
            <p:spPr>
              <a:xfrm>
                <a:off x="6594602" y="677037"/>
                <a:ext cx="34545" cy="5993258"/>
              </a:xfrm>
              <a:custGeom>
                <a:avLst/>
                <a:gdLst/>
                <a:ahLst/>
                <a:cxnLst/>
                <a:rect l="0" t="0" r="0" b="0"/>
                <a:pathLst>
                  <a:path w="34545" h="5993258">
                    <a:moveTo>
                      <a:pt x="0" y="0"/>
                    </a:moveTo>
                    <a:lnTo>
                      <a:pt x="34544" y="0"/>
                    </a:lnTo>
                    <a:lnTo>
                      <a:pt x="34544" y="5993257"/>
                    </a:lnTo>
                    <a:lnTo>
                      <a:pt x="0" y="5993257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Freeform 22"/>
              <p:cNvSpPr/>
              <p:nvPr/>
            </p:nvSpPr>
            <p:spPr>
              <a:xfrm>
                <a:off x="6897116" y="678180"/>
                <a:ext cx="37339" cy="5994909"/>
              </a:xfrm>
              <a:custGeom>
                <a:avLst/>
                <a:gdLst/>
                <a:ahLst/>
                <a:cxnLst/>
                <a:rect l="0" t="0" r="0" b="0"/>
                <a:pathLst>
                  <a:path w="37339" h="5994909">
                    <a:moveTo>
                      <a:pt x="0" y="0"/>
                    </a:moveTo>
                    <a:lnTo>
                      <a:pt x="37338" y="0"/>
                    </a:lnTo>
                    <a:lnTo>
                      <a:pt x="37338" y="5994908"/>
                    </a:lnTo>
                    <a:lnTo>
                      <a:pt x="0" y="5994908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reeform 23"/>
              <p:cNvSpPr/>
              <p:nvPr/>
            </p:nvSpPr>
            <p:spPr>
              <a:xfrm>
                <a:off x="7196836" y="677037"/>
                <a:ext cx="36069" cy="5993258"/>
              </a:xfrm>
              <a:custGeom>
                <a:avLst/>
                <a:gdLst/>
                <a:ahLst/>
                <a:cxnLst/>
                <a:rect l="0" t="0" r="0" b="0"/>
                <a:pathLst>
                  <a:path w="36069" h="5993258">
                    <a:moveTo>
                      <a:pt x="0" y="0"/>
                    </a:moveTo>
                    <a:lnTo>
                      <a:pt x="36068" y="0"/>
                    </a:lnTo>
                    <a:lnTo>
                      <a:pt x="36068" y="5993257"/>
                    </a:lnTo>
                    <a:lnTo>
                      <a:pt x="0" y="5993257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Freeform 24"/>
              <p:cNvSpPr/>
              <p:nvPr/>
            </p:nvSpPr>
            <p:spPr>
              <a:xfrm>
                <a:off x="7496429" y="677037"/>
                <a:ext cx="38863" cy="5996306"/>
              </a:xfrm>
              <a:custGeom>
                <a:avLst/>
                <a:gdLst/>
                <a:ahLst/>
                <a:cxnLst/>
                <a:rect l="0" t="0" r="0" b="0"/>
                <a:pathLst>
                  <a:path w="38863" h="5996306">
                    <a:moveTo>
                      <a:pt x="0" y="0"/>
                    </a:moveTo>
                    <a:lnTo>
                      <a:pt x="38862" y="0"/>
                    </a:lnTo>
                    <a:lnTo>
                      <a:pt x="38862" y="5996305"/>
                    </a:lnTo>
                    <a:lnTo>
                      <a:pt x="0" y="599630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25"/>
              <p:cNvSpPr/>
              <p:nvPr/>
            </p:nvSpPr>
            <p:spPr>
              <a:xfrm>
                <a:off x="7790307" y="677037"/>
                <a:ext cx="42038" cy="5996306"/>
              </a:xfrm>
              <a:custGeom>
                <a:avLst/>
                <a:gdLst/>
                <a:ahLst/>
                <a:cxnLst/>
                <a:rect l="0" t="0" r="0" b="0"/>
                <a:pathLst>
                  <a:path w="42038" h="5996306">
                    <a:moveTo>
                      <a:pt x="0" y="0"/>
                    </a:moveTo>
                    <a:lnTo>
                      <a:pt x="42037" y="0"/>
                    </a:lnTo>
                    <a:lnTo>
                      <a:pt x="42037" y="5996305"/>
                    </a:lnTo>
                    <a:lnTo>
                      <a:pt x="0" y="599630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26"/>
              <p:cNvSpPr/>
              <p:nvPr/>
            </p:nvSpPr>
            <p:spPr>
              <a:xfrm>
                <a:off x="8085455" y="672338"/>
                <a:ext cx="43689" cy="5997322"/>
              </a:xfrm>
              <a:custGeom>
                <a:avLst/>
                <a:gdLst/>
                <a:ahLst/>
                <a:cxnLst/>
                <a:rect l="0" t="0" r="0" b="0"/>
                <a:pathLst>
                  <a:path w="43689" h="5997322">
                    <a:moveTo>
                      <a:pt x="0" y="0"/>
                    </a:moveTo>
                    <a:lnTo>
                      <a:pt x="43688" y="0"/>
                    </a:lnTo>
                    <a:lnTo>
                      <a:pt x="43688" y="5997321"/>
                    </a:lnTo>
                    <a:lnTo>
                      <a:pt x="0" y="599732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27"/>
              <p:cNvSpPr/>
              <p:nvPr/>
            </p:nvSpPr>
            <p:spPr>
              <a:xfrm>
                <a:off x="2113280" y="1262507"/>
                <a:ext cx="5994401" cy="31370"/>
              </a:xfrm>
              <a:custGeom>
                <a:avLst/>
                <a:gdLst/>
                <a:ahLst/>
                <a:cxnLst/>
                <a:rect l="0" t="0" r="0" b="0"/>
                <a:pathLst>
                  <a:path w="5994401" h="31370">
                    <a:moveTo>
                      <a:pt x="0" y="0"/>
                    </a:moveTo>
                    <a:lnTo>
                      <a:pt x="5994400" y="0"/>
                    </a:lnTo>
                    <a:lnTo>
                      <a:pt x="5994400" y="31369"/>
                    </a:lnTo>
                    <a:lnTo>
                      <a:pt x="0" y="31369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Freeform 28"/>
              <p:cNvSpPr/>
              <p:nvPr/>
            </p:nvSpPr>
            <p:spPr>
              <a:xfrm>
                <a:off x="2114931" y="1561084"/>
                <a:ext cx="6003545" cy="31243"/>
              </a:xfrm>
              <a:custGeom>
                <a:avLst/>
                <a:gdLst/>
                <a:ahLst/>
                <a:cxnLst/>
                <a:rect l="0" t="0" r="0" b="0"/>
                <a:pathLst>
                  <a:path w="6003545" h="31243">
                    <a:moveTo>
                      <a:pt x="0" y="0"/>
                    </a:moveTo>
                    <a:lnTo>
                      <a:pt x="6003544" y="0"/>
                    </a:lnTo>
                    <a:lnTo>
                      <a:pt x="6003544" y="31242"/>
                    </a:lnTo>
                    <a:lnTo>
                      <a:pt x="0" y="3124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reeform 29"/>
              <p:cNvSpPr/>
              <p:nvPr/>
            </p:nvSpPr>
            <p:spPr>
              <a:xfrm>
                <a:off x="2112137" y="1854327"/>
                <a:ext cx="6004815" cy="33021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3021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3020"/>
                    </a:lnTo>
                    <a:lnTo>
                      <a:pt x="0" y="33020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reeform 30"/>
              <p:cNvSpPr/>
              <p:nvPr/>
            </p:nvSpPr>
            <p:spPr>
              <a:xfrm>
                <a:off x="2118106" y="3358896"/>
                <a:ext cx="6004815" cy="32894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2894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2893"/>
                    </a:lnTo>
                    <a:lnTo>
                      <a:pt x="0" y="32893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Freeform 31"/>
              <p:cNvSpPr/>
              <p:nvPr/>
            </p:nvSpPr>
            <p:spPr>
              <a:xfrm>
                <a:off x="2114931" y="3060700"/>
                <a:ext cx="6004815" cy="32894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2894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2893"/>
                    </a:lnTo>
                    <a:lnTo>
                      <a:pt x="0" y="32893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Freeform 32"/>
              <p:cNvSpPr/>
              <p:nvPr/>
            </p:nvSpPr>
            <p:spPr>
              <a:xfrm>
                <a:off x="2114931" y="2759583"/>
                <a:ext cx="5994401" cy="32767"/>
              </a:xfrm>
              <a:custGeom>
                <a:avLst/>
                <a:gdLst/>
                <a:ahLst/>
                <a:cxnLst/>
                <a:rect l="0" t="0" r="0" b="0"/>
                <a:pathLst>
                  <a:path w="5994401" h="32767">
                    <a:moveTo>
                      <a:pt x="0" y="0"/>
                    </a:moveTo>
                    <a:lnTo>
                      <a:pt x="5994400" y="0"/>
                    </a:lnTo>
                    <a:lnTo>
                      <a:pt x="5994400" y="32766"/>
                    </a:lnTo>
                    <a:lnTo>
                      <a:pt x="0" y="3276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Freeform 33"/>
              <p:cNvSpPr/>
              <p:nvPr/>
            </p:nvSpPr>
            <p:spPr>
              <a:xfrm>
                <a:off x="2118106" y="2458593"/>
                <a:ext cx="6003418" cy="31243"/>
              </a:xfrm>
              <a:custGeom>
                <a:avLst/>
                <a:gdLst/>
                <a:ahLst/>
                <a:cxnLst/>
                <a:rect l="0" t="0" r="0" b="0"/>
                <a:pathLst>
                  <a:path w="6003418" h="31243">
                    <a:moveTo>
                      <a:pt x="0" y="0"/>
                    </a:moveTo>
                    <a:lnTo>
                      <a:pt x="6003417" y="0"/>
                    </a:lnTo>
                    <a:lnTo>
                      <a:pt x="6003417" y="31242"/>
                    </a:lnTo>
                    <a:lnTo>
                      <a:pt x="0" y="3124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Freeform 34"/>
              <p:cNvSpPr/>
              <p:nvPr/>
            </p:nvSpPr>
            <p:spPr>
              <a:xfrm>
                <a:off x="2116582" y="2160143"/>
                <a:ext cx="5986908" cy="31116"/>
              </a:xfrm>
              <a:custGeom>
                <a:avLst/>
                <a:gdLst/>
                <a:ahLst/>
                <a:cxnLst/>
                <a:rect l="0" t="0" r="0" b="0"/>
                <a:pathLst>
                  <a:path w="5986908" h="31116">
                    <a:moveTo>
                      <a:pt x="0" y="0"/>
                    </a:moveTo>
                    <a:lnTo>
                      <a:pt x="5986907" y="0"/>
                    </a:lnTo>
                    <a:lnTo>
                      <a:pt x="5986907" y="31115"/>
                    </a:lnTo>
                    <a:lnTo>
                      <a:pt x="0" y="3111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Freeform 35"/>
              <p:cNvSpPr/>
              <p:nvPr/>
            </p:nvSpPr>
            <p:spPr>
              <a:xfrm>
                <a:off x="2113280" y="3655314"/>
                <a:ext cx="5993004" cy="31497"/>
              </a:xfrm>
              <a:custGeom>
                <a:avLst/>
                <a:gdLst/>
                <a:ahLst/>
                <a:cxnLst/>
                <a:rect l="0" t="0" r="0" b="0"/>
                <a:pathLst>
                  <a:path w="5993004" h="31497">
                    <a:moveTo>
                      <a:pt x="0" y="0"/>
                    </a:moveTo>
                    <a:lnTo>
                      <a:pt x="5993003" y="0"/>
                    </a:lnTo>
                    <a:lnTo>
                      <a:pt x="5993003" y="31496"/>
                    </a:lnTo>
                    <a:lnTo>
                      <a:pt x="0" y="3149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Freeform 36"/>
              <p:cNvSpPr/>
              <p:nvPr/>
            </p:nvSpPr>
            <p:spPr>
              <a:xfrm>
                <a:off x="2112137" y="3956685"/>
                <a:ext cx="6003545" cy="31243"/>
              </a:xfrm>
              <a:custGeom>
                <a:avLst/>
                <a:gdLst/>
                <a:ahLst/>
                <a:cxnLst/>
                <a:rect l="0" t="0" r="0" b="0"/>
                <a:pathLst>
                  <a:path w="6003545" h="31243">
                    <a:moveTo>
                      <a:pt x="0" y="0"/>
                    </a:moveTo>
                    <a:lnTo>
                      <a:pt x="6003544" y="0"/>
                    </a:lnTo>
                    <a:lnTo>
                      <a:pt x="6003544" y="31242"/>
                    </a:lnTo>
                    <a:lnTo>
                      <a:pt x="0" y="3124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Freeform 37"/>
              <p:cNvSpPr/>
              <p:nvPr/>
            </p:nvSpPr>
            <p:spPr>
              <a:xfrm>
                <a:off x="2110486" y="4257929"/>
                <a:ext cx="6000370" cy="32767"/>
              </a:xfrm>
              <a:custGeom>
                <a:avLst/>
                <a:gdLst/>
                <a:ahLst/>
                <a:cxnLst/>
                <a:rect l="0" t="0" r="0" b="0"/>
                <a:pathLst>
                  <a:path w="6000370" h="32767">
                    <a:moveTo>
                      <a:pt x="0" y="0"/>
                    </a:moveTo>
                    <a:lnTo>
                      <a:pt x="6000369" y="0"/>
                    </a:lnTo>
                    <a:lnTo>
                      <a:pt x="6000369" y="32766"/>
                    </a:lnTo>
                    <a:lnTo>
                      <a:pt x="0" y="3276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Freeform 38"/>
              <p:cNvSpPr/>
              <p:nvPr/>
            </p:nvSpPr>
            <p:spPr>
              <a:xfrm>
                <a:off x="2112137" y="4556125"/>
                <a:ext cx="6004815" cy="32767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2767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2766"/>
                    </a:lnTo>
                    <a:lnTo>
                      <a:pt x="0" y="3276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Freeform 39"/>
              <p:cNvSpPr/>
              <p:nvPr/>
            </p:nvSpPr>
            <p:spPr>
              <a:xfrm>
                <a:off x="2110486" y="4849749"/>
                <a:ext cx="6004815" cy="33021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3021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3020"/>
                    </a:lnTo>
                    <a:lnTo>
                      <a:pt x="0" y="33020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Freeform 40"/>
              <p:cNvSpPr/>
              <p:nvPr/>
            </p:nvSpPr>
            <p:spPr>
              <a:xfrm>
                <a:off x="2114931" y="6347841"/>
                <a:ext cx="6004815" cy="36196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6196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6195"/>
                    </a:lnTo>
                    <a:lnTo>
                      <a:pt x="0" y="3619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Freeform 41"/>
              <p:cNvSpPr/>
              <p:nvPr/>
            </p:nvSpPr>
            <p:spPr>
              <a:xfrm>
                <a:off x="2114931" y="6054217"/>
                <a:ext cx="6006212" cy="35942"/>
              </a:xfrm>
              <a:custGeom>
                <a:avLst/>
                <a:gdLst/>
                <a:ahLst/>
                <a:cxnLst/>
                <a:rect l="0" t="0" r="0" b="0"/>
                <a:pathLst>
                  <a:path w="6006212" h="35942">
                    <a:moveTo>
                      <a:pt x="0" y="0"/>
                    </a:moveTo>
                    <a:lnTo>
                      <a:pt x="6006211" y="0"/>
                    </a:lnTo>
                    <a:lnTo>
                      <a:pt x="6006211" y="35941"/>
                    </a:lnTo>
                    <a:lnTo>
                      <a:pt x="0" y="3594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Freeform 42"/>
              <p:cNvSpPr/>
              <p:nvPr/>
            </p:nvSpPr>
            <p:spPr>
              <a:xfrm>
                <a:off x="2110486" y="5754370"/>
                <a:ext cx="6003672" cy="33021"/>
              </a:xfrm>
              <a:custGeom>
                <a:avLst/>
                <a:gdLst/>
                <a:ahLst/>
                <a:cxnLst/>
                <a:rect l="0" t="0" r="0" b="0"/>
                <a:pathLst>
                  <a:path w="6003672" h="33021">
                    <a:moveTo>
                      <a:pt x="0" y="0"/>
                    </a:moveTo>
                    <a:lnTo>
                      <a:pt x="6003671" y="0"/>
                    </a:lnTo>
                    <a:lnTo>
                      <a:pt x="6003671" y="33020"/>
                    </a:lnTo>
                    <a:lnTo>
                      <a:pt x="0" y="33020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Freeform 43"/>
              <p:cNvSpPr/>
              <p:nvPr/>
            </p:nvSpPr>
            <p:spPr>
              <a:xfrm>
                <a:off x="2112137" y="5453507"/>
                <a:ext cx="6004815" cy="33021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3021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3020"/>
                    </a:lnTo>
                    <a:lnTo>
                      <a:pt x="0" y="33020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Freeform 44"/>
              <p:cNvSpPr/>
              <p:nvPr/>
            </p:nvSpPr>
            <p:spPr>
              <a:xfrm>
                <a:off x="2112137" y="5155565"/>
                <a:ext cx="5997195" cy="32767"/>
              </a:xfrm>
              <a:custGeom>
                <a:avLst/>
                <a:gdLst/>
                <a:ahLst/>
                <a:cxnLst/>
                <a:rect l="0" t="0" r="0" b="0"/>
                <a:pathLst>
                  <a:path w="5997195" h="32767">
                    <a:moveTo>
                      <a:pt x="0" y="0"/>
                    </a:moveTo>
                    <a:lnTo>
                      <a:pt x="5997194" y="0"/>
                    </a:lnTo>
                    <a:lnTo>
                      <a:pt x="5997194" y="32766"/>
                    </a:lnTo>
                    <a:lnTo>
                      <a:pt x="0" y="3276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Freeform 45"/>
              <p:cNvSpPr/>
              <p:nvPr/>
            </p:nvSpPr>
            <p:spPr>
              <a:xfrm>
                <a:off x="2095500" y="6652006"/>
                <a:ext cx="6033263" cy="35942"/>
              </a:xfrm>
              <a:custGeom>
                <a:avLst/>
                <a:gdLst/>
                <a:ahLst/>
                <a:cxnLst/>
                <a:rect l="0" t="0" r="0" b="0"/>
                <a:pathLst>
                  <a:path w="6033263" h="35942">
                    <a:moveTo>
                      <a:pt x="0" y="0"/>
                    </a:moveTo>
                    <a:lnTo>
                      <a:pt x="6033262" y="0"/>
                    </a:lnTo>
                    <a:lnTo>
                      <a:pt x="6033262" y="35941"/>
                    </a:lnTo>
                    <a:lnTo>
                      <a:pt x="0" y="3594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48" name="Straight Connector 47"/>
            <p:cNvCxnSpPr/>
            <p:nvPr/>
          </p:nvCxnSpPr>
          <p:spPr>
            <a:xfrm>
              <a:off x="3294380" y="939800"/>
              <a:ext cx="0" cy="3949192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miter lim="800000"/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3288411" y="4883023"/>
              <a:ext cx="3939794" cy="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miter lim="800000"/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3022600" y="44450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009900" y="41402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2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076700" y="4940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3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022600" y="3543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4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009900" y="32385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5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3009900" y="29464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6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295900" y="49276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7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5588000" y="49276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8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892800" y="49276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9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6146800" y="49276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10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6451600" y="49276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11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769100" y="49149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12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3467100" y="4940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3771900" y="4940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2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3009900" y="38481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3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4368800" y="4940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4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4673600" y="4940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5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4991100" y="4940300"/>
              <a:ext cx="431800" cy="261610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100" smtClean="0">
                  <a:solidFill>
                    <a:srgbClr val="000000"/>
                  </a:solidFill>
                  <a:latin typeface="Arial - 15"/>
                </a:rPr>
                <a:t>6</a:t>
              </a:r>
              <a:endParaRPr lang="en-US" sz="1100">
                <a:solidFill>
                  <a:srgbClr val="000000"/>
                </a:solidFill>
                <a:latin typeface="Arial - 15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3022600" y="2667000"/>
              <a:ext cx="431800" cy="261610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100" smtClean="0">
                  <a:solidFill>
                    <a:srgbClr val="000000"/>
                  </a:solidFill>
                  <a:latin typeface="Arial - 15"/>
                </a:rPr>
                <a:t>7</a:t>
              </a:r>
              <a:endParaRPr lang="en-US" sz="1100">
                <a:solidFill>
                  <a:srgbClr val="000000"/>
                </a:solidFill>
                <a:latin typeface="Arial - 15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3022600" y="23368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8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3022600" y="20320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9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2933700" y="17399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10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2933700" y="14351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11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2921000" y="11303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12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</p:grpSp>
      <p:cxnSp>
        <p:nvCxnSpPr>
          <p:cNvPr id="75" name="Straight Connector 74"/>
          <p:cNvCxnSpPr/>
          <p:nvPr/>
        </p:nvCxnSpPr>
        <p:spPr>
          <a:xfrm>
            <a:off x="3581400" y="1244600"/>
            <a:ext cx="3348355" cy="3328035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H="1">
            <a:off x="4896104" y="1272286"/>
            <a:ext cx="1152144" cy="3324987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3294380" y="3074289"/>
            <a:ext cx="2125091" cy="0"/>
          </a:xfrm>
          <a:prstGeom prst="line">
            <a:avLst/>
          </a:prstGeom>
          <a:ln w="38100" cap="flat" cmpd="sng" algn="ctr">
            <a:solidFill>
              <a:srgbClr val="FF0000"/>
            </a:solidFill>
            <a:prstDash val="dash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5930900" y="1041400"/>
            <a:ext cx="457200" cy="26161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100" smtClean="0">
                <a:solidFill>
                  <a:srgbClr val="000000"/>
                </a:solidFill>
                <a:latin typeface="Arial - 15"/>
              </a:rPr>
              <a:t>S</a:t>
            </a:r>
            <a:endParaRPr lang="en-US" sz="1100">
              <a:solidFill>
                <a:srgbClr val="000000"/>
              </a:solidFill>
              <a:latin typeface="Arial - 15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6896100" y="4470400"/>
            <a:ext cx="4826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D</a:t>
            </a:r>
            <a:endParaRPr lang="en-US" sz="120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165100" y="685800"/>
            <a:ext cx="1219200" cy="26161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100" dirty="0" smtClean="0">
                <a:solidFill>
                  <a:srgbClr val="000000"/>
                </a:solidFill>
                <a:latin typeface="Arial - 15"/>
              </a:rPr>
              <a:t>GRAPH 1</a:t>
            </a:r>
            <a:endParaRPr lang="en-US" sz="1100" dirty="0">
              <a:solidFill>
                <a:srgbClr val="000000"/>
              </a:solidFill>
              <a:latin typeface="Arial - 15"/>
            </a:endParaRPr>
          </a:p>
        </p:txBody>
      </p:sp>
      <p:cxnSp>
        <p:nvCxnSpPr>
          <p:cNvPr id="82" name="Straight Connector 81"/>
          <p:cNvCxnSpPr/>
          <p:nvPr/>
        </p:nvCxnSpPr>
        <p:spPr>
          <a:xfrm flipV="1">
            <a:off x="5410200" y="3073400"/>
            <a:ext cx="0" cy="1816100"/>
          </a:xfrm>
          <a:prstGeom prst="line">
            <a:avLst/>
          </a:prstGeom>
          <a:ln w="38100" cap="flat" cmpd="sng" algn="ctr">
            <a:solidFill>
              <a:srgbClr val="FF0000"/>
            </a:solidFill>
            <a:prstDash val="dash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2679700" y="749300"/>
            <a:ext cx="4826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P</a:t>
            </a:r>
            <a:endParaRPr lang="en-US" sz="120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7493000" y="4851400"/>
            <a:ext cx="4826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Q</a:t>
            </a:r>
            <a:endParaRPr lang="en-US" sz="120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2692400" y="2908300"/>
            <a:ext cx="5842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Pe</a:t>
            </a:r>
            <a:endParaRPr lang="en-US" sz="1200" baseline="-2500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270500" y="5143500"/>
            <a:ext cx="6096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Qe</a:t>
            </a:r>
            <a:endParaRPr lang="en-US" sz="1200" baseline="-25000">
              <a:solidFill>
                <a:srgbClr val="000000"/>
              </a:solidFill>
              <a:latin typeface="Arial - 16"/>
            </a:endParaRPr>
          </a:p>
        </p:txBody>
      </p:sp>
      <p:cxnSp>
        <p:nvCxnSpPr>
          <p:cNvPr id="89" name="Straight Connector 88"/>
          <p:cNvCxnSpPr/>
          <p:nvPr/>
        </p:nvCxnSpPr>
        <p:spPr>
          <a:xfrm flipH="1">
            <a:off x="4483100" y="1282700"/>
            <a:ext cx="1130300" cy="323850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5308600" y="1028700"/>
            <a:ext cx="838200" cy="26161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100" smtClean="0">
                <a:solidFill>
                  <a:srgbClr val="000000"/>
                </a:solidFill>
                <a:latin typeface="Arial - 15"/>
              </a:rPr>
              <a:t>S+tax</a:t>
            </a:r>
            <a:endParaRPr lang="en-US" sz="1100">
              <a:solidFill>
                <a:srgbClr val="000000"/>
              </a:solidFill>
              <a:latin typeface="Arial - 15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2110486" y="6803760"/>
            <a:ext cx="60016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supply curve shifts to the left to reflect the tax.</a:t>
            </a:r>
            <a:endParaRPr lang="en-US" dirty="0"/>
          </a:p>
        </p:txBody>
      </p:sp>
      <p:cxnSp>
        <p:nvCxnSpPr>
          <p:cNvPr id="91" name="Straight Connector 90"/>
          <p:cNvCxnSpPr/>
          <p:nvPr/>
        </p:nvCxnSpPr>
        <p:spPr>
          <a:xfrm flipV="1">
            <a:off x="5109845" y="2763901"/>
            <a:ext cx="0" cy="1205738"/>
          </a:xfrm>
          <a:prstGeom prst="line">
            <a:avLst/>
          </a:prstGeom>
          <a:ln w="38100" cap="flat" cmpd="sng" algn="ctr">
            <a:solidFill>
              <a:srgbClr val="32CD32"/>
            </a:solidFill>
            <a:prstDash val="solid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357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-12700"/>
            <a:ext cx="10160000" cy="597662"/>
            <a:chOff x="0" y="-12700"/>
            <a:chExt cx="10160000" cy="597662"/>
          </a:xfrm>
        </p:grpSpPr>
        <p:pic>
          <p:nvPicPr>
            <p:cNvPr id="2" name="Picture 1"/>
            <p:cNvPicPr>
              <a:picLocks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-12700"/>
              <a:ext cx="10160000" cy="5976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3" name="TextBox 2"/>
            <p:cNvSpPr txBox="1"/>
            <p:nvPr/>
          </p:nvSpPr>
          <p:spPr>
            <a:xfrm>
              <a:off x="2070100" y="63500"/>
              <a:ext cx="45212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FFFFFF"/>
                  </a:solidFill>
                  <a:latin typeface="Arial - 26"/>
                </a:rPr>
                <a:t>Tax Incidence and Elasticity</a:t>
              </a:r>
              <a:endParaRPr lang="en-US" sz="1900">
                <a:solidFill>
                  <a:srgbClr val="FFFFFF"/>
                </a:solidFill>
                <a:latin typeface="Arial - 26"/>
              </a:endParaRP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2095500" y="660400"/>
            <a:ext cx="6033644" cy="6027548"/>
            <a:chOff x="2095500" y="660400"/>
            <a:chExt cx="6033644" cy="6027548"/>
          </a:xfrm>
        </p:grpSpPr>
        <p:grpSp>
          <p:nvGrpSpPr>
            <p:cNvPr id="47" name="Group 46"/>
            <p:cNvGrpSpPr/>
            <p:nvPr/>
          </p:nvGrpSpPr>
          <p:grpSpPr>
            <a:xfrm>
              <a:off x="2095500" y="660400"/>
              <a:ext cx="6033644" cy="6027548"/>
              <a:chOff x="2095500" y="660400"/>
              <a:chExt cx="6033644" cy="6027548"/>
            </a:xfrm>
          </p:grpSpPr>
          <p:sp>
            <p:nvSpPr>
              <p:cNvPr id="5" name="Freeform 4"/>
              <p:cNvSpPr/>
              <p:nvPr/>
            </p:nvSpPr>
            <p:spPr>
              <a:xfrm>
                <a:off x="2095500" y="673862"/>
                <a:ext cx="29973" cy="5993004"/>
              </a:xfrm>
              <a:custGeom>
                <a:avLst/>
                <a:gdLst/>
                <a:ahLst/>
                <a:cxnLst/>
                <a:rect l="0" t="0" r="0" b="0"/>
                <a:pathLst>
                  <a:path w="29973" h="5993004">
                    <a:moveTo>
                      <a:pt x="0" y="0"/>
                    </a:moveTo>
                    <a:lnTo>
                      <a:pt x="29972" y="0"/>
                    </a:lnTo>
                    <a:lnTo>
                      <a:pt x="29972" y="5993003"/>
                    </a:lnTo>
                    <a:lnTo>
                      <a:pt x="0" y="5993003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Freeform 5"/>
              <p:cNvSpPr/>
              <p:nvPr/>
            </p:nvSpPr>
            <p:spPr>
              <a:xfrm>
                <a:off x="2095500" y="660400"/>
                <a:ext cx="6031612" cy="29973"/>
              </a:xfrm>
              <a:custGeom>
                <a:avLst/>
                <a:gdLst/>
                <a:ahLst/>
                <a:cxnLst/>
                <a:rect l="0" t="0" r="0" b="0"/>
                <a:pathLst>
                  <a:path w="6031612" h="29973">
                    <a:moveTo>
                      <a:pt x="0" y="0"/>
                    </a:moveTo>
                    <a:lnTo>
                      <a:pt x="6031611" y="0"/>
                    </a:lnTo>
                    <a:lnTo>
                      <a:pt x="6031611" y="29972"/>
                    </a:lnTo>
                    <a:lnTo>
                      <a:pt x="0" y="2997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Freeform 6"/>
              <p:cNvSpPr/>
              <p:nvPr/>
            </p:nvSpPr>
            <p:spPr>
              <a:xfrm>
                <a:off x="2116582" y="961771"/>
                <a:ext cx="6000370" cy="31116"/>
              </a:xfrm>
              <a:custGeom>
                <a:avLst/>
                <a:gdLst/>
                <a:ahLst/>
                <a:cxnLst/>
                <a:rect l="0" t="0" r="0" b="0"/>
                <a:pathLst>
                  <a:path w="6000370" h="31116">
                    <a:moveTo>
                      <a:pt x="0" y="0"/>
                    </a:moveTo>
                    <a:lnTo>
                      <a:pt x="6000369" y="0"/>
                    </a:lnTo>
                    <a:lnTo>
                      <a:pt x="6000369" y="31115"/>
                    </a:lnTo>
                    <a:lnTo>
                      <a:pt x="0" y="3111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Freeform 7"/>
              <p:cNvSpPr/>
              <p:nvPr/>
            </p:nvSpPr>
            <p:spPr>
              <a:xfrm>
                <a:off x="2398268" y="675386"/>
                <a:ext cx="31370" cy="5993132"/>
              </a:xfrm>
              <a:custGeom>
                <a:avLst/>
                <a:gdLst/>
                <a:ahLst/>
                <a:cxnLst/>
                <a:rect l="0" t="0" r="0" b="0"/>
                <a:pathLst>
                  <a:path w="31370" h="5993132">
                    <a:moveTo>
                      <a:pt x="0" y="0"/>
                    </a:moveTo>
                    <a:lnTo>
                      <a:pt x="31369" y="0"/>
                    </a:lnTo>
                    <a:lnTo>
                      <a:pt x="31369" y="5993131"/>
                    </a:lnTo>
                    <a:lnTo>
                      <a:pt x="0" y="599313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Freeform 8"/>
              <p:cNvSpPr/>
              <p:nvPr/>
            </p:nvSpPr>
            <p:spPr>
              <a:xfrm>
                <a:off x="2696464" y="673862"/>
                <a:ext cx="31243" cy="5993004"/>
              </a:xfrm>
              <a:custGeom>
                <a:avLst/>
                <a:gdLst/>
                <a:ahLst/>
                <a:cxnLst/>
                <a:rect l="0" t="0" r="0" b="0"/>
                <a:pathLst>
                  <a:path w="31243" h="5993004">
                    <a:moveTo>
                      <a:pt x="0" y="0"/>
                    </a:moveTo>
                    <a:lnTo>
                      <a:pt x="31242" y="0"/>
                    </a:lnTo>
                    <a:lnTo>
                      <a:pt x="31242" y="5993003"/>
                    </a:lnTo>
                    <a:lnTo>
                      <a:pt x="0" y="5993003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Freeform 9"/>
              <p:cNvSpPr/>
              <p:nvPr/>
            </p:nvSpPr>
            <p:spPr>
              <a:xfrm>
                <a:off x="2998851" y="675386"/>
                <a:ext cx="34545" cy="5994909"/>
              </a:xfrm>
              <a:custGeom>
                <a:avLst/>
                <a:gdLst/>
                <a:ahLst/>
                <a:cxnLst/>
                <a:rect l="0" t="0" r="0" b="0"/>
                <a:pathLst>
                  <a:path w="34545" h="5994909">
                    <a:moveTo>
                      <a:pt x="0" y="0"/>
                    </a:moveTo>
                    <a:lnTo>
                      <a:pt x="34544" y="0"/>
                    </a:lnTo>
                    <a:lnTo>
                      <a:pt x="34544" y="5994908"/>
                    </a:lnTo>
                    <a:lnTo>
                      <a:pt x="0" y="5994908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reeform 10"/>
              <p:cNvSpPr/>
              <p:nvPr/>
            </p:nvSpPr>
            <p:spPr>
              <a:xfrm>
                <a:off x="3292729" y="673862"/>
                <a:ext cx="35942" cy="5996433"/>
              </a:xfrm>
              <a:custGeom>
                <a:avLst/>
                <a:gdLst/>
                <a:ahLst/>
                <a:cxnLst/>
                <a:rect l="0" t="0" r="0" b="0"/>
                <a:pathLst>
                  <a:path w="35942" h="5996433">
                    <a:moveTo>
                      <a:pt x="0" y="0"/>
                    </a:moveTo>
                    <a:lnTo>
                      <a:pt x="35941" y="0"/>
                    </a:lnTo>
                    <a:lnTo>
                      <a:pt x="35941" y="5996432"/>
                    </a:lnTo>
                    <a:lnTo>
                      <a:pt x="0" y="599643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Freeform 11"/>
              <p:cNvSpPr/>
              <p:nvPr/>
            </p:nvSpPr>
            <p:spPr>
              <a:xfrm>
                <a:off x="3595116" y="675386"/>
                <a:ext cx="31243" cy="5993132"/>
              </a:xfrm>
              <a:custGeom>
                <a:avLst/>
                <a:gdLst/>
                <a:ahLst/>
                <a:cxnLst/>
                <a:rect l="0" t="0" r="0" b="0"/>
                <a:pathLst>
                  <a:path w="31243" h="5993132">
                    <a:moveTo>
                      <a:pt x="0" y="0"/>
                    </a:moveTo>
                    <a:lnTo>
                      <a:pt x="31242" y="0"/>
                    </a:lnTo>
                    <a:lnTo>
                      <a:pt x="31242" y="5993131"/>
                    </a:lnTo>
                    <a:lnTo>
                      <a:pt x="0" y="599313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Freeform 12"/>
              <p:cNvSpPr/>
              <p:nvPr/>
            </p:nvSpPr>
            <p:spPr>
              <a:xfrm>
                <a:off x="3898011" y="677037"/>
                <a:ext cx="34545" cy="5994782"/>
              </a:xfrm>
              <a:custGeom>
                <a:avLst/>
                <a:gdLst/>
                <a:ahLst/>
                <a:cxnLst/>
                <a:rect l="0" t="0" r="0" b="0"/>
                <a:pathLst>
                  <a:path w="34545" h="5994782">
                    <a:moveTo>
                      <a:pt x="0" y="0"/>
                    </a:moveTo>
                    <a:lnTo>
                      <a:pt x="34544" y="0"/>
                    </a:lnTo>
                    <a:lnTo>
                      <a:pt x="34544" y="5994781"/>
                    </a:lnTo>
                    <a:lnTo>
                      <a:pt x="0" y="599478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Freeform 13"/>
              <p:cNvSpPr/>
              <p:nvPr/>
            </p:nvSpPr>
            <p:spPr>
              <a:xfrm>
                <a:off x="4197731" y="675386"/>
                <a:ext cx="32767" cy="5993132"/>
              </a:xfrm>
              <a:custGeom>
                <a:avLst/>
                <a:gdLst/>
                <a:ahLst/>
                <a:cxnLst/>
                <a:rect l="0" t="0" r="0" b="0"/>
                <a:pathLst>
                  <a:path w="32767" h="5993132">
                    <a:moveTo>
                      <a:pt x="0" y="0"/>
                    </a:moveTo>
                    <a:lnTo>
                      <a:pt x="32766" y="0"/>
                    </a:lnTo>
                    <a:lnTo>
                      <a:pt x="32766" y="5993131"/>
                    </a:lnTo>
                    <a:lnTo>
                      <a:pt x="0" y="599313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Freeform 14"/>
              <p:cNvSpPr/>
              <p:nvPr/>
            </p:nvSpPr>
            <p:spPr>
              <a:xfrm>
                <a:off x="4498594" y="678180"/>
                <a:ext cx="36069" cy="5991480"/>
              </a:xfrm>
              <a:custGeom>
                <a:avLst/>
                <a:gdLst/>
                <a:ahLst/>
                <a:cxnLst/>
                <a:rect l="0" t="0" r="0" b="0"/>
                <a:pathLst>
                  <a:path w="36069" h="5991480">
                    <a:moveTo>
                      <a:pt x="0" y="0"/>
                    </a:moveTo>
                    <a:lnTo>
                      <a:pt x="36068" y="0"/>
                    </a:lnTo>
                    <a:lnTo>
                      <a:pt x="36068" y="5991479"/>
                    </a:lnTo>
                    <a:lnTo>
                      <a:pt x="0" y="5991479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Freeform 15"/>
              <p:cNvSpPr/>
              <p:nvPr/>
            </p:nvSpPr>
            <p:spPr>
              <a:xfrm>
                <a:off x="4790694" y="675386"/>
                <a:ext cx="38736" cy="5993132"/>
              </a:xfrm>
              <a:custGeom>
                <a:avLst/>
                <a:gdLst/>
                <a:ahLst/>
                <a:cxnLst/>
                <a:rect l="0" t="0" r="0" b="0"/>
                <a:pathLst>
                  <a:path w="38736" h="5993132">
                    <a:moveTo>
                      <a:pt x="0" y="0"/>
                    </a:moveTo>
                    <a:lnTo>
                      <a:pt x="38735" y="0"/>
                    </a:lnTo>
                    <a:lnTo>
                      <a:pt x="38735" y="5993131"/>
                    </a:lnTo>
                    <a:lnTo>
                      <a:pt x="0" y="599313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Freeform 16"/>
              <p:cNvSpPr/>
              <p:nvPr/>
            </p:nvSpPr>
            <p:spPr>
              <a:xfrm>
                <a:off x="5095113" y="677037"/>
                <a:ext cx="31370" cy="5988686"/>
              </a:xfrm>
              <a:custGeom>
                <a:avLst/>
                <a:gdLst/>
                <a:ahLst/>
                <a:cxnLst/>
                <a:rect l="0" t="0" r="0" b="0"/>
                <a:pathLst>
                  <a:path w="31370" h="5988686">
                    <a:moveTo>
                      <a:pt x="0" y="0"/>
                    </a:moveTo>
                    <a:lnTo>
                      <a:pt x="31369" y="0"/>
                    </a:lnTo>
                    <a:lnTo>
                      <a:pt x="31369" y="5988685"/>
                    </a:lnTo>
                    <a:lnTo>
                      <a:pt x="0" y="598868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Freeform 17"/>
              <p:cNvSpPr/>
              <p:nvPr/>
            </p:nvSpPr>
            <p:spPr>
              <a:xfrm>
                <a:off x="5397627" y="677037"/>
                <a:ext cx="34291" cy="5990337"/>
              </a:xfrm>
              <a:custGeom>
                <a:avLst/>
                <a:gdLst/>
                <a:ahLst/>
                <a:cxnLst/>
                <a:rect l="0" t="0" r="0" b="0"/>
                <a:pathLst>
                  <a:path w="34291" h="5990337">
                    <a:moveTo>
                      <a:pt x="0" y="0"/>
                    </a:moveTo>
                    <a:lnTo>
                      <a:pt x="34290" y="0"/>
                    </a:lnTo>
                    <a:lnTo>
                      <a:pt x="34290" y="5990336"/>
                    </a:lnTo>
                    <a:lnTo>
                      <a:pt x="0" y="599033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Freeform 18"/>
              <p:cNvSpPr/>
              <p:nvPr/>
            </p:nvSpPr>
            <p:spPr>
              <a:xfrm>
                <a:off x="5697347" y="677037"/>
                <a:ext cx="32767" cy="5991480"/>
              </a:xfrm>
              <a:custGeom>
                <a:avLst/>
                <a:gdLst/>
                <a:ahLst/>
                <a:cxnLst/>
                <a:rect l="0" t="0" r="0" b="0"/>
                <a:pathLst>
                  <a:path w="32767" h="5991480">
                    <a:moveTo>
                      <a:pt x="0" y="0"/>
                    </a:moveTo>
                    <a:lnTo>
                      <a:pt x="32766" y="0"/>
                    </a:lnTo>
                    <a:lnTo>
                      <a:pt x="32766" y="5991479"/>
                    </a:lnTo>
                    <a:lnTo>
                      <a:pt x="0" y="5991479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Freeform 19"/>
              <p:cNvSpPr/>
              <p:nvPr/>
            </p:nvSpPr>
            <p:spPr>
              <a:xfrm>
                <a:off x="5998464" y="678180"/>
                <a:ext cx="36196" cy="5994909"/>
              </a:xfrm>
              <a:custGeom>
                <a:avLst/>
                <a:gdLst/>
                <a:ahLst/>
                <a:cxnLst/>
                <a:rect l="0" t="0" r="0" b="0"/>
                <a:pathLst>
                  <a:path w="36196" h="5994909">
                    <a:moveTo>
                      <a:pt x="0" y="0"/>
                    </a:moveTo>
                    <a:lnTo>
                      <a:pt x="36195" y="0"/>
                    </a:lnTo>
                    <a:lnTo>
                      <a:pt x="36195" y="5994908"/>
                    </a:lnTo>
                    <a:lnTo>
                      <a:pt x="0" y="5994908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Freeform 20"/>
              <p:cNvSpPr/>
              <p:nvPr/>
            </p:nvSpPr>
            <p:spPr>
              <a:xfrm>
                <a:off x="6290691" y="675386"/>
                <a:ext cx="38863" cy="5996433"/>
              </a:xfrm>
              <a:custGeom>
                <a:avLst/>
                <a:gdLst/>
                <a:ahLst/>
                <a:cxnLst/>
                <a:rect l="0" t="0" r="0" b="0"/>
                <a:pathLst>
                  <a:path w="38863" h="5996433">
                    <a:moveTo>
                      <a:pt x="0" y="0"/>
                    </a:moveTo>
                    <a:lnTo>
                      <a:pt x="38862" y="0"/>
                    </a:lnTo>
                    <a:lnTo>
                      <a:pt x="38862" y="5996432"/>
                    </a:lnTo>
                    <a:lnTo>
                      <a:pt x="0" y="599643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Freeform 21"/>
              <p:cNvSpPr/>
              <p:nvPr/>
            </p:nvSpPr>
            <p:spPr>
              <a:xfrm>
                <a:off x="6594602" y="677037"/>
                <a:ext cx="34545" cy="5993258"/>
              </a:xfrm>
              <a:custGeom>
                <a:avLst/>
                <a:gdLst/>
                <a:ahLst/>
                <a:cxnLst/>
                <a:rect l="0" t="0" r="0" b="0"/>
                <a:pathLst>
                  <a:path w="34545" h="5993258">
                    <a:moveTo>
                      <a:pt x="0" y="0"/>
                    </a:moveTo>
                    <a:lnTo>
                      <a:pt x="34544" y="0"/>
                    </a:lnTo>
                    <a:lnTo>
                      <a:pt x="34544" y="5993257"/>
                    </a:lnTo>
                    <a:lnTo>
                      <a:pt x="0" y="5993257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Freeform 22"/>
              <p:cNvSpPr/>
              <p:nvPr/>
            </p:nvSpPr>
            <p:spPr>
              <a:xfrm>
                <a:off x="6897116" y="678180"/>
                <a:ext cx="37339" cy="5994909"/>
              </a:xfrm>
              <a:custGeom>
                <a:avLst/>
                <a:gdLst/>
                <a:ahLst/>
                <a:cxnLst/>
                <a:rect l="0" t="0" r="0" b="0"/>
                <a:pathLst>
                  <a:path w="37339" h="5994909">
                    <a:moveTo>
                      <a:pt x="0" y="0"/>
                    </a:moveTo>
                    <a:lnTo>
                      <a:pt x="37338" y="0"/>
                    </a:lnTo>
                    <a:lnTo>
                      <a:pt x="37338" y="5994908"/>
                    </a:lnTo>
                    <a:lnTo>
                      <a:pt x="0" y="5994908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reeform 23"/>
              <p:cNvSpPr/>
              <p:nvPr/>
            </p:nvSpPr>
            <p:spPr>
              <a:xfrm>
                <a:off x="7196836" y="677037"/>
                <a:ext cx="36069" cy="5993258"/>
              </a:xfrm>
              <a:custGeom>
                <a:avLst/>
                <a:gdLst/>
                <a:ahLst/>
                <a:cxnLst/>
                <a:rect l="0" t="0" r="0" b="0"/>
                <a:pathLst>
                  <a:path w="36069" h="5993258">
                    <a:moveTo>
                      <a:pt x="0" y="0"/>
                    </a:moveTo>
                    <a:lnTo>
                      <a:pt x="36068" y="0"/>
                    </a:lnTo>
                    <a:lnTo>
                      <a:pt x="36068" y="5993257"/>
                    </a:lnTo>
                    <a:lnTo>
                      <a:pt x="0" y="5993257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Freeform 24"/>
              <p:cNvSpPr/>
              <p:nvPr/>
            </p:nvSpPr>
            <p:spPr>
              <a:xfrm>
                <a:off x="7496429" y="677037"/>
                <a:ext cx="38863" cy="5996306"/>
              </a:xfrm>
              <a:custGeom>
                <a:avLst/>
                <a:gdLst/>
                <a:ahLst/>
                <a:cxnLst/>
                <a:rect l="0" t="0" r="0" b="0"/>
                <a:pathLst>
                  <a:path w="38863" h="5996306">
                    <a:moveTo>
                      <a:pt x="0" y="0"/>
                    </a:moveTo>
                    <a:lnTo>
                      <a:pt x="38862" y="0"/>
                    </a:lnTo>
                    <a:lnTo>
                      <a:pt x="38862" y="5996305"/>
                    </a:lnTo>
                    <a:lnTo>
                      <a:pt x="0" y="599630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25"/>
              <p:cNvSpPr/>
              <p:nvPr/>
            </p:nvSpPr>
            <p:spPr>
              <a:xfrm>
                <a:off x="7790307" y="677037"/>
                <a:ext cx="42038" cy="5996306"/>
              </a:xfrm>
              <a:custGeom>
                <a:avLst/>
                <a:gdLst/>
                <a:ahLst/>
                <a:cxnLst/>
                <a:rect l="0" t="0" r="0" b="0"/>
                <a:pathLst>
                  <a:path w="42038" h="5996306">
                    <a:moveTo>
                      <a:pt x="0" y="0"/>
                    </a:moveTo>
                    <a:lnTo>
                      <a:pt x="42037" y="0"/>
                    </a:lnTo>
                    <a:lnTo>
                      <a:pt x="42037" y="5996305"/>
                    </a:lnTo>
                    <a:lnTo>
                      <a:pt x="0" y="599630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26"/>
              <p:cNvSpPr/>
              <p:nvPr/>
            </p:nvSpPr>
            <p:spPr>
              <a:xfrm>
                <a:off x="8085455" y="672338"/>
                <a:ext cx="43689" cy="5997322"/>
              </a:xfrm>
              <a:custGeom>
                <a:avLst/>
                <a:gdLst/>
                <a:ahLst/>
                <a:cxnLst/>
                <a:rect l="0" t="0" r="0" b="0"/>
                <a:pathLst>
                  <a:path w="43689" h="5997322">
                    <a:moveTo>
                      <a:pt x="0" y="0"/>
                    </a:moveTo>
                    <a:lnTo>
                      <a:pt x="43688" y="0"/>
                    </a:lnTo>
                    <a:lnTo>
                      <a:pt x="43688" y="5997321"/>
                    </a:lnTo>
                    <a:lnTo>
                      <a:pt x="0" y="599732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27"/>
              <p:cNvSpPr/>
              <p:nvPr/>
            </p:nvSpPr>
            <p:spPr>
              <a:xfrm>
                <a:off x="2113280" y="1262507"/>
                <a:ext cx="5994401" cy="31370"/>
              </a:xfrm>
              <a:custGeom>
                <a:avLst/>
                <a:gdLst/>
                <a:ahLst/>
                <a:cxnLst/>
                <a:rect l="0" t="0" r="0" b="0"/>
                <a:pathLst>
                  <a:path w="5994401" h="31370">
                    <a:moveTo>
                      <a:pt x="0" y="0"/>
                    </a:moveTo>
                    <a:lnTo>
                      <a:pt x="5994400" y="0"/>
                    </a:lnTo>
                    <a:lnTo>
                      <a:pt x="5994400" y="31369"/>
                    </a:lnTo>
                    <a:lnTo>
                      <a:pt x="0" y="31369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Freeform 28"/>
              <p:cNvSpPr/>
              <p:nvPr/>
            </p:nvSpPr>
            <p:spPr>
              <a:xfrm>
                <a:off x="2114931" y="1561084"/>
                <a:ext cx="6003545" cy="31243"/>
              </a:xfrm>
              <a:custGeom>
                <a:avLst/>
                <a:gdLst/>
                <a:ahLst/>
                <a:cxnLst/>
                <a:rect l="0" t="0" r="0" b="0"/>
                <a:pathLst>
                  <a:path w="6003545" h="31243">
                    <a:moveTo>
                      <a:pt x="0" y="0"/>
                    </a:moveTo>
                    <a:lnTo>
                      <a:pt x="6003544" y="0"/>
                    </a:lnTo>
                    <a:lnTo>
                      <a:pt x="6003544" y="31242"/>
                    </a:lnTo>
                    <a:lnTo>
                      <a:pt x="0" y="3124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reeform 29"/>
              <p:cNvSpPr/>
              <p:nvPr/>
            </p:nvSpPr>
            <p:spPr>
              <a:xfrm>
                <a:off x="2112137" y="1854327"/>
                <a:ext cx="6004815" cy="33021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3021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3020"/>
                    </a:lnTo>
                    <a:lnTo>
                      <a:pt x="0" y="33020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reeform 30"/>
              <p:cNvSpPr/>
              <p:nvPr/>
            </p:nvSpPr>
            <p:spPr>
              <a:xfrm>
                <a:off x="2118106" y="3358896"/>
                <a:ext cx="6004815" cy="32894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2894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2893"/>
                    </a:lnTo>
                    <a:lnTo>
                      <a:pt x="0" y="32893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Freeform 31"/>
              <p:cNvSpPr/>
              <p:nvPr/>
            </p:nvSpPr>
            <p:spPr>
              <a:xfrm>
                <a:off x="2114931" y="3060700"/>
                <a:ext cx="6004815" cy="32894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2894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2893"/>
                    </a:lnTo>
                    <a:lnTo>
                      <a:pt x="0" y="32893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Freeform 32"/>
              <p:cNvSpPr/>
              <p:nvPr/>
            </p:nvSpPr>
            <p:spPr>
              <a:xfrm>
                <a:off x="2114931" y="2759583"/>
                <a:ext cx="5994401" cy="32767"/>
              </a:xfrm>
              <a:custGeom>
                <a:avLst/>
                <a:gdLst/>
                <a:ahLst/>
                <a:cxnLst/>
                <a:rect l="0" t="0" r="0" b="0"/>
                <a:pathLst>
                  <a:path w="5994401" h="32767">
                    <a:moveTo>
                      <a:pt x="0" y="0"/>
                    </a:moveTo>
                    <a:lnTo>
                      <a:pt x="5994400" y="0"/>
                    </a:lnTo>
                    <a:lnTo>
                      <a:pt x="5994400" y="32766"/>
                    </a:lnTo>
                    <a:lnTo>
                      <a:pt x="0" y="3276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Freeform 33"/>
              <p:cNvSpPr/>
              <p:nvPr/>
            </p:nvSpPr>
            <p:spPr>
              <a:xfrm>
                <a:off x="2118106" y="2458593"/>
                <a:ext cx="6003418" cy="31243"/>
              </a:xfrm>
              <a:custGeom>
                <a:avLst/>
                <a:gdLst/>
                <a:ahLst/>
                <a:cxnLst/>
                <a:rect l="0" t="0" r="0" b="0"/>
                <a:pathLst>
                  <a:path w="6003418" h="31243">
                    <a:moveTo>
                      <a:pt x="0" y="0"/>
                    </a:moveTo>
                    <a:lnTo>
                      <a:pt x="6003417" y="0"/>
                    </a:lnTo>
                    <a:lnTo>
                      <a:pt x="6003417" y="31242"/>
                    </a:lnTo>
                    <a:lnTo>
                      <a:pt x="0" y="3124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Freeform 34"/>
              <p:cNvSpPr/>
              <p:nvPr/>
            </p:nvSpPr>
            <p:spPr>
              <a:xfrm>
                <a:off x="2116582" y="2160143"/>
                <a:ext cx="5986908" cy="31116"/>
              </a:xfrm>
              <a:custGeom>
                <a:avLst/>
                <a:gdLst/>
                <a:ahLst/>
                <a:cxnLst/>
                <a:rect l="0" t="0" r="0" b="0"/>
                <a:pathLst>
                  <a:path w="5986908" h="31116">
                    <a:moveTo>
                      <a:pt x="0" y="0"/>
                    </a:moveTo>
                    <a:lnTo>
                      <a:pt x="5986907" y="0"/>
                    </a:lnTo>
                    <a:lnTo>
                      <a:pt x="5986907" y="31115"/>
                    </a:lnTo>
                    <a:lnTo>
                      <a:pt x="0" y="3111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Freeform 35"/>
              <p:cNvSpPr/>
              <p:nvPr/>
            </p:nvSpPr>
            <p:spPr>
              <a:xfrm>
                <a:off x="2113280" y="3655314"/>
                <a:ext cx="5993004" cy="31497"/>
              </a:xfrm>
              <a:custGeom>
                <a:avLst/>
                <a:gdLst/>
                <a:ahLst/>
                <a:cxnLst/>
                <a:rect l="0" t="0" r="0" b="0"/>
                <a:pathLst>
                  <a:path w="5993004" h="31497">
                    <a:moveTo>
                      <a:pt x="0" y="0"/>
                    </a:moveTo>
                    <a:lnTo>
                      <a:pt x="5993003" y="0"/>
                    </a:lnTo>
                    <a:lnTo>
                      <a:pt x="5993003" y="31496"/>
                    </a:lnTo>
                    <a:lnTo>
                      <a:pt x="0" y="3149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Freeform 36"/>
              <p:cNvSpPr/>
              <p:nvPr/>
            </p:nvSpPr>
            <p:spPr>
              <a:xfrm>
                <a:off x="2112137" y="3956685"/>
                <a:ext cx="6003545" cy="31243"/>
              </a:xfrm>
              <a:custGeom>
                <a:avLst/>
                <a:gdLst/>
                <a:ahLst/>
                <a:cxnLst/>
                <a:rect l="0" t="0" r="0" b="0"/>
                <a:pathLst>
                  <a:path w="6003545" h="31243">
                    <a:moveTo>
                      <a:pt x="0" y="0"/>
                    </a:moveTo>
                    <a:lnTo>
                      <a:pt x="6003544" y="0"/>
                    </a:lnTo>
                    <a:lnTo>
                      <a:pt x="6003544" y="31242"/>
                    </a:lnTo>
                    <a:lnTo>
                      <a:pt x="0" y="3124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Freeform 37"/>
              <p:cNvSpPr/>
              <p:nvPr/>
            </p:nvSpPr>
            <p:spPr>
              <a:xfrm>
                <a:off x="2110486" y="4257929"/>
                <a:ext cx="6000370" cy="32767"/>
              </a:xfrm>
              <a:custGeom>
                <a:avLst/>
                <a:gdLst/>
                <a:ahLst/>
                <a:cxnLst/>
                <a:rect l="0" t="0" r="0" b="0"/>
                <a:pathLst>
                  <a:path w="6000370" h="32767">
                    <a:moveTo>
                      <a:pt x="0" y="0"/>
                    </a:moveTo>
                    <a:lnTo>
                      <a:pt x="6000369" y="0"/>
                    </a:lnTo>
                    <a:lnTo>
                      <a:pt x="6000369" y="32766"/>
                    </a:lnTo>
                    <a:lnTo>
                      <a:pt x="0" y="3276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Freeform 38"/>
              <p:cNvSpPr/>
              <p:nvPr/>
            </p:nvSpPr>
            <p:spPr>
              <a:xfrm>
                <a:off x="2112137" y="4556125"/>
                <a:ext cx="6004815" cy="32767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2767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2766"/>
                    </a:lnTo>
                    <a:lnTo>
                      <a:pt x="0" y="3276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Freeform 39"/>
              <p:cNvSpPr/>
              <p:nvPr/>
            </p:nvSpPr>
            <p:spPr>
              <a:xfrm>
                <a:off x="2110486" y="4849749"/>
                <a:ext cx="6004815" cy="33021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3021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3020"/>
                    </a:lnTo>
                    <a:lnTo>
                      <a:pt x="0" y="33020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Freeform 40"/>
              <p:cNvSpPr/>
              <p:nvPr/>
            </p:nvSpPr>
            <p:spPr>
              <a:xfrm>
                <a:off x="2114931" y="6347841"/>
                <a:ext cx="6004815" cy="36196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6196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6195"/>
                    </a:lnTo>
                    <a:lnTo>
                      <a:pt x="0" y="3619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Freeform 41"/>
              <p:cNvSpPr/>
              <p:nvPr/>
            </p:nvSpPr>
            <p:spPr>
              <a:xfrm>
                <a:off x="2114931" y="6054217"/>
                <a:ext cx="6006212" cy="35942"/>
              </a:xfrm>
              <a:custGeom>
                <a:avLst/>
                <a:gdLst/>
                <a:ahLst/>
                <a:cxnLst/>
                <a:rect l="0" t="0" r="0" b="0"/>
                <a:pathLst>
                  <a:path w="6006212" h="35942">
                    <a:moveTo>
                      <a:pt x="0" y="0"/>
                    </a:moveTo>
                    <a:lnTo>
                      <a:pt x="6006211" y="0"/>
                    </a:lnTo>
                    <a:lnTo>
                      <a:pt x="6006211" y="35941"/>
                    </a:lnTo>
                    <a:lnTo>
                      <a:pt x="0" y="3594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Freeform 42"/>
              <p:cNvSpPr/>
              <p:nvPr/>
            </p:nvSpPr>
            <p:spPr>
              <a:xfrm>
                <a:off x="2110486" y="5754370"/>
                <a:ext cx="6003672" cy="33021"/>
              </a:xfrm>
              <a:custGeom>
                <a:avLst/>
                <a:gdLst/>
                <a:ahLst/>
                <a:cxnLst/>
                <a:rect l="0" t="0" r="0" b="0"/>
                <a:pathLst>
                  <a:path w="6003672" h="33021">
                    <a:moveTo>
                      <a:pt x="0" y="0"/>
                    </a:moveTo>
                    <a:lnTo>
                      <a:pt x="6003671" y="0"/>
                    </a:lnTo>
                    <a:lnTo>
                      <a:pt x="6003671" y="33020"/>
                    </a:lnTo>
                    <a:lnTo>
                      <a:pt x="0" y="33020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Freeform 43"/>
              <p:cNvSpPr/>
              <p:nvPr/>
            </p:nvSpPr>
            <p:spPr>
              <a:xfrm>
                <a:off x="2112137" y="5453507"/>
                <a:ext cx="6004815" cy="33021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3021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3020"/>
                    </a:lnTo>
                    <a:lnTo>
                      <a:pt x="0" y="33020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Freeform 44"/>
              <p:cNvSpPr/>
              <p:nvPr/>
            </p:nvSpPr>
            <p:spPr>
              <a:xfrm>
                <a:off x="2112137" y="5155565"/>
                <a:ext cx="5997195" cy="32767"/>
              </a:xfrm>
              <a:custGeom>
                <a:avLst/>
                <a:gdLst/>
                <a:ahLst/>
                <a:cxnLst/>
                <a:rect l="0" t="0" r="0" b="0"/>
                <a:pathLst>
                  <a:path w="5997195" h="32767">
                    <a:moveTo>
                      <a:pt x="0" y="0"/>
                    </a:moveTo>
                    <a:lnTo>
                      <a:pt x="5997194" y="0"/>
                    </a:lnTo>
                    <a:lnTo>
                      <a:pt x="5997194" y="32766"/>
                    </a:lnTo>
                    <a:lnTo>
                      <a:pt x="0" y="3276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Freeform 45"/>
              <p:cNvSpPr/>
              <p:nvPr/>
            </p:nvSpPr>
            <p:spPr>
              <a:xfrm>
                <a:off x="2095500" y="6652006"/>
                <a:ext cx="6033263" cy="35942"/>
              </a:xfrm>
              <a:custGeom>
                <a:avLst/>
                <a:gdLst/>
                <a:ahLst/>
                <a:cxnLst/>
                <a:rect l="0" t="0" r="0" b="0"/>
                <a:pathLst>
                  <a:path w="6033263" h="35942">
                    <a:moveTo>
                      <a:pt x="0" y="0"/>
                    </a:moveTo>
                    <a:lnTo>
                      <a:pt x="6033262" y="0"/>
                    </a:lnTo>
                    <a:lnTo>
                      <a:pt x="6033262" y="35941"/>
                    </a:lnTo>
                    <a:lnTo>
                      <a:pt x="0" y="3594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48" name="Straight Connector 47"/>
            <p:cNvCxnSpPr/>
            <p:nvPr/>
          </p:nvCxnSpPr>
          <p:spPr>
            <a:xfrm>
              <a:off x="3294380" y="939800"/>
              <a:ext cx="0" cy="3949192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miter lim="800000"/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3288411" y="4883023"/>
              <a:ext cx="3939794" cy="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miter lim="800000"/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3022600" y="44450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009900" y="41402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2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076700" y="4940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3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022600" y="3543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4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009900" y="32385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5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3009900" y="29464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6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295900" y="49276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7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5588000" y="49276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8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892800" y="49276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9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6146800" y="49276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10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6451600" y="49276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11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769100" y="49149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12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3467100" y="4940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3771900" y="4940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2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3009900" y="38481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3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4368800" y="4940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4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4673600" y="4940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5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4991100" y="4940300"/>
              <a:ext cx="431800" cy="261610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100" smtClean="0">
                  <a:solidFill>
                    <a:srgbClr val="000000"/>
                  </a:solidFill>
                  <a:latin typeface="Arial - 15"/>
                </a:rPr>
                <a:t>6</a:t>
              </a:r>
              <a:endParaRPr lang="en-US" sz="1100">
                <a:solidFill>
                  <a:srgbClr val="000000"/>
                </a:solidFill>
                <a:latin typeface="Arial - 15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3022600" y="2667000"/>
              <a:ext cx="431800" cy="261610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100" smtClean="0">
                  <a:solidFill>
                    <a:srgbClr val="000000"/>
                  </a:solidFill>
                  <a:latin typeface="Arial - 15"/>
                </a:rPr>
                <a:t>7</a:t>
              </a:r>
              <a:endParaRPr lang="en-US" sz="1100">
                <a:solidFill>
                  <a:srgbClr val="000000"/>
                </a:solidFill>
                <a:latin typeface="Arial - 15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3022600" y="23368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8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3022600" y="20320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9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2933700" y="17399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10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2933700" y="14351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11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2921000" y="11303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12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</p:grpSp>
      <p:cxnSp>
        <p:nvCxnSpPr>
          <p:cNvPr id="75" name="Straight Connector 74"/>
          <p:cNvCxnSpPr/>
          <p:nvPr/>
        </p:nvCxnSpPr>
        <p:spPr>
          <a:xfrm>
            <a:off x="3581400" y="1244600"/>
            <a:ext cx="3348355" cy="3328035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H="1">
            <a:off x="4896104" y="1272286"/>
            <a:ext cx="1152144" cy="3324987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3294380" y="3074289"/>
            <a:ext cx="2125091" cy="0"/>
          </a:xfrm>
          <a:prstGeom prst="line">
            <a:avLst/>
          </a:prstGeom>
          <a:ln w="38100" cap="flat" cmpd="sng" algn="ctr">
            <a:solidFill>
              <a:srgbClr val="FF0000"/>
            </a:solidFill>
            <a:prstDash val="dash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5930900" y="1041400"/>
            <a:ext cx="457200" cy="26161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100" smtClean="0">
                <a:solidFill>
                  <a:srgbClr val="000000"/>
                </a:solidFill>
                <a:latin typeface="Arial - 15"/>
              </a:rPr>
              <a:t>S</a:t>
            </a:r>
            <a:endParaRPr lang="en-US" sz="1100">
              <a:solidFill>
                <a:srgbClr val="000000"/>
              </a:solidFill>
              <a:latin typeface="Arial - 15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6896100" y="4470400"/>
            <a:ext cx="4826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D</a:t>
            </a:r>
            <a:endParaRPr lang="en-US" sz="120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165100" y="685800"/>
            <a:ext cx="1219200" cy="26161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100" dirty="0" smtClean="0">
                <a:solidFill>
                  <a:srgbClr val="000000"/>
                </a:solidFill>
                <a:latin typeface="Arial - 15"/>
              </a:rPr>
              <a:t>GRAPH 1</a:t>
            </a:r>
            <a:endParaRPr lang="en-US" sz="1100" dirty="0">
              <a:solidFill>
                <a:srgbClr val="000000"/>
              </a:solidFill>
              <a:latin typeface="Arial - 15"/>
            </a:endParaRPr>
          </a:p>
        </p:txBody>
      </p:sp>
      <p:cxnSp>
        <p:nvCxnSpPr>
          <p:cNvPr id="82" name="Straight Connector 81"/>
          <p:cNvCxnSpPr/>
          <p:nvPr/>
        </p:nvCxnSpPr>
        <p:spPr>
          <a:xfrm flipV="1">
            <a:off x="5410200" y="3073400"/>
            <a:ext cx="0" cy="1816100"/>
          </a:xfrm>
          <a:prstGeom prst="line">
            <a:avLst/>
          </a:prstGeom>
          <a:ln w="38100" cap="flat" cmpd="sng" algn="ctr">
            <a:solidFill>
              <a:srgbClr val="FF0000"/>
            </a:solidFill>
            <a:prstDash val="dash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5109845" y="2763901"/>
            <a:ext cx="0" cy="1205738"/>
          </a:xfrm>
          <a:prstGeom prst="line">
            <a:avLst/>
          </a:prstGeom>
          <a:ln w="38100" cap="flat" cmpd="sng" algn="ctr">
            <a:solidFill>
              <a:srgbClr val="32CD32"/>
            </a:solidFill>
            <a:prstDash val="solid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2679700" y="749300"/>
            <a:ext cx="4826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P</a:t>
            </a:r>
            <a:endParaRPr lang="en-US" sz="120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7493000" y="4851400"/>
            <a:ext cx="4826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Q</a:t>
            </a:r>
            <a:endParaRPr lang="en-US" sz="120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270500" y="5143500"/>
            <a:ext cx="6096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Qe</a:t>
            </a:r>
            <a:endParaRPr lang="en-US" sz="1200" baseline="-25000">
              <a:solidFill>
                <a:srgbClr val="000000"/>
              </a:solidFill>
              <a:latin typeface="Arial - 16"/>
            </a:endParaRPr>
          </a:p>
        </p:txBody>
      </p:sp>
      <p:cxnSp>
        <p:nvCxnSpPr>
          <p:cNvPr id="87" name="Straight Connector 86"/>
          <p:cNvCxnSpPr/>
          <p:nvPr/>
        </p:nvCxnSpPr>
        <p:spPr>
          <a:xfrm flipH="1">
            <a:off x="4483100" y="1282700"/>
            <a:ext cx="1130300" cy="323850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5308600" y="1028700"/>
            <a:ext cx="838200" cy="26161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100" smtClean="0">
                <a:solidFill>
                  <a:srgbClr val="000000"/>
                </a:solidFill>
                <a:latin typeface="Arial - 15"/>
              </a:rPr>
              <a:t>S+tax</a:t>
            </a:r>
            <a:endParaRPr lang="en-US" sz="1100">
              <a:solidFill>
                <a:srgbClr val="000000"/>
              </a:solidFill>
              <a:latin typeface="Arial - 15"/>
            </a:endParaRPr>
          </a:p>
        </p:txBody>
      </p:sp>
      <p:cxnSp>
        <p:nvCxnSpPr>
          <p:cNvPr id="89" name="Straight Connector 88"/>
          <p:cNvCxnSpPr/>
          <p:nvPr/>
        </p:nvCxnSpPr>
        <p:spPr>
          <a:xfrm>
            <a:off x="5103876" y="3965575"/>
            <a:ext cx="0" cy="913257"/>
          </a:xfrm>
          <a:prstGeom prst="line">
            <a:avLst/>
          </a:prstGeom>
          <a:ln w="38100" cap="flat" cmpd="sng" algn="ctr">
            <a:solidFill>
              <a:srgbClr val="32CD32"/>
            </a:solidFill>
            <a:prstDash val="dash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4927981" y="5143500"/>
            <a:ext cx="583438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Qe'</a:t>
            </a:r>
            <a:endParaRPr lang="en-US" sz="1200" baseline="-2500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2687907" y="2613838"/>
            <a:ext cx="5842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Pe'</a:t>
            </a:r>
            <a:endParaRPr lang="en-US" sz="1200" baseline="-25000">
              <a:solidFill>
                <a:srgbClr val="000000"/>
              </a:solidFill>
              <a:latin typeface="Arial - 16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3262737" y="2494153"/>
            <a:ext cx="1941449" cy="276999"/>
            <a:chOff x="3011551" y="6388100"/>
            <a:chExt cx="1941449" cy="276999"/>
          </a:xfrm>
        </p:grpSpPr>
        <p:cxnSp>
          <p:nvCxnSpPr>
            <p:cNvPr id="92" name="Straight Connector 91"/>
            <p:cNvCxnSpPr/>
            <p:nvPr/>
          </p:nvCxnSpPr>
          <p:spPr>
            <a:xfrm flipH="1">
              <a:off x="3011551" y="6655943"/>
              <a:ext cx="1818259" cy="0"/>
            </a:xfrm>
            <a:prstGeom prst="line">
              <a:avLst/>
            </a:prstGeom>
            <a:ln w="38100" cap="flat" cmpd="sng" algn="ctr">
              <a:solidFill>
                <a:srgbClr val="32CD32"/>
              </a:solidFill>
              <a:prstDash val="solid"/>
              <a:miter lim="800000"/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TextBox 92"/>
            <p:cNvSpPr txBox="1"/>
            <p:nvPr/>
          </p:nvSpPr>
          <p:spPr>
            <a:xfrm>
              <a:off x="3098800" y="6388100"/>
              <a:ext cx="1854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dirty="0" smtClean="0">
                  <a:solidFill>
                    <a:srgbClr val="000000"/>
                  </a:solidFill>
                  <a:latin typeface="Arial - 16"/>
                </a:rPr>
                <a:t>Price buyer pays </a:t>
              </a:r>
              <a:endParaRPr lang="en-US" sz="1200" dirty="0">
                <a:solidFill>
                  <a:srgbClr val="000000"/>
                </a:solidFill>
                <a:latin typeface="Arial - 16"/>
              </a:endParaRPr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3284348" y="3707710"/>
            <a:ext cx="2085984" cy="276999"/>
            <a:chOff x="5037201" y="5905584"/>
            <a:chExt cx="2085984" cy="276999"/>
          </a:xfrm>
        </p:grpSpPr>
        <p:cxnSp>
          <p:nvCxnSpPr>
            <p:cNvPr id="95" name="Straight Connector 94"/>
            <p:cNvCxnSpPr/>
            <p:nvPr/>
          </p:nvCxnSpPr>
          <p:spPr>
            <a:xfrm flipH="1">
              <a:off x="5037201" y="6166231"/>
              <a:ext cx="1824736" cy="0"/>
            </a:xfrm>
            <a:prstGeom prst="line">
              <a:avLst/>
            </a:prstGeom>
            <a:ln w="38100" cap="flat" cmpd="sng" algn="ctr">
              <a:solidFill>
                <a:srgbClr val="32CD32"/>
              </a:solidFill>
              <a:prstDash val="solid"/>
              <a:miter lim="800000"/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TextBox 95"/>
            <p:cNvSpPr txBox="1"/>
            <p:nvPr/>
          </p:nvSpPr>
          <p:spPr>
            <a:xfrm>
              <a:off x="5116585" y="5905584"/>
              <a:ext cx="20066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dirty="0" smtClean="0">
                  <a:solidFill>
                    <a:srgbClr val="000000"/>
                  </a:solidFill>
                  <a:latin typeface="Arial - 16"/>
                </a:rPr>
                <a:t>Price seller gets</a:t>
              </a:r>
              <a:endParaRPr lang="en-US" sz="1200" dirty="0">
                <a:solidFill>
                  <a:srgbClr val="000000"/>
                </a:solidFill>
                <a:latin typeface="Arial - 16"/>
              </a:endParaRPr>
            </a:p>
          </p:txBody>
        </p:sp>
      </p:grpSp>
      <p:sp>
        <p:nvSpPr>
          <p:cNvPr id="98" name="TextBox 97"/>
          <p:cNvSpPr txBox="1"/>
          <p:nvPr/>
        </p:nvSpPr>
        <p:spPr>
          <a:xfrm>
            <a:off x="2693035" y="2926421"/>
            <a:ext cx="5842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dirty="0" err="1" smtClean="0">
                <a:solidFill>
                  <a:srgbClr val="000000"/>
                </a:solidFill>
                <a:latin typeface="Arial - 16"/>
              </a:rPr>
              <a:t>Pe</a:t>
            </a:r>
            <a:endParaRPr lang="en-US" sz="1200" baseline="-25000" dirty="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2110485" y="6796660"/>
            <a:ext cx="6259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new equilibrium price is $7 (</a:t>
            </a:r>
            <a:r>
              <a:rPr lang="en-US" dirty="0" err="1" smtClean="0"/>
              <a:t>Pe</a:t>
            </a:r>
            <a:r>
              <a:rPr lang="en-US" dirty="0" smtClean="0"/>
              <a:t>’). This is what the buyer pays.  However, the producer receives only $3 (Ps - </a:t>
            </a:r>
            <a:r>
              <a:rPr lang="en-US" dirty="0" err="1" smtClean="0"/>
              <a:t>PRICEseller</a:t>
            </a:r>
            <a:r>
              <a:rPr lang="en-US" dirty="0" smtClean="0"/>
              <a:t>).</a:t>
            </a:r>
            <a:endParaRPr lang="en-US" dirty="0"/>
          </a:p>
        </p:txBody>
      </p:sp>
      <p:sp>
        <p:nvSpPr>
          <p:cNvPr id="100" name="TextBox 99"/>
          <p:cNvSpPr txBox="1"/>
          <p:nvPr/>
        </p:nvSpPr>
        <p:spPr>
          <a:xfrm>
            <a:off x="2707768" y="3819133"/>
            <a:ext cx="5842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latin typeface="Arial - 16"/>
              </a:rPr>
              <a:t>Ps</a:t>
            </a:r>
            <a:endParaRPr lang="en-US" sz="1200" baseline="-25000" dirty="0">
              <a:solidFill>
                <a:srgbClr val="000000"/>
              </a:solidFill>
              <a:latin typeface="Arial - 16"/>
            </a:endParaRPr>
          </a:p>
        </p:txBody>
      </p:sp>
    </p:spTree>
    <p:extLst>
      <p:ext uri="{BB962C8B-B14F-4D97-AF65-F5344CB8AC3E}">
        <p14:creationId xmlns:p14="http://schemas.microsoft.com/office/powerpoint/2010/main" val="1476063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-12700"/>
            <a:ext cx="10160000" cy="597662"/>
            <a:chOff x="0" y="-12700"/>
            <a:chExt cx="10160000" cy="597662"/>
          </a:xfrm>
        </p:grpSpPr>
        <p:pic>
          <p:nvPicPr>
            <p:cNvPr id="2" name="Picture 1"/>
            <p:cNvPicPr>
              <a:picLocks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-12700"/>
              <a:ext cx="10160000" cy="5976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3" name="TextBox 2"/>
            <p:cNvSpPr txBox="1"/>
            <p:nvPr/>
          </p:nvSpPr>
          <p:spPr>
            <a:xfrm>
              <a:off x="2070100" y="63500"/>
              <a:ext cx="45212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FFFFFF"/>
                  </a:solidFill>
                  <a:latin typeface="Arial - 26"/>
                </a:rPr>
                <a:t>Tax Incidence and Elasticity</a:t>
              </a:r>
              <a:endParaRPr lang="en-US" sz="1900">
                <a:solidFill>
                  <a:srgbClr val="FFFFFF"/>
                </a:solidFill>
                <a:latin typeface="Arial - 26"/>
              </a:endParaRP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2095500" y="660400"/>
            <a:ext cx="6033644" cy="6027548"/>
            <a:chOff x="2095500" y="660400"/>
            <a:chExt cx="6033644" cy="6027548"/>
          </a:xfrm>
        </p:grpSpPr>
        <p:grpSp>
          <p:nvGrpSpPr>
            <p:cNvPr id="47" name="Group 46"/>
            <p:cNvGrpSpPr/>
            <p:nvPr/>
          </p:nvGrpSpPr>
          <p:grpSpPr>
            <a:xfrm>
              <a:off x="2095500" y="660400"/>
              <a:ext cx="6033644" cy="6027548"/>
              <a:chOff x="2095500" y="660400"/>
              <a:chExt cx="6033644" cy="6027548"/>
            </a:xfrm>
          </p:grpSpPr>
          <p:sp>
            <p:nvSpPr>
              <p:cNvPr id="5" name="Freeform 4"/>
              <p:cNvSpPr/>
              <p:nvPr/>
            </p:nvSpPr>
            <p:spPr>
              <a:xfrm>
                <a:off x="2095500" y="673862"/>
                <a:ext cx="29973" cy="5993004"/>
              </a:xfrm>
              <a:custGeom>
                <a:avLst/>
                <a:gdLst/>
                <a:ahLst/>
                <a:cxnLst/>
                <a:rect l="0" t="0" r="0" b="0"/>
                <a:pathLst>
                  <a:path w="29973" h="5993004">
                    <a:moveTo>
                      <a:pt x="0" y="0"/>
                    </a:moveTo>
                    <a:lnTo>
                      <a:pt x="29972" y="0"/>
                    </a:lnTo>
                    <a:lnTo>
                      <a:pt x="29972" y="5993003"/>
                    </a:lnTo>
                    <a:lnTo>
                      <a:pt x="0" y="5993003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Freeform 5"/>
              <p:cNvSpPr/>
              <p:nvPr/>
            </p:nvSpPr>
            <p:spPr>
              <a:xfrm>
                <a:off x="2095500" y="660400"/>
                <a:ext cx="6031612" cy="29973"/>
              </a:xfrm>
              <a:custGeom>
                <a:avLst/>
                <a:gdLst/>
                <a:ahLst/>
                <a:cxnLst/>
                <a:rect l="0" t="0" r="0" b="0"/>
                <a:pathLst>
                  <a:path w="6031612" h="29973">
                    <a:moveTo>
                      <a:pt x="0" y="0"/>
                    </a:moveTo>
                    <a:lnTo>
                      <a:pt x="6031611" y="0"/>
                    </a:lnTo>
                    <a:lnTo>
                      <a:pt x="6031611" y="29972"/>
                    </a:lnTo>
                    <a:lnTo>
                      <a:pt x="0" y="2997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Freeform 6"/>
              <p:cNvSpPr/>
              <p:nvPr/>
            </p:nvSpPr>
            <p:spPr>
              <a:xfrm>
                <a:off x="2116582" y="961771"/>
                <a:ext cx="6000370" cy="31116"/>
              </a:xfrm>
              <a:custGeom>
                <a:avLst/>
                <a:gdLst/>
                <a:ahLst/>
                <a:cxnLst/>
                <a:rect l="0" t="0" r="0" b="0"/>
                <a:pathLst>
                  <a:path w="6000370" h="31116">
                    <a:moveTo>
                      <a:pt x="0" y="0"/>
                    </a:moveTo>
                    <a:lnTo>
                      <a:pt x="6000369" y="0"/>
                    </a:lnTo>
                    <a:lnTo>
                      <a:pt x="6000369" y="31115"/>
                    </a:lnTo>
                    <a:lnTo>
                      <a:pt x="0" y="3111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Freeform 7"/>
              <p:cNvSpPr/>
              <p:nvPr/>
            </p:nvSpPr>
            <p:spPr>
              <a:xfrm>
                <a:off x="2398268" y="675386"/>
                <a:ext cx="31370" cy="5993132"/>
              </a:xfrm>
              <a:custGeom>
                <a:avLst/>
                <a:gdLst/>
                <a:ahLst/>
                <a:cxnLst/>
                <a:rect l="0" t="0" r="0" b="0"/>
                <a:pathLst>
                  <a:path w="31370" h="5993132">
                    <a:moveTo>
                      <a:pt x="0" y="0"/>
                    </a:moveTo>
                    <a:lnTo>
                      <a:pt x="31369" y="0"/>
                    </a:lnTo>
                    <a:lnTo>
                      <a:pt x="31369" y="5993131"/>
                    </a:lnTo>
                    <a:lnTo>
                      <a:pt x="0" y="599313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Freeform 8"/>
              <p:cNvSpPr/>
              <p:nvPr/>
            </p:nvSpPr>
            <p:spPr>
              <a:xfrm>
                <a:off x="2696464" y="673862"/>
                <a:ext cx="31243" cy="5993004"/>
              </a:xfrm>
              <a:custGeom>
                <a:avLst/>
                <a:gdLst/>
                <a:ahLst/>
                <a:cxnLst/>
                <a:rect l="0" t="0" r="0" b="0"/>
                <a:pathLst>
                  <a:path w="31243" h="5993004">
                    <a:moveTo>
                      <a:pt x="0" y="0"/>
                    </a:moveTo>
                    <a:lnTo>
                      <a:pt x="31242" y="0"/>
                    </a:lnTo>
                    <a:lnTo>
                      <a:pt x="31242" y="5993003"/>
                    </a:lnTo>
                    <a:lnTo>
                      <a:pt x="0" y="5993003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Freeform 9"/>
              <p:cNvSpPr/>
              <p:nvPr/>
            </p:nvSpPr>
            <p:spPr>
              <a:xfrm>
                <a:off x="2998851" y="675386"/>
                <a:ext cx="34545" cy="5994909"/>
              </a:xfrm>
              <a:custGeom>
                <a:avLst/>
                <a:gdLst/>
                <a:ahLst/>
                <a:cxnLst/>
                <a:rect l="0" t="0" r="0" b="0"/>
                <a:pathLst>
                  <a:path w="34545" h="5994909">
                    <a:moveTo>
                      <a:pt x="0" y="0"/>
                    </a:moveTo>
                    <a:lnTo>
                      <a:pt x="34544" y="0"/>
                    </a:lnTo>
                    <a:lnTo>
                      <a:pt x="34544" y="5994908"/>
                    </a:lnTo>
                    <a:lnTo>
                      <a:pt x="0" y="5994908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reeform 10"/>
              <p:cNvSpPr/>
              <p:nvPr/>
            </p:nvSpPr>
            <p:spPr>
              <a:xfrm>
                <a:off x="3292729" y="673862"/>
                <a:ext cx="35942" cy="5996433"/>
              </a:xfrm>
              <a:custGeom>
                <a:avLst/>
                <a:gdLst/>
                <a:ahLst/>
                <a:cxnLst/>
                <a:rect l="0" t="0" r="0" b="0"/>
                <a:pathLst>
                  <a:path w="35942" h="5996433">
                    <a:moveTo>
                      <a:pt x="0" y="0"/>
                    </a:moveTo>
                    <a:lnTo>
                      <a:pt x="35941" y="0"/>
                    </a:lnTo>
                    <a:lnTo>
                      <a:pt x="35941" y="5996432"/>
                    </a:lnTo>
                    <a:lnTo>
                      <a:pt x="0" y="599643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Freeform 11"/>
              <p:cNvSpPr/>
              <p:nvPr/>
            </p:nvSpPr>
            <p:spPr>
              <a:xfrm>
                <a:off x="3595116" y="675386"/>
                <a:ext cx="31243" cy="5993132"/>
              </a:xfrm>
              <a:custGeom>
                <a:avLst/>
                <a:gdLst/>
                <a:ahLst/>
                <a:cxnLst/>
                <a:rect l="0" t="0" r="0" b="0"/>
                <a:pathLst>
                  <a:path w="31243" h="5993132">
                    <a:moveTo>
                      <a:pt x="0" y="0"/>
                    </a:moveTo>
                    <a:lnTo>
                      <a:pt x="31242" y="0"/>
                    </a:lnTo>
                    <a:lnTo>
                      <a:pt x="31242" y="5993131"/>
                    </a:lnTo>
                    <a:lnTo>
                      <a:pt x="0" y="599313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Freeform 12"/>
              <p:cNvSpPr/>
              <p:nvPr/>
            </p:nvSpPr>
            <p:spPr>
              <a:xfrm>
                <a:off x="3898011" y="677037"/>
                <a:ext cx="34545" cy="5994782"/>
              </a:xfrm>
              <a:custGeom>
                <a:avLst/>
                <a:gdLst/>
                <a:ahLst/>
                <a:cxnLst/>
                <a:rect l="0" t="0" r="0" b="0"/>
                <a:pathLst>
                  <a:path w="34545" h="5994782">
                    <a:moveTo>
                      <a:pt x="0" y="0"/>
                    </a:moveTo>
                    <a:lnTo>
                      <a:pt x="34544" y="0"/>
                    </a:lnTo>
                    <a:lnTo>
                      <a:pt x="34544" y="5994781"/>
                    </a:lnTo>
                    <a:lnTo>
                      <a:pt x="0" y="599478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Freeform 13"/>
              <p:cNvSpPr/>
              <p:nvPr/>
            </p:nvSpPr>
            <p:spPr>
              <a:xfrm>
                <a:off x="4197731" y="675386"/>
                <a:ext cx="32767" cy="5993132"/>
              </a:xfrm>
              <a:custGeom>
                <a:avLst/>
                <a:gdLst/>
                <a:ahLst/>
                <a:cxnLst/>
                <a:rect l="0" t="0" r="0" b="0"/>
                <a:pathLst>
                  <a:path w="32767" h="5993132">
                    <a:moveTo>
                      <a:pt x="0" y="0"/>
                    </a:moveTo>
                    <a:lnTo>
                      <a:pt x="32766" y="0"/>
                    </a:lnTo>
                    <a:lnTo>
                      <a:pt x="32766" y="5993131"/>
                    </a:lnTo>
                    <a:lnTo>
                      <a:pt x="0" y="599313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Freeform 14"/>
              <p:cNvSpPr/>
              <p:nvPr/>
            </p:nvSpPr>
            <p:spPr>
              <a:xfrm>
                <a:off x="4498594" y="678180"/>
                <a:ext cx="36069" cy="5991480"/>
              </a:xfrm>
              <a:custGeom>
                <a:avLst/>
                <a:gdLst/>
                <a:ahLst/>
                <a:cxnLst/>
                <a:rect l="0" t="0" r="0" b="0"/>
                <a:pathLst>
                  <a:path w="36069" h="5991480">
                    <a:moveTo>
                      <a:pt x="0" y="0"/>
                    </a:moveTo>
                    <a:lnTo>
                      <a:pt x="36068" y="0"/>
                    </a:lnTo>
                    <a:lnTo>
                      <a:pt x="36068" y="5991479"/>
                    </a:lnTo>
                    <a:lnTo>
                      <a:pt x="0" y="5991479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Freeform 15"/>
              <p:cNvSpPr/>
              <p:nvPr/>
            </p:nvSpPr>
            <p:spPr>
              <a:xfrm>
                <a:off x="4790694" y="675386"/>
                <a:ext cx="38736" cy="5993132"/>
              </a:xfrm>
              <a:custGeom>
                <a:avLst/>
                <a:gdLst/>
                <a:ahLst/>
                <a:cxnLst/>
                <a:rect l="0" t="0" r="0" b="0"/>
                <a:pathLst>
                  <a:path w="38736" h="5993132">
                    <a:moveTo>
                      <a:pt x="0" y="0"/>
                    </a:moveTo>
                    <a:lnTo>
                      <a:pt x="38735" y="0"/>
                    </a:lnTo>
                    <a:lnTo>
                      <a:pt x="38735" y="5993131"/>
                    </a:lnTo>
                    <a:lnTo>
                      <a:pt x="0" y="599313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Freeform 16"/>
              <p:cNvSpPr/>
              <p:nvPr/>
            </p:nvSpPr>
            <p:spPr>
              <a:xfrm>
                <a:off x="5095113" y="677037"/>
                <a:ext cx="31370" cy="5988686"/>
              </a:xfrm>
              <a:custGeom>
                <a:avLst/>
                <a:gdLst/>
                <a:ahLst/>
                <a:cxnLst/>
                <a:rect l="0" t="0" r="0" b="0"/>
                <a:pathLst>
                  <a:path w="31370" h="5988686">
                    <a:moveTo>
                      <a:pt x="0" y="0"/>
                    </a:moveTo>
                    <a:lnTo>
                      <a:pt x="31369" y="0"/>
                    </a:lnTo>
                    <a:lnTo>
                      <a:pt x="31369" y="5988685"/>
                    </a:lnTo>
                    <a:lnTo>
                      <a:pt x="0" y="598868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Freeform 17"/>
              <p:cNvSpPr/>
              <p:nvPr/>
            </p:nvSpPr>
            <p:spPr>
              <a:xfrm>
                <a:off x="5397627" y="677037"/>
                <a:ext cx="34291" cy="5990337"/>
              </a:xfrm>
              <a:custGeom>
                <a:avLst/>
                <a:gdLst/>
                <a:ahLst/>
                <a:cxnLst/>
                <a:rect l="0" t="0" r="0" b="0"/>
                <a:pathLst>
                  <a:path w="34291" h="5990337">
                    <a:moveTo>
                      <a:pt x="0" y="0"/>
                    </a:moveTo>
                    <a:lnTo>
                      <a:pt x="34290" y="0"/>
                    </a:lnTo>
                    <a:lnTo>
                      <a:pt x="34290" y="5990336"/>
                    </a:lnTo>
                    <a:lnTo>
                      <a:pt x="0" y="599033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Freeform 18"/>
              <p:cNvSpPr/>
              <p:nvPr/>
            </p:nvSpPr>
            <p:spPr>
              <a:xfrm>
                <a:off x="5697347" y="677037"/>
                <a:ext cx="32767" cy="5991480"/>
              </a:xfrm>
              <a:custGeom>
                <a:avLst/>
                <a:gdLst/>
                <a:ahLst/>
                <a:cxnLst/>
                <a:rect l="0" t="0" r="0" b="0"/>
                <a:pathLst>
                  <a:path w="32767" h="5991480">
                    <a:moveTo>
                      <a:pt x="0" y="0"/>
                    </a:moveTo>
                    <a:lnTo>
                      <a:pt x="32766" y="0"/>
                    </a:lnTo>
                    <a:lnTo>
                      <a:pt x="32766" y="5991479"/>
                    </a:lnTo>
                    <a:lnTo>
                      <a:pt x="0" y="5991479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Freeform 19"/>
              <p:cNvSpPr/>
              <p:nvPr/>
            </p:nvSpPr>
            <p:spPr>
              <a:xfrm>
                <a:off x="5998464" y="678180"/>
                <a:ext cx="36196" cy="5994909"/>
              </a:xfrm>
              <a:custGeom>
                <a:avLst/>
                <a:gdLst/>
                <a:ahLst/>
                <a:cxnLst/>
                <a:rect l="0" t="0" r="0" b="0"/>
                <a:pathLst>
                  <a:path w="36196" h="5994909">
                    <a:moveTo>
                      <a:pt x="0" y="0"/>
                    </a:moveTo>
                    <a:lnTo>
                      <a:pt x="36195" y="0"/>
                    </a:lnTo>
                    <a:lnTo>
                      <a:pt x="36195" y="5994908"/>
                    </a:lnTo>
                    <a:lnTo>
                      <a:pt x="0" y="5994908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Freeform 20"/>
              <p:cNvSpPr/>
              <p:nvPr/>
            </p:nvSpPr>
            <p:spPr>
              <a:xfrm>
                <a:off x="6290691" y="675386"/>
                <a:ext cx="38863" cy="5996433"/>
              </a:xfrm>
              <a:custGeom>
                <a:avLst/>
                <a:gdLst/>
                <a:ahLst/>
                <a:cxnLst/>
                <a:rect l="0" t="0" r="0" b="0"/>
                <a:pathLst>
                  <a:path w="38863" h="5996433">
                    <a:moveTo>
                      <a:pt x="0" y="0"/>
                    </a:moveTo>
                    <a:lnTo>
                      <a:pt x="38862" y="0"/>
                    </a:lnTo>
                    <a:lnTo>
                      <a:pt x="38862" y="5996432"/>
                    </a:lnTo>
                    <a:lnTo>
                      <a:pt x="0" y="599643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Freeform 21"/>
              <p:cNvSpPr/>
              <p:nvPr/>
            </p:nvSpPr>
            <p:spPr>
              <a:xfrm>
                <a:off x="6594602" y="677037"/>
                <a:ext cx="34545" cy="5993258"/>
              </a:xfrm>
              <a:custGeom>
                <a:avLst/>
                <a:gdLst/>
                <a:ahLst/>
                <a:cxnLst/>
                <a:rect l="0" t="0" r="0" b="0"/>
                <a:pathLst>
                  <a:path w="34545" h="5993258">
                    <a:moveTo>
                      <a:pt x="0" y="0"/>
                    </a:moveTo>
                    <a:lnTo>
                      <a:pt x="34544" y="0"/>
                    </a:lnTo>
                    <a:lnTo>
                      <a:pt x="34544" y="5993257"/>
                    </a:lnTo>
                    <a:lnTo>
                      <a:pt x="0" y="5993257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Freeform 22"/>
              <p:cNvSpPr/>
              <p:nvPr/>
            </p:nvSpPr>
            <p:spPr>
              <a:xfrm>
                <a:off x="6897116" y="678180"/>
                <a:ext cx="37339" cy="5994909"/>
              </a:xfrm>
              <a:custGeom>
                <a:avLst/>
                <a:gdLst/>
                <a:ahLst/>
                <a:cxnLst/>
                <a:rect l="0" t="0" r="0" b="0"/>
                <a:pathLst>
                  <a:path w="37339" h="5994909">
                    <a:moveTo>
                      <a:pt x="0" y="0"/>
                    </a:moveTo>
                    <a:lnTo>
                      <a:pt x="37338" y="0"/>
                    </a:lnTo>
                    <a:lnTo>
                      <a:pt x="37338" y="5994908"/>
                    </a:lnTo>
                    <a:lnTo>
                      <a:pt x="0" y="5994908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reeform 23"/>
              <p:cNvSpPr/>
              <p:nvPr/>
            </p:nvSpPr>
            <p:spPr>
              <a:xfrm>
                <a:off x="7196836" y="677037"/>
                <a:ext cx="36069" cy="5993258"/>
              </a:xfrm>
              <a:custGeom>
                <a:avLst/>
                <a:gdLst/>
                <a:ahLst/>
                <a:cxnLst/>
                <a:rect l="0" t="0" r="0" b="0"/>
                <a:pathLst>
                  <a:path w="36069" h="5993258">
                    <a:moveTo>
                      <a:pt x="0" y="0"/>
                    </a:moveTo>
                    <a:lnTo>
                      <a:pt x="36068" y="0"/>
                    </a:lnTo>
                    <a:lnTo>
                      <a:pt x="36068" y="5993257"/>
                    </a:lnTo>
                    <a:lnTo>
                      <a:pt x="0" y="5993257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Freeform 24"/>
              <p:cNvSpPr/>
              <p:nvPr/>
            </p:nvSpPr>
            <p:spPr>
              <a:xfrm>
                <a:off x="7496429" y="677037"/>
                <a:ext cx="38863" cy="5996306"/>
              </a:xfrm>
              <a:custGeom>
                <a:avLst/>
                <a:gdLst/>
                <a:ahLst/>
                <a:cxnLst/>
                <a:rect l="0" t="0" r="0" b="0"/>
                <a:pathLst>
                  <a:path w="38863" h="5996306">
                    <a:moveTo>
                      <a:pt x="0" y="0"/>
                    </a:moveTo>
                    <a:lnTo>
                      <a:pt x="38862" y="0"/>
                    </a:lnTo>
                    <a:lnTo>
                      <a:pt x="38862" y="5996305"/>
                    </a:lnTo>
                    <a:lnTo>
                      <a:pt x="0" y="599630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25"/>
              <p:cNvSpPr/>
              <p:nvPr/>
            </p:nvSpPr>
            <p:spPr>
              <a:xfrm>
                <a:off x="7790307" y="677037"/>
                <a:ext cx="42038" cy="5996306"/>
              </a:xfrm>
              <a:custGeom>
                <a:avLst/>
                <a:gdLst/>
                <a:ahLst/>
                <a:cxnLst/>
                <a:rect l="0" t="0" r="0" b="0"/>
                <a:pathLst>
                  <a:path w="42038" h="5996306">
                    <a:moveTo>
                      <a:pt x="0" y="0"/>
                    </a:moveTo>
                    <a:lnTo>
                      <a:pt x="42037" y="0"/>
                    </a:lnTo>
                    <a:lnTo>
                      <a:pt x="42037" y="5996305"/>
                    </a:lnTo>
                    <a:lnTo>
                      <a:pt x="0" y="599630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26"/>
              <p:cNvSpPr/>
              <p:nvPr/>
            </p:nvSpPr>
            <p:spPr>
              <a:xfrm>
                <a:off x="8085455" y="672338"/>
                <a:ext cx="43689" cy="5997322"/>
              </a:xfrm>
              <a:custGeom>
                <a:avLst/>
                <a:gdLst/>
                <a:ahLst/>
                <a:cxnLst/>
                <a:rect l="0" t="0" r="0" b="0"/>
                <a:pathLst>
                  <a:path w="43689" h="5997322">
                    <a:moveTo>
                      <a:pt x="0" y="0"/>
                    </a:moveTo>
                    <a:lnTo>
                      <a:pt x="43688" y="0"/>
                    </a:lnTo>
                    <a:lnTo>
                      <a:pt x="43688" y="5997321"/>
                    </a:lnTo>
                    <a:lnTo>
                      <a:pt x="0" y="599732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27"/>
              <p:cNvSpPr/>
              <p:nvPr/>
            </p:nvSpPr>
            <p:spPr>
              <a:xfrm>
                <a:off x="2113280" y="1262507"/>
                <a:ext cx="5994401" cy="31370"/>
              </a:xfrm>
              <a:custGeom>
                <a:avLst/>
                <a:gdLst/>
                <a:ahLst/>
                <a:cxnLst/>
                <a:rect l="0" t="0" r="0" b="0"/>
                <a:pathLst>
                  <a:path w="5994401" h="31370">
                    <a:moveTo>
                      <a:pt x="0" y="0"/>
                    </a:moveTo>
                    <a:lnTo>
                      <a:pt x="5994400" y="0"/>
                    </a:lnTo>
                    <a:lnTo>
                      <a:pt x="5994400" y="31369"/>
                    </a:lnTo>
                    <a:lnTo>
                      <a:pt x="0" y="31369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Freeform 28"/>
              <p:cNvSpPr/>
              <p:nvPr/>
            </p:nvSpPr>
            <p:spPr>
              <a:xfrm>
                <a:off x="2114931" y="1561084"/>
                <a:ext cx="6003545" cy="31243"/>
              </a:xfrm>
              <a:custGeom>
                <a:avLst/>
                <a:gdLst/>
                <a:ahLst/>
                <a:cxnLst/>
                <a:rect l="0" t="0" r="0" b="0"/>
                <a:pathLst>
                  <a:path w="6003545" h="31243">
                    <a:moveTo>
                      <a:pt x="0" y="0"/>
                    </a:moveTo>
                    <a:lnTo>
                      <a:pt x="6003544" y="0"/>
                    </a:lnTo>
                    <a:lnTo>
                      <a:pt x="6003544" y="31242"/>
                    </a:lnTo>
                    <a:lnTo>
                      <a:pt x="0" y="3124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reeform 29"/>
              <p:cNvSpPr/>
              <p:nvPr/>
            </p:nvSpPr>
            <p:spPr>
              <a:xfrm>
                <a:off x="2112137" y="1854327"/>
                <a:ext cx="6004815" cy="33021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3021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3020"/>
                    </a:lnTo>
                    <a:lnTo>
                      <a:pt x="0" y="33020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reeform 30"/>
              <p:cNvSpPr/>
              <p:nvPr/>
            </p:nvSpPr>
            <p:spPr>
              <a:xfrm>
                <a:off x="2118106" y="3358896"/>
                <a:ext cx="6004815" cy="32894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2894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2893"/>
                    </a:lnTo>
                    <a:lnTo>
                      <a:pt x="0" y="32893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Freeform 31"/>
              <p:cNvSpPr/>
              <p:nvPr/>
            </p:nvSpPr>
            <p:spPr>
              <a:xfrm>
                <a:off x="2114931" y="3060700"/>
                <a:ext cx="6004815" cy="32894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2894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2893"/>
                    </a:lnTo>
                    <a:lnTo>
                      <a:pt x="0" y="32893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Freeform 32"/>
              <p:cNvSpPr/>
              <p:nvPr/>
            </p:nvSpPr>
            <p:spPr>
              <a:xfrm>
                <a:off x="2114931" y="2759583"/>
                <a:ext cx="5994401" cy="32767"/>
              </a:xfrm>
              <a:custGeom>
                <a:avLst/>
                <a:gdLst/>
                <a:ahLst/>
                <a:cxnLst/>
                <a:rect l="0" t="0" r="0" b="0"/>
                <a:pathLst>
                  <a:path w="5994401" h="32767">
                    <a:moveTo>
                      <a:pt x="0" y="0"/>
                    </a:moveTo>
                    <a:lnTo>
                      <a:pt x="5994400" y="0"/>
                    </a:lnTo>
                    <a:lnTo>
                      <a:pt x="5994400" y="32766"/>
                    </a:lnTo>
                    <a:lnTo>
                      <a:pt x="0" y="3276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Freeform 33"/>
              <p:cNvSpPr/>
              <p:nvPr/>
            </p:nvSpPr>
            <p:spPr>
              <a:xfrm>
                <a:off x="2118106" y="2458593"/>
                <a:ext cx="6003418" cy="31243"/>
              </a:xfrm>
              <a:custGeom>
                <a:avLst/>
                <a:gdLst/>
                <a:ahLst/>
                <a:cxnLst/>
                <a:rect l="0" t="0" r="0" b="0"/>
                <a:pathLst>
                  <a:path w="6003418" h="31243">
                    <a:moveTo>
                      <a:pt x="0" y="0"/>
                    </a:moveTo>
                    <a:lnTo>
                      <a:pt x="6003417" y="0"/>
                    </a:lnTo>
                    <a:lnTo>
                      <a:pt x="6003417" y="31242"/>
                    </a:lnTo>
                    <a:lnTo>
                      <a:pt x="0" y="3124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Freeform 34"/>
              <p:cNvSpPr/>
              <p:nvPr/>
            </p:nvSpPr>
            <p:spPr>
              <a:xfrm>
                <a:off x="2116582" y="2160143"/>
                <a:ext cx="5986908" cy="31116"/>
              </a:xfrm>
              <a:custGeom>
                <a:avLst/>
                <a:gdLst/>
                <a:ahLst/>
                <a:cxnLst/>
                <a:rect l="0" t="0" r="0" b="0"/>
                <a:pathLst>
                  <a:path w="5986908" h="31116">
                    <a:moveTo>
                      <a:pt x="0" y="0"/>
                    </a:moveTo>
                    <a:lnTo>
                      <a:pt x="5986907" y="0"/>
                    </a:lnTo>
                    <a:lnTo>
                      <a:pt x="5986907" y="31115"/>
                    </a:lnTo>
                    <a:lnTo>
                      <a:pt x="0" y="3111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Freeform 35"/>
              <p:cNvSpPr/>
              <p:nvPr/>
            </p:nvSpPr>
            <p:spPr>
              <a:xfrm>
                <a:off x="2113280" y="3655314"/>
                <a:ext cx="5993004" cy="31497"/>
              </a:xfrm>
              <a:custGeom>
                <a:avLst/>
                <a:gdLst/>
                <a:ahLst/>
                <a:cxnLst/>
                <a:rect l="0" t="0" r="0" b="0"/>
                <a:pathLst>
                  <a:path w="5993004" h="31497">
                    <a:moveTo>
                      <a:pt x="0" y="0"/>
                    </a:moveTo>
                    <a:lnTo>
                      <a:pt x="5993003" y="0"/>
                    </a:lnTo>
                    <a:lnTo>
                      <a:pt x="5993003" y="31496"/>
                    </a:lnTo>
                    <a:lnTo>
                      <a:pt x="0" y="3149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Freeform 36"/>
              <p:cNvSpPr/>
              <p:nvPr/>
            </p:nvSpPr>
            <p:spPr>
              <a:xfrm>
                <a:off x="2112137" y="3956685"/>
                <a:ext cx="6003545" cy="31243"/>
              </a:xfrm>
              <a:custGeom>
                <a:avLst/>
                <a:gdLst/>
                <a:ahLst/>
                <a:cxnLst/>
                <a:rect l="0" t="0" r="0" b="0"/>
                <a:pathLst>
                  <a:path w="6003545" h="31243">
                    <a:moveTo>
                      <a:pt x="0" y="0"/>
                    </a:moveTo>
                    <a:lnTo>
                      <a:pt x="6003544" y="0"/>
                    </a:lnTo>
                    <a:lnTo>
                      <a:pt x="6003544" y="31242"/>
                    </a:lnTo>
                    <a:lnTo>
                      <a:pt x="0" y="3124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Freeform 37"/>
              <p:cNvSpPr/>
              <p:nvPr/>
            </p:nvSpPr>
            <p:spPr>
              <a:xfrm>
                <a:off x="2110486" y="4257929"/>
                <a:ext cx="6000370" cy="32767"/>
              </a:xfrm>
              <a:custGeom>
                <a:avLst/>
                <a:gdLst/>
                <a:ahLst/>
                <a:cxnLst/>
                <a:rect l="0" t="0" r="0" b="0"/>
                <a:pathLst>
                  <a:path w="6000370" h="32767">
                    <a:moveTo>
                      <a:pt x="0" y="0"/>
                    </a:moveTo>
                    <a:lnTo>
                      <a:pt x="6000369" y="0"/>
                    </a:lnTo>
                    <a:lnTo>
                      <a:pt x="6000369" y="32766"/>
                    </a:lnTo>
                    <a:lnTo>
                      <a:pt x="0" y="3276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Freeform 38"/>
              <p:cNvSpPr/>
              <p:nvPr/>
            </p:nvSpPr>
            <p:spPr>
              <a:xfrm>
                <a:off x="2112137" y="4556125"/>
                <a:ext cx="6004815" cy="32767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2767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2766"/>
                    </a:lnTo>
                    <a:lnTo>
                      <a:pt x="0" y="3276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Freeform 39"/>
              <p:cNvSpPr/>
              <p:nvPr/>
            </p:nvSpPr>
            <p:spPr>
              <a:xfrm>
                <a:off x="2110486" y="4849749"/>
                <a:ext cx="6004815" cy="33021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3021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3020"/>
                    </a:lnTo>
                    <a:lnTo>
                      <a:pt x="0" y="33020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Freeform 40"/>
              <p:cNvSpPr/>
              <p:nvPr/>
            </p:nvSpPr>
            <p:spPr>
              <a:xfrm>
                <a:off x="2114931" y="6347841"/>
                <a:ext cx="6004815" cy="36196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6196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6195"/>
                    </a:lnTo>
                    <a:lnTo>
                      <a:pt x="0" y="3619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Freeform 41"/>
              <p:cNvSpPr/>
              <p:nvPr/>
            </p:nvSpPr>
            <p:spPr>
              <a:xfrm>
                <a:off x="2114931" y="6054217"/>
                <a:ext cx="6006212" cy="35942"/>
              </a:xfrm>
              <a:custGeom>
                <a:avLst/>
                <a:gdLst/>
                <a:ahLst/>
                <a:cxnLst/>
                <a:rect l="0" t="0" r="0" b="0"/>
                <a:pathLst>
                  <a:path w="6006212" h="35942">
                    <a:moveTo>
                      <a:pt x="0" y="0"/>
                    </a:moveTo>
                    <a:lnTo>
                      <a:pt x="6006211" y="0"/>
                    </a:lnTo>
                    <a:lnTo>
                      <a:pt x="6006211" y="35941"/>
                    </a:lnTo>
                    <a:lnTo>
                      <a:pt x="0" y="3594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Freeform 42"/>
              <p:cNvSpPr/>
              <p:nvPr/>
            </p:nvSpPr>
            <p:spPr>
              <a:xfrm>
                <a:off x="2110486" y="5754370"/>
                <a:ext cx="6003672" cy="33021"/>
              </a:xfrm>
              <a:custGeom>
                <a:avLst/>
                <a:gdLst/>
                <a:ahLst/>
                <a:cxnLst/>
                <a:rect l="0" t="0" r="0" b="0"/>
                <a:pathLst>
                  <a:path w="6003672" h="33021">
                    <a:moveTo>
                      <a:pt x="0" y="0"/>
                    </a:moveTo>
                    <a:lnTo>
                      <a:pt x="6003671" y="0"/>
                    </a:lnTo>
                    <a:lnTo>
                      <a:pt x="6003671" y="33020"/>
                    </a:lnTo>
                    <a:lnTo>
                      <a:pt x="0" y="33020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Freeform 43"/>
              <p:cNvSpPr/>
              <p:nvPr/>
            </p:nvSpPr>
            <p:spPr>
              <a:xfrm>
                <a:off x="2112137" y="5453507"/>
                <a:ext cx="6004815" cy="33021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3021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3020"/>
                    </a:lnTo>
                    <a:lnTo>
                      <a:pt x="0" y="33020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Freeform 44"/>
              <p:cNvSpPr/>
              <p:nvPr/>
            </p:nvSpPr>
            <p:spPr>
              <a:xfrm>
                <a:off x="2112137" y="5155565"/>
                <a:ext cx="5997195" cy="32767"/>
              </a:xfrm>
              <a:custGeom>
                <a:avLst/>
                <a:gdLst/>
                <a:ahLst/>
                <a:cxnLst/>
                <a:rect l="0" t="0" r="0" b="0"/>
                <a:pathLst>
                  <a:path w="5997195" h="32767">
                    <a:moveTo>
                      <a:pt x="0" y="0"/>
                    </a:moveTo>
                    <a:lnTo>
                      <a:pt x="5997194" y="0"/>
                    </a:lnTo>
                    <a:lnTo>
                      <a:pt x="5997194" y="32766"/>
                    </a:lnTo>
                    <a:lnTo>
                      <a:pt x="0" y="3276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Freeform 45"/>
              <p:cNvSpPr/>
              <p:nvPr/>
            </p:nvSpPr>
            <p:spPr>
              <a:xfrm>
                <a:off x="2095500" y="6652006"/>
                <a:ext cx="6033263" cy="35942"/>
              </a:xfrm>
              <a:custGeom>
                <a:avLst/>
                <a:gdLst/>
                <a:ahLst/>
                <a:cxnLst/>
                <a:rect l="0" t="0" r="0" b="0"/>
                <a:pathLst>
                  <a:path w="6033263" h="35942">
                    <a:moveTo>
                      <a:pt x="0" y="0"/>
                    </a:moveTo>
                    <a:lnTo>
                      <a:pt x="6033262" y="0"/>
                    </a:lnTo>
                    <a:lnTo>
                      <a:pt x="6033262" y="35941"/>
                    </a:lnTo>
                    <a:lnTo>
                      <a:pt x="0" y="3594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48" name="Straight Connector 47"/>
            <p:cNvCxnSpPr/>
            <p:nvPr/>
          </p:nvCxnSpPr>
          <p:spPr>
            <a:xfrm>
              <a:off x="3294380" y="939800"/>
              <a:ext cx="0" cy="3949192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miter lim="800000"/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3288411" y="4883023"/>
              <a:ext cx="3939794" cy="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miter lim="800000"/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3022600" y="44450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009900" y="41402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2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076700" y="4940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3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022600" y="3543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4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009900" y="32385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5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3009900" y="29464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6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295900" y="49276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7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5588000" y="49276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8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892800" y="49276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9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6146800" y="49276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10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6451600" y="49276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11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769100" y="49149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12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3467100" y="4940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3771900" y="4940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2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3009900" y="38481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3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4368800" y="4940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4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4673600" y="4940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5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4991100" y="4940300"/>
              <a:ext cx="431800" cy="261610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100" smtClean="0">
                  <a:solidFill>
                    <a:srgbClr val="000000"/>
                  </a:solidFill>
                  <a:latin typeface="Arial - 15"/>
                </a:rPr>
                <a:t>6</a:t>
              </a:r>
              <a:endParaRPr lang="en-US" sz="1100">
                <a:solidFill>
                  <a:srgbClr val="000000"/>
                </a:solidFill>
                <a:latin typeface="Arial - 15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3022600" y="2667000"/>
              <a:ext cx="431800" cy="261610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100" smtClean="0">
                  <a:solidFill>
                    <a:srgbClr val="000000"/>
                  </a:solidFill>
                  <a:latin typeface="Arial - 15"/>
                </a:rPr>
                <a:t>7</a:t>
              </a:r>
              <a:endParaRPr lang="en-US" sz="1100">
                <a:solidFill>
                  <a:srgbClr val="000000"/>
                </a:solidFill>
                <a:latin typeface="Arial - 15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3022600" y="23368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8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3022600" y="20320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9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2933700" y="17399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10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2933700" y="14351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11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2921000" y="11303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12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</p:grpSp>
      <p:cxnSp>
        <p:nvCxnSpPr>
          <p:cNvPr id="75" name="Straight Connector 74"/>
          <p:cNvCxnSpPr/>
          <p:nvPr/>
        </p:nvCxnSpPr>
        <p:spPr>
          <a:xfrm>
            <a:off x="3581400" y="1244600"/>
            <a:ext cx="3348355" cy="3328035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H="1">
            <a:off x="4483100" y="1270000"/>
            <a:ext cx="1143000" cy="332740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H="1">
            <a:off x="4896104" y="1272286"/>
            <a:ext cx="1152144" cy="3324987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3297936" y="2776220"/>
            <a:ext cx="1805178" cy="0"/>
          </a:xfrm>
          <a:prstGeom prst="line">
            <a:avLst/>
          </a:prstGeom>
          <a:ln w="38100" cap="flat" cmpd="sng" algn="ctr">
            <a:solidFill>
              <a:srgbClr val="32CD32"/>
            </a:solidFill>
            <a:prstDash val="solid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3294380" y="3074289"/>
            <a:ext cx="2125091" cy="0"/>
          </a:xfrm>
          <a:prstGeom prst="line">
            <a:avLst/>
          </a:prstGeom>
          <a:ln w="38100" cap="flat" cmpd="sng" algn="ctr">
            <a:solidFill>
              <a:srgbClr val="FF0000"/>
            </a:solidFill>
            <a:prstDash val="dash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3288411" y="3981577"/>
            <a:ext cx="1814703" cy="0"/>
          </a:xfrm>
          <a:prstGeom prst="line">
            <a:avLst/>
          </a:prstGeom>
          <a:ln w="38100" cap="flat" cmpd="sng" algn="ctr">
            <a:solidFill>
              <a:srgbClr val="32CD32"/>
            </a:solidFill>
            <a:prstDash val="solid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5103114" y="2769870"/>
            <a:ext cx="0" cy="1193800"/>
          </a:xfrm>
          <a:prstGeom prst="line">
            <a:avLst/>
          </a:prstGeom>
          <a:ln w="38100" cap="flat" cmpd="sng" algn="ctr">
            <a:solidFill>
              <a:srgbClr val="32CD32"/>
            </a:solidFill>
            <a:prstDash val="solid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5257800" y="1028700"/>
            <a:ext cx="838200" cy="26161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100" smtClean="0">
                <a:solidFill>
                  <a:srgbClr val="000000"/>
                </a:solidFill>
                <a:latin typeface="Arial - 15"/>
              </a:rPr>
              <a:t>S+tax</a:t>
            </a:r>
            <a:endParaRPr lang="en-US" sz="1100">
              <a:solidFill>
                <a:srgbClr val="000000"/>
              </a:solidFill>
              <a:latin typeface="Arial - 15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930900" y="1041400"/>
            <a:ext cx="457200" cy="26161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100" smtClean="0">
                <a:solidFill>
                  <a:srgbClr val="000000"/>
                </a:solidFill>
                <a:latin typeface="Arial - 15"/>
              </a:rPr>
              <a:t>S</a:t>
            </a:r>
            <a:endParaRPr lang="en-US" sz="1100">
              <a:solidFill>
                <a:srgbClr val="000000"/>
              </a:solidFill>
              <a:latin typeface="Arial - 15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6896100" y="4470400"/>
            <a:ext cx="4826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D</a:t>
            </a:r>
            <a:endParaRPr lang="en-US" sz="120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65100" y="685800"/>
            <a:ext cx="1219200" cy="26161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100" dirty="0" smtClean="0">
                <a:solidFill>
                  <a:srgbClr val="000000"/>
                </a:solidFill>
                <a:latin typeface="Arial - 15"/>
              </a:rPr>
              <a:t>GRAPH 1</a:t>
            </a:r>
            <a:endParaRPr lang="en-US" sz="1100" dirty="0">
              <a:solidFill>
                <a:srgbClr val="000000"/>
              </a:solidFill>
              <a:latin typeface="Arial - 15"/>
            </a:endParaRPr>
          </a:p>
        </p:txBody>
      </p:sp>
      <p:cxnSp>
        <p:nvCxnSpPr>
          <p:cNvPr id="86" name="Straight Connector 85"/>
          <p:cNvCxnSpPr/>
          <p:nvPr/>
        </p:nvCxnSpPr>
        <p:spPr>
          <a:xfrm>
            <a:off x="5422138" y="3069463"/>
            <a:ext cx="0" cy="1818259"/>
          </a:xfrm>
          <a:prstGeom prst="line">
            <a:avLst/>
          </a:prstGeom>
          <a:ln w="38100" cap="flat" cmpd="sng" algn="ctr">
            <a:solidFill>
              <a:srgbClr val="FF0000"/>
            </a:solidFill>
            <a:prstDash val="dash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Freeform 87"/>
          <p:cNvSpPr/>
          <p:nvPr/>
        </p:nvSpPr>
        <p:spPr>
          <a:xfrm>
            <a:off x="3292348" y="3063366"/>
            <a:ext cx="1813434" cy="907035"/>
          </a:xfrm>
          <a:custGeom>
            <a:avLst/>
            <a:gdLst/>
            <a:ahLst/>
            <a:cxnLst/>
            <a:rect l="0" t="0" r="0" b="0"/>
            <a:pathLst>
              <a:path w="1813434" h="907035">
                <a:moveTo>
                  <a:pt x="0" y="0"/>
                </a:moveTo>
                <a:lnTo>
                  <a:pt x="1813433" y="0"/>
                </a:lnTo>
                <a:lnTo>
                  <a:pt x="1813433" y="907034"/>
                </a:lnTo>
                <a:lnTo>
                  <a:pt x="0" y="907034"/>
                </a:lnTo>
                <a:close/>
              </a:path>
            </a:pathLst>
          </a:custGeom>
          <a:solidFill>
            <a:srgbClr val="FFD700"/>
          </a:solidFill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 88"/>
          <p:cNvSpPr/>
          <p:nvPr/>
        </p:nvSpPr>
        <p:spPr>
          <a:xfrm>
            <a:off x="3295527" y="2764355"/>
            <a:ext cx="1814196" cy="283846"/>
          </a:xfrm>
          <a:custGeom>
            <a:avLst/>
            <a:gdLst/>
            <a:ahLst/>
            <a:cxnLst/>
            <a:rect l="0" t="0" r="0" b="0"/>
            <a:pathLst>
              <a:path w="1814196" h="283846">
                <a:moveTo>
                  <a:pt x="0" y="0"/>
                </a:moveTo>
                <a:lnTo>
                  <a:pt x="1814195" y="0"/>
                </a:lnTo>
                <a:lnTo>
                  <a:pt x="1814195" y="283845"/>
                </a:lnTo>
                <a:lnTo>
                  <a:pt x="0" y="283845"/>
                </a:lnTo>
                <a:close/>
              </a:path>
            </a:pathLst>
          </a:custGeom>
          <a:solidFill>
            <a:srgbClr val="FFFF00"/>
          </a:solidFill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 89"/>
          <p:cNvSpPr/>
          <p:nvPr/>
        </p:nvSpPr>
        <p:spPr>
          <a:xfrm>
            <a:off x="5102123" y="2772472"/>
            <a:ext cx="324613" cy="1224027"/>
          </a:xfrm>
          <a:custGeom>
            <a:avLst/>
            <a:gdLst/>
            <a:ahLst/>
            <a:cxnLst/>
            <a:rect l="0" t="0" r="0" b="0"/>
            <a:pathLst>
              <a:path w="324613" h="1224027">
                <a:moveTo>
                  <a:pt x="324612" y="326136"/>
                </a:moveTo>
                <a:lnTo>
                  <a:pt x="2794" y="1224026"/>
                </a:lnTo>
                <a:lnTo>
                  <a:pt x="0" y="0"/>
                </a:lnTo>
                <a:close/>
              </a:path>
            </a:pathLst>
          </a:custGeom>
          <a:solidFill>
            <a:srgbClr val="32CD32"/>
          </a:solidFill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TextBox 90"/>
          <p:cNvSpPr txBox="1"/>
          <p:nvPr/>
        </p:nvSpPr>
        <p:spPr>
          <a:xfrm>
            <a:off x="5014367" y="2830974"/>
            <a:ext cx="330200" cy="93871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1100" dirty="0" smtClean="0">
                <a:solidFill>
                  <a:srgbClr val="000000"/>
                </a:solidFill>
                <a:latin typeface="Arial - 15"/>
              </a:rPr>
              <a:t>D W L</a:t>
            </a:r>
            <a:endParaRPr lang="en-US" sz="1100" dirty="0">
              <a:solidFill>
                <a:srgbClr val="000000"/>
              </a:solidFill>
              <a:latin typeface="Arial - 15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3431820" y="3356222"/>
            <a:ext cx="20066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000" dirty="0" smtClean="0">
                <a:solidFill>
                  <a:srgbClr val="000000"/>
                </a:solidFill>
                <a:latin typeface="Arial - 14"/>
              </a:rPr>
              <a:t>Producer Tax Burden</a:t>
            </a:r>
            <a:endParaRPr lang="en-US" sz="1000" dirty="0">
              <a:solidFill>
                <a:srgbClr val="000000"/>
              </a:solidFill>
              <a:latin typeface="Arial - 14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2730500" y="723900"/>
            <a:ext cx="4826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P</a:t>
            </a:r>
            <a:endParaRPr lang="en-US" sz="120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7518400" y="4902200"/>
            <a:ext cx="4826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Q</a:t>
            </a:r>
            <a:endParaRPr lang="en-US" sz="1200">
              <a:solidFill>
                <a:srgbClr val="000000"/>
              </a:solidFill>
              <a:latin typeface="Arial - 16"/>
            </a:endParaRPr>
          </a:p>
        </p:txBody>
      </p:sp>
      <p:cxnSp>
        <p:nvCxnSpPr>
          <p:cNvPr id="95" name="Straight Connector 94"/>
          <p:cNvCxnSpPr/>
          <p:nvPr/>
        </p:nvCxnSpPr>
        <p:spPr>
          <a:xfrm>
            <a:off x="5097907" y="3981577"/>
            <a:ext cx="0" cy="895477"/>
          </a:xfrm>
          <a:prstGeom prst="line">
            <a:avLst/>
          </a:prstGeom>
          <a:ln w="38100" cap="flat" cmpd="sng" algn="ctr">
            <a:solidFill>
              <a:srgbClr val="32CD32"/>
            </a:solidFill>
            <a:prstDash val="dash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5295900" y="5143500"/>
            <a:ext cx="6096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Qe</a:t>
            </a:r>
            <a:endParaRPr lang="en-US" sz="1200" baseline="-2500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4953000" y="5143500"/>
            <a:ext cx="6096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Qe'</a:t>
            </a:r>
            <a:endParaRPr lang="en-US" sz="1200" baseline="-2500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2730500" y="2641600"/>
            <a:ext cx="5842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Pe'</a:t>
            </a:r>
            <a:endParaRPr lang="en-US" sz="1200" baseline="-2500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2717800" y="2946400"/>
            <a:ext cx="5842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Pe</a:t>
            </a:r>
            <a:endParaRPr lang="en-US" sz="1200" baseline="-2500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3406014" y="2809410"/>
            <a:ext cx="2108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000" dirty="0" smtClean="0">
                <a:solidFill>
                  <a:srgbClr val="000000"/>
                </a:solidFill>
                <a:latin typeface="Arial - 14"/>
              </a:rPr>
              <a:t>Consumer Tax Burden</a:t>
            </a:r>
            <a:endParaRPr lang="en-US" sz="1000" dirty="0">
              <a:solidFill>
                <a:srgbClr val="000000"/>
              </a:solidFill>
              <a:latin typeface="Arial - 14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2070100" y="6879092"/>
            <a:ext cx="60570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Before the tax was imposed, the equilibrium price was $6. Consumers paid $6 and producers received $6.  After the $4 tax was imposed on the producers, the equilibrium price increased to $7. Consumers now pay $1 more than before, so consumer tax burden is $1 times the quantity of the good exchanged. </a:t>
            </a:r>
            <a:endParaRPr lang="en-US" dirty="0"/>
          </a:p>
        </p:txBody>
      </p:sp>
      <p:sp>
        <p:nvSpPr>
          <p:cNvPr id="102" name="TextBox 101"/>
          <p:cNvSpPr txBox="1"/>
          <p:nvPr/>
        </p:nvSpPr>
        <p:spPr>
          <a:xfrm>
            <a:off x="2707768" y="3819133"/>
            <a:ext cx="5842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latin typeface="Arial - 16"/>
              </a:rPr>
              <a:t>Ps</a:t>
            </a:r>
            <a:endParaRPr lang="en-US" sz="1200" baseline="-25000" dirty="0">
              <a:solidFill>
                <a:srgbClr val="000000"/>
              </a:solidFill>
              <a:latin typeface="Arial - 16"/>
            </a:endParaRPr>
          </a:p>
        </p:txBody>
      </p:sp>
    </p:spTree>
    <p:extLst>
      <p:ext uri="{BB962C8B-B14F-4D97-AF65-F5344CB8AC3E}">
        <p14:creationId xmlns:p14="http://schemas.microsoft.com/office/powerpoint/2010/main" val="208719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-12700"/>
            <a:ext cx="10160000" cy="597662"/>
            <a:chOff x="0" y="-12700"/>
            <a:chExt cx="10160000" cy="597662"/>
          </a:xfrm>
        </p:grpSpPr>
        <p:pic>
          <p:nvPicPr>
            <p:cNvPr id="2" name="Picture 1"/>
            <p:cNvPicPr>
              <a:picLocks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-12700"/>
              <a:ext cx="10160000" cy="5976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3" name="TextBox 2"/>
            <p:cNvSpPr txBox="1"/>
            <p:nvPr/>
          </p:nvSpPr>
          <p:spPr>
            <a:xfrm>
              <a:off x="2070100" y="63500"/>
              <a:ext cx="45212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FFFFFF"/>
                  </a:solidFill>
                  <a:latin typeface="Arial - 26"/>
                </a:rPr>
                <a:t>Tax Incidence and Elasticity</a:t>
              </a:r>
              <a:endParaRPr lang="en-US" sz="1900">
                <a:solidFill>
                  <a:srgbClr val="FFFFFF"/>
                </a:solidFill>
                <a:latin typeface="Arial - 26"/>
              </a:endParaRP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2095500" y="660400"/>
            <a:ext cx="6033644" cy="6027548"/>
            <a:chOff x="2095500" y="660400"/>
            <a:chExt cx="6033644" cy="6027548"/>
          </a:xfrm>
        </p:grpSpPr>
        <p:grpSp>
          <p:nvGrpSpPr>
            <p:cNvPr id="47" name="Group 46"/>
            <p:cNvGrpSpPr/>
            <p:nvPr/>
          </p:nvGrpSpPr>
          <p:grpSpPr>
            <a:xfrm>
              <a:off x="2095500" y="660400"/>
              <a:ext cx="6033644" cy="6027548"/>
              <a:chOff x="2095500" y="660400"/>
              <a:chExt cx="6033644" cy="6027548"/>
            </a:xfrm>
          </p:grpSpPr>
          <p:sp>
            <p:nvSpPr>
              <p:cNvPr id="5" name="Freeform 4"/>
              <p:cNvSpPr/>
              <p:nvPr/>
            </p:nvSpPr>
            <p:spPr>
              <a:xfrm>
                <a:off x="2095500" y="673862"/>
                <a:ext cx="29973" cy="5993004"/>
              </a:xfrm>
              <a:custGeom>
                <a:avLst/>
                <a:gdLst/>
                <a:ahLst/>
                <a:cxnLst/>
                <a:rect l="0" t="0" r="0" b="0"/>
                <a:pathLst>
                  <a:path w="29973" h="5993004">
                    <a:moveTo>
                      <a:pt x="0" y="0"/>
                    </a:moveTo>
                    <a:lnTo>
                      <a:pt x="29972" y="0"/>
                    </a:lnTo>
                    <a:lnTo>
                      <a:pt x="29972" y="5993003"/>
                    </a:lnTo>
                    <a:lnTo>
                      <a:pt x="0" y="5993003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Freeform 5"/>
              <p:cNvSpPr/>
              <p:nvPr/>
            </p:nvSpPr>
            <p:spPr>
              <a:xfrm>
                <a:off x="2095500" y="660400"/>
                <a:ext cx="6031612" cy="29973"/>
              </a:xfrm>
              <a:custGeom>
                <a:avLst/>
                <a:gdLst/>
                <a:ahLst/>
                <a:cxnLst/>
                <a:rect l="0" t="0" r="0" b="0"/>
                <a:pathLst>
                  <a:path w="6031612" h="29973">
                    <a:moveTo>
                      <a:pt x="0" y="0"/>
                    </a:moveTo>
                    <a:lnTo>
                      <a:pt x="6031611" y="0"/>
                    </a:lnTo>
                    <a:lnTo>
                      <a:pt x="6031611" y="29972"/>
                    </a:lnTo>
                    <a:lnTo>
                      <a:pt x="0" y="2997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Freeform 6"/>
              <p:cNvSpPr/>
              <p:nvPr/>
            </p:nvSpPr>
            <p:spPr>
              <a:xfrm>
                <a:off x="2116582" y="961771"/>
                <a:ext cx="6000370" cy="31116"/>
              </a:xfrm>
              <a:custGeom>
                <a:avLst/>
                <a:gdLst/>
                <a:ahLst/>
                <a:cxnLst/>
                <a:rect l="0" t="0" r="0" b="0"/>
                <a:pathLst>
                  <a:path w="6000370" h="31116">
                    <a:moveTo>
                      <a:pt x="0" y="0"/>
                    </a:moveTo>
                    <a:lnTo>
                      <a:pt x="6000369" y="0"/>
                    </a:lnTo>
                    <a:lnTo>
                      <a:pt x="6000369" y="31115"/>
                    </a:lnTo>
                    <a:lnTo>
                      <a:pt x="0" y="3111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Freeform 7"/>
              <p:cNvSpPr/>
              <p:nvPr/>
            </p:nvSpPr>
            <p:spPr>
              <a:xfrm>
                <a:off x="2398268" y="675386"/>
                <a:ext cx="31370" cy="5993132"/>
              </a:xfrm>
              <a:custGeom>
                <a:avLst/>
                <a:gdLst/>
                <a:ahLst/>
                <a:cxnLst/>
                <a:rect l="0" t="0" r="0" b="0"/>
                <a:pathLst>
                  <a:path w="31370" h="5993132">
                    <a:moveTo>
                      <a:pt x="0" y="0"/>
                    </a:moveTo>
                    <a:lnTo>
                      <a:pt x="31369" y="0"/>
                    </a:lnTo>
                    <a:lnTo>
                      <a:pt x="31369" y="5993131"/>
                    </a:lnTo>
                    <a:lnTo>
                      <a:pt x="0" y="599313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Freeform 8"/>
              <p:cNvSpPr/>
              <p:nvPr/>
            </p:nvSpPr>
            <p:spPr>
              <a:xfrm>
                <a:off x="2696464" y="673862"/>
                <a:ext cx="31243" cy="5993004"/>
              </a:xfrm>
              <a:custGeom>
                <a:avLst/>
                <a:gdLst/>
                <a:ahLst/>
                <a:cxnLst/>
                <a:rect l="0" t="0" r="0" b="0"/>
                <a:pathLst>
                  <a:path w="31243" h="5993004">
                    <a:moveTo>
                      <a:pt x="0" y="0"/>
                    </a:moveTo>
                    <a:lnTo>
                      <a:pt x="31242" y="0"/>
                    </a:lnTo>
                    <a:lnTo>
                      <a:pt x="31242" y="5993003"/>
                    </a:lnTo>
                    <a:lnTo>
                      <a:pt x="0" y="5993003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Freeform 9"/>
              <p:cNvSpPr/>
              <p:nvPr/>
            </p:nvSpPr>
            <p:spPr>
              <a:xfrm>
                <a:off x="2998851" y="675386"/>
                <a:ext cx="34545" cy="5994909"/>
              </a:xfrm>
              <a:custGeom>
                <a:avLst/>
                <a:gdLst/>
                <a:ahLst/>
                <a:cxnLst/>
                <a:rect l="0" t="0" r="0" b="0"/>
                <a:pathLst>
                  <a:path w="34545" h="5994909">
                    <a:moveTo>
                      <a:pt x="0" y="0"/>
                    </a:moveTo>
                    <a:lnTo>
                      <a:pt x="34544" y="0"/>
                    </a:lnTo>
                    <a:lnTo>
                      <a:pt x="34544" y="5994908"/>
                    </a:lnTo>
                    <a:lnTo>
                      <a:pt x="0" y="5994908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reeform 10"/>
              <p:cNvSpPr/>
              <p:nvPr/>
            </p:nvSpPr>
            <p:spPr>
              <a:xfrm>
                <a:off x="3292729" y="673862"/>
                <a:ext cx="35942" cy="5996433"/>
              </a:xfrm>
              <a:custGeom>
                <a:avLst/>
                <a:gdLst/>
                <a:ahLst/>
                <a:cxnLst/>
                <a:rect l="0" t="0" r="0" b="0"/>
                <a:pathLst>
                  <a:path w="35942" h="5996433">
                    <a:moveTo>
                      <a:pt x="0" y="0"/>
                    </a:moveTo>
                    <a:lnTo>
                      <a:pt x="35941" y="0"/>
                    </a:lnTo>
                    <a:lnTo>
                      <a:pt x="35941" y="5996432"/>
                    </a:lnTo>
                    <a:lnTo>
                      <a:pt x="0" y="599643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Freeform 11"/>
              <p:cNvSpPr/>
              <p:nvPr/>
            </p:nvSpPr>
            <p:spPr>
              <a:xfrm>
                <a:off x="3595116" y="675386"/>
                <a:ext cx="31243" cy="5993132"/>
              </a:xfrm>
              <a:custGeom>
                <a:avLst/>
                <a:gdLst/>
                <a:ahLst/>
                <a:cxnLst/>
                <a:rect l="0" t="0" r="0" b="0"/>
                <a:pathLst>
                  <a:path w="31243" h="5993132">
                    <a:moveTo>
                      <a:pt x="0" y="0"/>
                    </a:moveTo>
                    <a:lnTo>
                      <a:pt x="31242" y="0"/>
                    </a:lnTo>
                    <a:lnTo>
                      <a:pt x="31242" y="5993131"/>
                    </a:lnTo>
                    <a:lnTo>
                      <a:pt x="0" y="599313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Freeform 12"/>
              <p:cNvSpPr/>
              <p:nvPr/>
            </p:nvSpPr>
            <p:spPr>
              <a:xfrm>
                <a:off x="3898011" y="677037"/>
                <a:ext cx="34545" cy="5994782"/>
              </a:xfrm>
              <a:custGeom>
                <a:avLst/>
                <a:gdLst/>
                <a:ahLst/>
                <a:cxnLst/>
                <a:rect l="0" t="0" r="0" b="0"/>
                <a:pathLst>
                  <a:path w="34545" h="5994782">
                    <a:moveTo>
                      <a:pt x="0" y="0"/>
                    </a:moveTo>
                    <a:lnTo>
                      <a:pt x="34544" y="0"/>
                    </a:lnTo>
                    <a:lnTo>
                      <a:pt x="34544" y="5994781"/>
                    </a:lnTo>
                    <a:lnTo>
                      <a:pt x="0" y="599478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Freeform 13"/>
              <p:cNvSpPr/>
              <p:nvPr/>
            </p:nvSpPr>
            <p:spPr>
              <a:xfrm>
                <a:off x="4197731" y="675386"/>
                <a:ext cx="32767" cy="5993132"/>
              </a:xfrm>
              <a:custGeom>
                <a:avLst/>
                <a:gdLst/>
                <a:ahLst/>
                <a:cxnLst/>
                <a:rect l="0" t="0" r="0" b="0"/>
                <a:pathLst>
                  <a:path w="32767" h="5993132">
                    <a:moveTo>
                      <a:pt x="0" y="0"/>
                    </a:moveTo>
                    <a:lnTo>
                      <a:pt x="32766" y="0"/>
                    </a:lnTo>
                    <a:lnTo>
                      <a:pt x="32766" y="5993131"/>
                    </a:lnTo>
                    <a:lnTo>
                      <a:pt x="0" y="599313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Freeform 14"/>
              <p:cNvSpPr/>
              <p:nvPr/>
            </p:nvSpPr>
            <p:spPr>
              <a:xfrm>
                <a:off x="4498594" y="678180"/>
                <a:ext cx="36069" cy="5991480"/>
              </a:xfrm>
              <a:custGeom>
                <a:avLst/>
                <a:gdLst/>
                <a:ahLst/>
                <a:cxnLst/>
                <a:rect l="0" t="0" r="0" b="0"/>
                <a:pathLst>
                  <a:path w="36069" h="5991480">
                    <a:moveTo>
                      <a:pt x="0" y="0"/>
                    </a:moveTo>
                    <a:lnTo>
                      <a:pt x="36068" y="0"/>
                    </a:lnTo>
                    <a:lnTo>
                      <a:pt x="36068" y="5991479"/>
                    </a:lnTo>
                    <a:lnTo>
                      <a:pt x="0" y="5991479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Freeform 15"/>
              <p:cNvSpPr/>
              <p:nvPr/>
            </p:nvSpPr>
            <p:spPr>
              <a:xfrm>
                <a:off x="4790694" y="675386"/>
                <a:ext cx="38736" cy="5993132"/>
              </a:xfrm>
              <a:custGeom>
                <a:avLst/>
                <a:gdLst/>
                <a:ahLst/>
                <a:cxnLst/>
                <a:rect l="0" t="0" r="0" b="0"/>
                <a:pathLst>
                  <a:path w="38736" h="5993132">
                    <a:moveTo>
                      <a:pt x="0" y="0"/>
                    </a:moveTo>
                    <a:lnTo>
                      <a:pt x="38735" y="0"/>
                    </a:lnTo>
                    <a:lnTo>
                      <a:pt x="38735" y="5993131"/>
                    </a:lnTo>
                    <a:lnTo>
                      <a:pt x="0" y="599313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Freeform 16"/>
              <p:cNvSpPr/>
              <p:nvPr/>
            </p:nvSpPr>
            <p:spPr>
              <a:xfrm>
                <a:off x="5095113" y="677037"/>
                <a:ext cx="31370" cy="5988686"/>
              </a:xfrm>
              <a:custGeom>
                <a:avLst/>
                <a:gdLst/>
                <a:ahLst/>
                <a:cxnLst/>
                <a:rect l="0" t="0" r="0" b="0"/>
                <a:pathLst>
                  <a:path w="31370" h="5988686">
                    <a:moveTo>
                      <a:pt x="0" y="0"/>
                    </a:moveTo>
                    <a:lnTo>
                      <a:pt x="31369" y="0"/>
                    </a:lnTo>
                    <a:lnTo>
                      <a:pt x="31369" y="5988685"/>
                    </a:lnTo>
                    <a:lnTo>
                      <a:pt x="0" y="598868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Freeform 17"/>
              <p:cNvSpPr/>
              <p:nvPr/>
            </p:nvSpPr>
            <p:spPr>
              <a:xfrm>
                <a:off x="5397627" y="677037"/>
                <a:ext cx="34291" cy="5990337"/>
              </a:xfrm>
              <a:custGeom>
                <a:avLst/>
                <a:gdLst/>
                <a:ahLst/>
                <a:cxnLst/>
                <a:rect l="0" t="0" r="0" b="0"/>
                <a:pathLst>
                  <a:path w="34291" h="5990337">
                    <a:moveTo>
                      <a:pt x="0" y="0"/>
                    </a:moveTo>
                    <a:lnTo>
                      <a:pt x="34290" y="0"/>
                    </a:lnTo>
                    <a:lnTo>
                      <a:pt x="34290" y="5990336"/>
                    </a:lnTo>
                    <a:lnTo>
                      <a:pt x="0" y="599033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Freeform 18"/>
              <p:cNvSpPr/>
              <p:nvPr/>
            </p:nvSpPr>
            <p:spPr>
              <a:xfrm>
                <a:off x="5697347" y="677037"/>
                <a:ext cx="32767" cy="5991480"/>
              </a:xfrm>
              <a:custGeom>
                <a:avLst/>
                <a:gdLst/>
                <a:ahLst/>
                <a:cxnLst/>
                <a:rect l="0" t="0" r="0" b="0"/>
                <a:pathLst>
                  <a:path w="32767" h="5991480">
                    <a:moveTo>
                      <a:pt x="0" y="0"/>
                    </a:moveTo>
                    <a:lnTo>
                      <a:pt x="32766" y="0"/>
                    </a:lnTo>
                    <a:lnTo>
                      <a:pt x="32766" y="5991479"/>
                    </a:lnTo>
                    <a:lnTo>
                      <a:pt x="0" y="5991479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Freeform 19"/>
              <p:cNvSpPr/>
              <p:nvPr/>
            </p:nvSpPr>
            <p:spPr>
              <a:xfrm>
                <a:off x="5998464" y="678180"/>
                <a:ext cx="36196" cy="5994909"/>
              </a:xfrm>
              <a:custGeom>
                <a:avLst/>
                <a:gdLst/>
                <a:ahLst/>
                <a:cxnLst/>
                <a:rect l="0" t="0" r="0" b="0"/>
                <a:pathLst>
                  <a:path w="36196" h="5994909">
                    <a:moveTo>
                      <a:pt x="0" y="0"/>
                    </a:moveTo>
                    <a:lnTo>
                      <a:pt x="36195" y="0"/>
                    </a:lnTo>
                    <a:lnTo>
                      <a:pt x="36195" y="5994908"/>
                    </a:lnTo>
                    <a:lnTo>
                      <a:pt x="0" y="5994908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Freeform 20"/>
              <p:cNvSpPr/>
              <p:nvPr/>
            </p:nvSpPr>
            <p:spPr>
              <a:xfrm>
                <a:off x="6290691" y="675386"/>
                <a:ext cx="38863" cy="5996433"/>
              </a:xfrm>
              <a:custGeom>
                <a:avLst/>
                <a:gdLst/>
                <a:ahLst/>
                <a:cxnLst/>
                <a:rect l="0" t="0" r="0" b="0"/>
                <a:pathLst>
                  <a:path w="38863" h="5996433">
                    <a:moveTo>
                      <a:pt x="0" y="0"/>
                    </a:moveTo>
                    <a:lnTo>
                      <a:pt x="38862" y="0"/>
                    </a:lnTo>
                    <a:lnTo>
                      <a:pt x="38862" y="5996432"/>
                    </a:lnTo>
                    <a:lnTo>
                      <a:pt x="0" y="599643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Freeform 21"/>
              <p:cNvSpPr/>
              <p:nvPr/>
            </p:nvSpPr>
            <p:spPr>
              <a:xfrm>
                <a:off x="6594602" y="677037"/>
                <a:ext cx="34545" cy="5993258"/>
              </a:xfrm>
              <a:custGeom>
                <a:avLst/>
                <a:gdLst/>
                <a:ahLst/>
                <a:cxnLst/>
                <a:rect l="0" t="0" r="0" b="0"/>
                <a:pathLst>
                  <a:path w="34545" h="5993258">
                    <a:moveTo>
                      <a:pt x="0" y="0"/>
                    </a:moveTo>
                    <a:lnTo>
                      <a:pt x="34544" y="0"/>
                    </a:lnTo>
                    <a:lnTo>
                      <a:pt x="34544" y="5993257"/>
                    </a:lnTo>
                    <a:lnTo>
                      <a:pt x="0" y="5993257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Freeform 22"/>
              <p:cNvSpPr/>
              <p:nvPr/>
            </p:nvSpPr>
            <p:spPr>
              <a:xfrm>
                <a:off x="6897116" y="678180"/>
                <a:ext cx="37339" cy="5994909"/>
              </a:xfrm>
              <a:custGeom>
                <a:avLst/>
                <a:gdLst/>
                <a:ahLst/>
                <a:cxnLst/>
                <a:rect l="0" t="0" r="0" b="0"/>
                <a:pathLst>
                  <a:path w="37339" h="5994909">
                    <a:moveTo>
                      <a:pt x="0" y="0"/>
                    </a:moveTo>
                    <a:lnTo>
                      <a:pt x="37338" y="0"/>
                    </a:lnTo>
                    <a:lnTo>
                      <a:pt x="37338" y="5994908"/>
                    </a:lnTo>
                    <a:lnTo>
                      <a:pt x="0" y="5994908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reeform 23"/>
              <p:cNvSpPr/>
              <p:nvPr/>
            </p:nvSpPr>
            <p:spPr>
              <a:xfrm>
                <a:off x="7196836" y="677037"/>
                <a:ext cx="36069" cy="5993258"/>
              </a:xfrm>
              <a:custGeom>
                <a:avLst/>
                <a:gdLst/>
                <a:ahLst/>
                <a:cxnLst/>
                <a:rect l="0" t="0" r="0" b="0"/>
                <a:pathLst>
                  <a:path w="36069" h="5993258">
                    <a:moveTo>
                      <a:pt x="0" y="0"/>
                    </a:moveTo>
                    <a:lnTo>
                      <a:pt x="36068" y="0"/>
                    </a:lnTo>
                    <a:lnTo>
                      <a:pt x="36068" y="5993257"/>
                    </a:lnTo>
                    <a:lnTo>
                      <a:pt x="0" y="5993257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Freeform 24"/>
              <p:cNvSpPr/>
              <p:nvPr/>
            </p:nvSpPr>
            <p:spPr>
              <a:xfrm>
                <a:off x="7496429" y="677037"/>
                <a:ext cx="38863" cy="5996306"/>
              </a:xfrm>
              <a:custGeom>
                <a:avLst/>
                <a:gdLst/>
                <a:ahLst/>
                <a:cxnLst/>
                <a:rect l="0" t="0" r="0" b="0"/>
                <a:pathLst>
                  <a:path w="38863" h="5996306">
                    <a:moveTo>
                      <a:pt x="0" y="0"/>
                    </a:moveTo>
                    <a:lnTo>
                      <a:pt x="38862" y="0"/>
                    </a:lnTo>
                    <a:lnTo>
                      <a:pt x="38862" y="5996305"/>
                    </a:lnTo>
                    <a:lnTo>
                      <a:pt x="0" y="599630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25"/>
              <p:cNvSpPr/>
              <p:nvPr/>
            </p:nvSpPr>
            <p:spPr>
              <a:xfrm>
                <a:off x="7790307" y="677037"/>
                <a:ext cx="42038" cy="5996306"/>
              </a:xfrm>
              <a:custGeom>
                <a:avLst/>
                <a:gdLst/>
                <a:ahLst/>
                <a:cxnLst/>
                <a:rect l="0" t="0" r="0" b="0"/>
                <a:pathLst>
                  <a:path w="42038" h="5996306">
                    <a:moveTo>
                      <a:pt x="0" y="0"/>
                    </a:moveTo>
                    <a:lnTo>
                      <a:pt x="42037" y="0"/>
                    </a:lnTo>
                    <a:lnTo>
                      <a:pt x="42037" y="5996305"/>
                    </a:lnTo>
                    <a:lnTo>
                      <a:pt x="0" y="599630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26"/>
              <p:cNvSpPr/>
              <p:nvPr/>
            </p:nvSpPr>
            <p:spPr>
              <a:xfrm>
                <a:off x="8085455" y="672338"/>
                <a:ext cx="43689" cy="5997322"/>
              </a:xfrm>
              <a:custGeom>
                <a:avLst/>
                <a:gdLst/>
                <a:ahLst/>
                <a:cxnLst/>
                <a:rect l="0" t="0" r="0" b="0"/>
                <a:pathLst>
                  <a:path w="43689" h="5997322">
                    <a:moveTo>
                      <a:pt x="0" y="0"/>
                    </a:moveTo>
                    <a:lnTo>
                      <a:pt x="43688" y="0"/>
                    </a:lnTo>
                    <a:lnTo>
                      <a:pt x="43688" y="5997321"/>
                    </a:lnTo>
                    <a:lnTo>
                      <a:pt x="0" y="599732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27"/>
              <p:cNvSpPr/>
              <p:nvPr/>
            </p:nvSpPr>
            <p:spPr>
              <a:xfrm>
                <a:off x="2113280" y="1262507"/>
                <a:ext cx="5994401" cy="31370"/>
              </a:xfrm>
              <a:custGeom>
                <a:avLst/>
                <a:gdLst/>
                <a:ahLst/>
                <a:cxnLst/>
                <a:rect l="0" t="0" r="0" b="0"/>
                <a:pathLst>
                  <a:path w="5994401" h="31370">
                    <a:moveTo>
                      <a:pt x="0" y="0"/>
                    </a:moveTo>
                    <a:lnTo>
                      <a:pt x="5994400" y="0"/>
                    </a:lnTo>
                    <a:lnTo>
                      <a:pt x="5994400" y="31369"/>
                    </a:lnTo>
                    <a:lnTo>
                      <a:pt x="0" y="31369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Freeform 28"/>
              <p:cNvSpPr/>
              <p:nvPr/>
            </p:nvSpPr>
            <p:spPr>
              <a:xfrm>
                <a:off x="2114931" y="1561084"/>
                <a:ext cx="6003545" cy="31243"/>
              </a:xfrm>
              <a:custGeom>
                <a:avLst/>
                <a:gdLst/>
                <a:ahLst/>
                <a:cxnLst/>
                <a:rect l="0" t="0" r="0" b="0"/>
                <a:pathLst>
                  <a:path w="6003545" h="31243">
                    <a:moveTo>
                      <a:pt x="0" y="0"/>
                    </a:moveTo>
                    <a:lnTo>
                      <a:pt x="6003544" y="0"/>
                    </a:lnTo>
                    <a:lnTo>
                      <a:pt x="6003544" y="31242"/>
                    </a:lnTo>
                    <a:lnTo>
                      <a:pt x="0" y="3124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reeform 29"/>
              <p:cNvSpPr/>
              <p:nvPr/>
            </p:nvSpPr>
            <p:spPr>
              <a:xfrm>
                <a:off x="2112137" y="1854327"/>
                <a:ext cx="6004815" cy="33021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3021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3020"/>
                    </a:lnTo>
                    <a:lnTo>
                      <a:pt x="0" y="33020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reeform 30"/>
              <p:cNvSpPr/>
              <p:nvPr/>
            </p:nvSpPr>
            <p:spPr>
              <a:xfrm>
                <a:off x="2118106" y="3358896"/>
                <a:ext cx="6004815" cy="32894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2894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2893"/>
                    </a:lnTo>
                    <a:lnTo>
                      <a:pt x="0" y="32893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Freeform 31"/>
              <p:cNvSpPr/>
              <p:nvPr/>
            </p:nvSpPr>
            <p:spPr>
              <a:xfrm>
                <a:off x="2114931" y="3060700"/>
                <a:ext cx="6004815" cy="32894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2894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2893"/>
                    </a:lnTo>
                    <a:lnTo>
                      <a:pt x="0" y="32893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Freeform 32"/>
              <p:cNvSpPr/>
              <p:nvPr/>
            </p:nvSpPr>
            <p:spPr>
              <a:xfrm>
                <a:off x="2114931" y="2759583"/>
                <a:ext cx="5994401" cy="32767"/>
              </a:xfrm>
              <a:custGeom>
                <a:avLst/>
                <a:gdLst/>
                <a:ahLst/>
                <a:cxnLst/>
                <a:rect l="0" t="0" r="0" b="0"/>
                <a:pathLst>
                  <a:path w="5994401" h="32767">
                    <a:moveTo>
                      <a:pt x="0" y="0"/>
                    </a:moveTo>
                    <a:lnTo>
                      <a:pt x="5994400" y="0"/>
                    </a:lnTo>
                    <a:lnTo>
                      <a:pt x="5994400" y="32766"/>
                    </a:lnTo>
                    <a:lnTo>
                      <a:pt x="0" y="3276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Freeform 33"/>
              <p:cNvSpPr/>
              <p:nvPr/>
            </p:nvSpPr>
            <p:spPr>
              <a:xfrm>
                <a:off x="2118106" y="2458593"/>
                <a:ext cx="6003418" cy="31243"/>
              </a:xfrm>
              <a:custGeom>
                <a:avLst/>
                <a:gdLst/>
                <a:ahLst/>
                <a:cxnLst/>
                <a:rect l="0" t="0" r="0" b="0"/>
                <a:pathLst>
                  <a:path w="6003418" h="31243">
                    <a:moveTo>
                      <a:pt x="0" y="0"/>
                    </a:moveTo>
                    <a:lnTo>
                      <a:pt x="6003417" y="0"/>
                    </a:lnTo>
                    <a:lnTo>
                      <a:pt x="6003417" y="31242"/>
                    </a:lnTo>
                    <a:lnTo>
                      <a:pt x="0" y="3124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Freeform 34"/>
              <p:cNvSpPr/>
              <p:nvPr/>
            </p:nvSpPr>
            <p:spPr>
              <a:xfrm>
                <a:off x="2116582" y="2160143"/>
                <a:ext cx="5986908" cy="31116"/>
              </a:xfrm>
              <a:custGeom>
                <a:avLst/>
                <a:gdLst/>
                <a:ahLst/>
                <a:cxnLst/>
                <a:rect l="0" t="0" r="0" b="0"/>
                <a:pathLst>
                  <a:path w="5986908" h="31116">
                    <a:moveTo>
                      <a:pt x="0" y="0"/>
                    </a:moveTo>
                    <a:lnTo>
                      <a:pt x="5986907" y="0"/>
                    </a:lnTo>
                    <a:lnTo>
                      <a:pt x="5986907" y="31115"/>
                    </a:lnTo>
                    <a:lnTo>
                      <a:pt x="0" y="3111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Freeform 35"/>
              <p:cNvSpPr/>
              <p:nvPr/>
            </p:nvSpPr>
            <p:spPr>
              <a:xfrm>
                <a:off x="2113280" y="3655314"/>
                <a:ext cx="5993004" cy="31497"/>
              </a:xfrm>
              <a:custGeom>
                <a:avLst/>
                <a:gdLst/>
                <a:ahLst/>
                <a:cxnLst/>
                <a:rect l="0" t="0" r="0" b="0"/>
                <a:pathLst>
                  <a:path w="5993004" h="31497">
                    <a:moveTo>
                      <a:pt x="0" y="0"/>
                    </a:moveTo>
                    <a:lnTo>
                      <a:pt x="5993003" y="0"/>
                    </a:lnTo>
                    <a:lnTo>
                      <a:pt x="5993003" y="31496"/>
                    </a:lnTo>
                    <a:lnTo>
                      <a:pt x="0" y="3149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Freeform 36"/>
              <p:cNvSpPr/>
              <p:nvPr/>
            </p:nvSpPr>
            <p:spPr>
              <a:xfrm>
                <a:off x="2112137" y="3956685"/>
                <a:ext cx="6003545" cy="31243"/>
              </a:xfrm>
              <a:custGeom>
                <a:avLst/>
                <a:gdLst/>
                <a:ahLst/>
                <a:cxnLst/>
                <a:rect l="0" t="0" r="0" b="0"/>
                <a:pathLst>
                  <a:path w="6003545" h="31243">
                    <a:moveTo>
                      <a:pt x="0" y="0"/>
                    </a:moveTo>
                    <a:lnTo>
                      <a:pt x="6003544" y="0"/>
                    </a:lnTo>
                    <a:lnTo>
                      <a:pt x="6003544" y="31242"/>
                    </a:lnTo>
                    <a:lnTo>
                      <a:pt x="0" y="3124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Freeform 37"/>
              <p:cNvSpPr/>
              <p:nvPr/>
            </p:nvSpPr>
            <p:spPr>
              <a:xfrm>
                <a:off x="2110486" y="4257929"/>
                <a:ext cx="6000370" cy="32767"/>
              </a:xfrm>
              <a:custGeom>
                <a:avLst/>
                <a:gdLst/>
                <a:ahLst/>
                <a:cxnLst/>
                <a:rect l="0" t="0" r="0" b="0"/>
                <a:pathLst>
                  <a:path w="6000370" h="32767">
                    <a:moveTo>
                      <a:pt x="0" y="0"/>
                    </a:moveTo>
                    <a:lnTo>
                      <a:pt x="6000369" y="0"/>
                    </a:lnTo>
                    <a:lnTo>
                      <a:pt x="6000369" y="32766"/>
                    </a:lnTo>
                    <a:lnTo>
                      <a:pt x="0" y="3276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Freeform 38"/>
              <p:cNvSpPr/>
              <p:nvPr/>
            </p:nvSpPr>
            <p:spPr>
              <a:xfrm>
                <a:off x="2112137" y="4556125"/>
                <a:ext cx="6004815" cy="32767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2767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2766"/>
                    </a:lnTo>
                    <a:lnTo>
                      <a:pt x="0" y="3276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Freeform 39"/>
              <p:cNvSpPr/>
              <p:nvPr/>
            </p:nvSpPr>
            <p:spPr>
              <a:xfrm>
                <a:off x="2110486" y="4849749"/>
                <a:ext cx="6004815" cy="33021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3021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3020"/>
                    </a:lnTo>
                    <a:lnTo>
                      <a:pt x="0" y="33020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Freeform 40"/>
              <p:cNvSpPr/>
              <p:nvPr/>
            </p:nvSpPr>
            <p:spPr>
              <a:xfrm>
                <a:off x="2114931" y="6347841"/>
                <a:ext cx="6004815" cy="36196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6196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6195"/>
                    </a:lnTo>
                    <a:lnTo>
                      <a:pt x="0" y="3619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Freeform 41"/>
              <p:cNvSpPr/>
              <p:nvPr/>
            </p:nvSpPr>
            <p:spPr>
              <a:xfrm>
                <a:off x="2114931" y="6054217"/>
                <a:ext cx="6006212" cy="35942"/>
              </a:xfrm>
              <a:custGeom>
                <a:avLst/>
                <a:gdLst/>
                <a:ahLst/>
                <a:cxnLst/>
                <a:rect l="0" t="0" r="0" b="0"/>
                <a:pathLst>
                  <a:path w="6006212" h="35942">
                    <a:moveTo>
                      <a:pt x="0" y="0"/>
                    </a:moveTo>
                    <a:lnTo>
                      <a:pt x="6006211" y="0"/>
                    </a:lnTo>
                    <a:lnTo>
                      <a:pt x="6006211" y="35941"/>
                    </a:lnTo>
                    <a:lnTo>
                      <a:pt x="0" y="3594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Freeform 42"/>
              <p:cNvSpPr/>
              <p:nvPr/>
            </p:nvSpPr>
            <p:spPr>
              <a:xfrm>
                <a:off x="2110486" y="5754370"/>
                <a:ext cx="6003672" cy="33021"/>
              </a:xfrm>
              <a:custGeom>
                <a:avLst/>
                <a:gdLst/>
                <a:ahLst/>
                <a:cxnLst/>
                <a:rect l="0" t="0" r="0" b="0"/>
                <a:pathLst>
                  <a:path w="6003672" h="33021">
                    <a:moveTo>
                      <a:pt x="0" y="0"/>
                    </a:moveTo>
                    <a:lnTo>
                      <a:pt x="6003671" y="0"/>
                    </a:lnTo>
                    <a:lnTo>
                      <a:pt x="6003671" y="33020"/>
                    </a:lnTo>
                    <a:lnTo>
                      <a:pt x="0" y="33020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Freeform 43"/>
              <p:cNvSpPr/>
              <p:nvPr/>
            </p:nvSpPr>
            <p:spPr>
              <a:xfrm>
                <a:off x="2112137" y="5453507"/>
                <a:ext cx="6004815" cy="33021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3021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3020"/>
                    </a:lnTo>
                    <a:lnTo>
                      <a:pt x="0" y="33020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Freeform 44"/>
              <p:cNvSpPr/>
              <p:nvPr/>
            </p:nvSpPr>
            <p:spPr>
              <a:xfrm>
                <a:off x="2112137" y="5155565"/>
                <a:ext cx="5997195" cy="32767"/>
              </a:xfrm>
              <a:custGeom>
                <a:avLst/>
                <a:gdLst/>
                <a:ahLst/>
                <a:cxnLst/>
                <a:rect l="0" t="0" r="0" b="0"/>
                <a:pathLst>
                  <a:path w="5997195" h="32767">
                    <a:moveTo>
                      <a:pt x="0" y="0"/>
                    </a:moveTo>
                    <a:lnTo>
                      <a:pt x="5997194" y="0"/>
                    </a:lnTo>
                    <a:lnTo>
                      <a:pt x="5997194" y="32766"/>
                    </a:lnTo>
                    <a:lnTo>
                      <a:pt x="0" y="3276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Freeform 45"/>
              <p:cNvSpPr/>
              <p:nvPr/>
            </p:nvSpPr>
            <p:spPr>
              <a:xfrm>
                <a:off x="2095500" y="6652006"/>
                <a:ext cx="6033263" cy="35942"/>
              </a:xfrm>
              <a:custGeom>
                <a:avLst/>
                <a:gdLst/>
                <a:ahLst/>
                <a:cxnLst/>
                <a:rect l="0" t="0" r="0" b="0"/>
                <a:pathLst>
                  <a:path w="6033263" h="35942">
                    <a:moveTo>
                      <a:pt x="0" y="0"/>
                    </a:moveTo>
                    <a:lnTo>
                      <a:pt x="6033262" y="0"/>
                    </a:lnTo>
                    <a:lnTo>
                      <a:pt x="6033262" y="35941"/>
                    </a:lnTo>
                    <a:lnTo>
                      <a:pt x="0" y="3594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48" name="Straight Connector 47"/>
            <p:cNvCxnSpPr/>
            <p:nvPr/>
          </p:nvCxnSpPr>
          <p:spPr>
            <a:xfrm>
              <a:off x="3294380" y="939800"/>
              <a:ext cx="0" cy="3949192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miter lim="800000"/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3288411" y="4883023"/>
              <a:ext cx="3939794" cy="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miter lim="800000"/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3022600" y="44450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009900" y="41402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2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076700" y="4940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3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022600" y="3543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4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009900" y="32385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5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3009900" y="29464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6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295900" y="49276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7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5588000" y="49276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8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892800" y="49276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9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6146800" y="49276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10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6451600" y="49276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11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769100" y="49149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12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3467100" y="4940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3771900" y="4940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2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3009900" y="38481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3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4368800" y="4940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4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4673600" y="4940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5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4991100" y="4940300"/>
              <a:ext cx="431800" cy="261610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100" smtClean="0">
                  <a:solidFill>
                    <a:srgbClr val="000000"/>
                  </a:solidFill>
                  <a:latin typeface="Arial - 15"/>
                </a:rPr>
                <a:t>6</a:t>
              </a:r>
              <a:endParaRPr lang="en-US" sz="1100">
                <a:solidFill>
                  <a:srgbClr val="000000"/>
                </a:solidFill>
                <a:latin typeface="Arial - 15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3022600" y="2667000"/>
              <a:ext cx="431800" cy="261610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100" smtClean="0">
                  <a:solidFill>
                    <a:srgbClr val="000000"/>
                  </a:solidFill>
                  <a:latin typeface="Arial - 15"/>
                </a:rPr>
                <a:t>7</a:t>
              </a:r>
              <a:endParaRPr lang="en-US" sz="1100">
                <a:solidFill>
                  <a:srgbClr val="000000"/>
                </a:solidFill>
                <a:latin typeface="Arial - 15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3022600" y="23368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8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3022600" y="20320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9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2933700" y="17399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10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2933700" y="14351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11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2921000" y="11303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12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</p:grpSp>
      <p:cxnSp>
        <p:nvCxnSpPr>
          <p:cNvPr id="75" name="Straight Connector 74"/>
          <p:cNvCxnSpPr/>
          <p:nvPr/>
        </p:nvCxnSpPr>
        <p:spPr>
          <a:xfrm>
            <a:off x="3581400" y="1244600"/>
            <a:ext cx="3348355" cy="3328035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H="1">
            <a:off x="4483100" y="1270000"/>
            <a:ext cx="1143000" cy="332740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H="1">
            <a:off x="4896104" y="1272286"/>
            <a:ext cx="1152144" cy="3324987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3297936" y="2776220"/>
            <a:ext cx="1805178" cy="0"/>
          </a:xfrm>
          <a:prstGeom prst="line">
            <a:avLst/>
          </a:prstGeom>
          <a:ln w="38100" cap="flat" cmpd="sng" algn="ctr">
            <a:solidFill>
              <a:srgbClr val="32CD32"/>
            </a:solidFill>
            <a:prstDash val="solid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3294380" y="3074289"/>
            <a:ext cx="2125091" cy="0"/>
          </a:xfrm>
          <a:prstGeom prst="line">
            <a:avLst/>
          </a:prstGeom>
          <a:ln w="38100" cap="flat" cmpd="sng" algn="ctr">
            <a:solidFill>
              <a:srgbClr val="FF0000"/>
            </a:solidFill>
            <a:prstDash val="dash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3288411" y="3981577"/>
            <a:ext cx="1814703" cy="0"/>
          </a:xfrm>
          <a:prstGeom prst="line">
            <a:avLst/>
          </a:prstGeom>
          <a:ln w="38100" cap="flat" cmpd="sng" algn="ctr">
            <a:solidFill>
              <a:srgbClr val="32CD32"/>
            </a:solidFill>
            <a:prstDash val="solid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5103114" y="2769870"/>
            <a:ext cx="0" cy="1193800"/>
          </a:xfrm>
          <a:prstGeom prst="line">
            <a:avLst/>
          </a:prstGeom>
          <a:ln w="38100" cap="flat" cmpd="sng" algn="ctr">
            <a:solidFill>
              <a:srgbClr val="32CD32"/>
            </a:solidFill>
            <a:prstDash val="solid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5257800" y="1028700"/>
            <a:ext cx="838200" cy="26161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100" smtClean="0">
                <a:solidFill>
                  <a:srgbClr val="000000"/>
                </a:solidFill>
                <a:latin typeface="Arial - 15"/>
              </a:rPr>
              <a:t>S+tax</a:t>
            </a:r>
            <a:endParaRPr lang="en-US" sz="1100">
              <a:solidFill>
                <a:srgbClr val="000000"/>
              </a:solidFill>
              <a:latin typeface="Arial - 15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930900" y="1041400"/>
            <a:ext cx="457200" cy="26161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100" smtClean="0">
                <a:solidFill>
                  <a:srgbClr val="000000"/>
                </a:solidFill>
                <a:latin typeface="Arial - 15"/>
              </a:rPr>
              <a:t>S</a:t>
            </a:r>
            <a:endParaRPr lang="en-US" sz="1100">
              <a:solidFill>
                <a:srgbClr val="000000"/>
              </a:solidFill>
              <a:latin typeface="Arial - 15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6896100" y="4470400"/>
            <a:ext cx="4826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D</a:t>
            </a:r>
            <a:endParaRPr lang="en-US" sz="120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65100" y="685800"/>
            <a:ext cx="1219200" cy="26161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100" dirty="0" smtClean="0">
                <a:solidFill>
                  <a:srgbClr val="000000"/>
                </a:solidFill>
                <a:latin typeface="Arial - 15"/>
              </a:rPr>
              <a:t>GRAPH 1</a:t>
            </a:r>
            <a:endParaRPr lang="en-US" sz="1100" dirty="0">
              <a:solidFill>
                <a:srgbClr val="000000"/>
              </a:solidFill>
              <a:latin typeface="Arial - 15"/>
            </a:endParaRPr>
          </a:p>
        </p:txBody>
      </p:sp>
      <p:cxnSp>
        <p:nvCxnSpPr>
          <p:cNvPr id="86" name="Straight Connector 85"/>
          <p:cNvCxnSpPr/>
          <p:nvPr/>
        </p:nvCxnSpPr>
        <p:spPr>
          <a:xfrm>
            <a:off x="5422138" y="3069463"/>
            <a:ext cx="0" cy="1818259"/>
          </a:xfrm>
          <a:prstGeom prst="line">
            <a:avLst/>
          </a:prstGeom>
          <a:ln w="38100" cap="flat" cmpd="sng" algn="ctr">
            <a:solidFill>
              <a:srgbClr val="FF0000"/>
            </a:solidFill>
            <a:prstDash val="dash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Freeform 87"/>
          <p:cNvSpPr/>
          <p:nvPr/>
        </p:nvSpPr>
        <p:spPr>
          <a:xfrm>
            <a:off x="3293588" y="3063366"/>
            <a:ext cx="1813434" cy="907035"/>
          </a:xfrm>
          <a:custGeom>
            <a:avLst/>
            <a:gdLst/>
            <a:ahLst/>
            <a:cxnLst/>
            <a:rect l="0" t="0" r="0" b="0"/>
            <a:pathLst>
              <a:path w="1813434" h="907035">
                <a:moveTo>
                  <a:pt x="0" y="0"/>
                </a:moveTo>
                <a:lnTo>
                  <a:pt x="1813433" y="0"/>
                </a:lnTo>
                <a:lnTo>
                  <a:pt x="1813433" y="907034"/>
                </a:lnTo>
                <a:lnTo>
                  <a:pt x="0" y="907034"/>
                </a:lnTo>
                <a:close/>
              </a:path>
            </a:pathLst>
          </a:custGeom>
          <a:solidFill>
            <a:srgbClr val="FFD700"/>
          </a:solidFill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 88"/>
          <p:cNvSpPr/>
          <p:nvPr/>
        </p:nvSpPr>
        <p:spPr>
          <a:xfrm>
            <a:off x="3296255" y="2763901"/>
            <a:ext cx="1814196" cy="283846"/>
          </a:xfrm>
          <a:custGeom>
            <a:avLst/>
            <a:gdLst/>
            <a:ahLst/>
            <a:cxnLst/>
            <a:rect l="0" t="0" r="0" b="0"/>
            <a:pathLst>
              <a:path w="1814196" h="283846">
                <a:moveTo>
                  <a:pt x="0" y="0"/>
                </a:moveTo>
                <a:lnTo>
                  <a:pt x="1814195" y="0"/>
                </a:lnTo>
                <a:lnTo>
                  <a:pt x="1814195" y="283845"/>
                </a:lnTo>
                <a:lnTo>
                  <a:pt x="0" y="283845"/>
                </a:lnTo>
                <a:close/>
              </a:path>
            </a:pathLst>
          </a:custGeom>
          <a:solidFill>
            <a:srgbClr val="FFFF00"/>
          </a:solidFill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 89"/>
          <p:cNvSpPr/>
          <p:nvPr/>
        </p:nvSpPr>
        <p:spPr>
          <a:xfrm>
            <a:off x="5102123" y="2772472"/>
            <a:ext cx="324613" cy="1224027"/>
          </a:xfrm>
          <a:custGeom>
            <a:avLst/>
            <a:gdLst/>
            <a:ahLst/>
            <a:cxnLst/>
            <a:rect l="0" t="0" r="0" b="0"/>
            <a:pathLst>
              <a:path w="324613" h="1224027">
                <a:moveTo>
                  <a:pt x="324612" y="326136"/>
                </a:moveTo>
                <a:lnTo>
                  <a:pt x="2794" y="1224026"/>
                </a:lnTo>
                <a:lnTo>
                  <a:pt x="0" y="0"/>
                </a:lnTo>
                <a:close/>
              </a:path>
            </a:pathLst>
          </a:custGeom>
          <a:solidFill>
            <a:srgbClr val="32CD32"/>
          </a:solidFill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TextBox 90"/>
          <p:cNvSpPr txBox="1"/>
          <p:nvPr/>
        </p:nvSpPr>
        <p:spPr>
          <a:xfrm>
            <a:off x="5014367" y="2830974"/>
            <a:ext cx="330200" cy="93871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1100" dirty="0" smtClean="0">
                <a:solidFill>
                  <a:srgbClr val="000000"/>
                </a:solidFill>
                <a:latin typeface="Arial - 15"/>
              </a:rPr>
              <a:t>D W L</a:t>
            </a:r>
            <a:endParaRPr lang="en-US" sz="1100" dirty="0">
              <a:solidFill>
                <a:srgbClr val="000000"/>
              </a:solidFill>
              <a:latin typeface="Arial - 15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3431820" y="3356222"/>
            <a:ext cx="20066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000" dirty="0" smtClean="0">
                <a:solidFill>
                  <a:srgbClr val="000000"/>
                </a:solidFill>
                <a:latin typeface="Arial - 14"/>
              </a:rPr>
              <a:t>Producer Tax Burden</a:t>
            </a:r>
            <a:endParaRPr lang="en-US" sz="1000" dirty="0">
              <a:solidFill>
                <a:srgbClr val="000000"/>
              </a:solidFill>
              <a:latin typeface="Arial - 14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2730500" y="723900"/>
            <a:ext cx="4826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P</a:t>
            </a:r>
            <a:endParaRPr lang="en-US" sz="120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7518400" y="4902200"/>
            <a:ext cx="4826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Q</a:t>
            </a:r>
            <a:endParaRPr lang="en-US" sz="1200">
              <a:solidFill>
                <a:srgbClr val="000000"/>
              </a:solidFill>
              <a:latin typeface="Arial - 16"/>
            </a:endParaRPr>
          </a:p>
        </p:txBody>
      </p:sp>
      <p:cxnSp>
        <p:nvCxnSpPr>
          <p:cNvPr id="95" name="Straight Connector 94"/>
          <p:cNvCxnSpPr/>
          <p:nvPr/>
        </p:nvCxnSpPr>
        <p:spPr>
          <a:xfrm>
            <a:off x="5097907" y="3981577"/>
            <a:ext cx="0" cy="895477"/>
          </a:xfrm>
          <a:prstGeom prst="line">
            <a:avLst/>
          </a:prstGeom>
          <a:ln w="38100" cap="flat" cmpd="sng" algn="ctr">
            <a:solidFill>
              <a:srgbClr val="32CD32"/>
            </a:solidFill>
            <a:prstDash val="dash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5295900" y="5143500"/>
            <a:ext cx="6096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Qe</a:t>
            </a:r>
            <a:endParaRPr lang="en-US" sz="1200" baseline="-2500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4953000" y="5143500"/>
            <a:ext cx="6096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Qe'</a:t>
            </a:r>
            <a:endParaRPr lang="en-US" sz="1200" baseline="-2500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2730500" y="2641600"/>
            <a:ext cx="5842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Pe'</a:t>
            </a:r>
            <a:endParaRPr lang="en-US" sz="1200" baseline="-2500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2717800" y="2946400"/>
            <a:ext cx="5842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Pe</a:t>
            </a:r>
            <a:endParaRPr lang="en-US" sz="1200" baseline="-2500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3406014" y="2809410"/>
            <a:ext cx="2108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000" dirty="0" smtClean="0">
                <a:solidFill>
                  <a:srgbClr val="000000"/>
                </a:solidFill>
                <a:latin typeface="Arial - 14"/>
              </a:rPr>
              <a:t>Consumer Tax Burden</a:t>
            </a:r>
            <a:endParaRPr lang="en-US" sz="1000" dirty="0">
              <a:solidFill>
                <a:srgbClr val="000000"/>
              </a:solidFill>
              <a:latin typeface="Arial - 14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2070100" y="6879092"/>
            <a:ext cx="60570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Before the tax was imposed, the equilibrium price was $6. Consumers paid $6 and producers received $6.  After the $4 tax was imposed on the producers, the equilibrium price increased to $7, but the producers received only $3.  Producers now receive $3 less than before, so producer tax burden is $3 times the quantity of the good exchanged. </a:t>
            </a:r>
            <a:endParaRPr lang="en-US" dirty="0"/>
          </a:p>
        </p:txBody>
      </p:sp>
      <p:sp>
        <p:nvSpPr>
          <p:cNvPr id="102" name="TextBox 101"/>
          <p:cNvSpPr txBox="1"/>
          <p:nvPr/>
        </p:nvSpPr>
        <p:spPr>
          <a:xfrm>
            <a:off x="2707768" y="3819133"/>
            <a:ext cx="5842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latin typeface="Arial - 16"/>
              </a:rPr>
              <a:t>Ps</a:t>
            </a:r>
            <a:endParaRPr lang="en-US" sz="1200" baseline="-25000" dirty="0">
              <a:solidFill>
                <a:srgbClr val="000000"/>
              </a:solidFill>
              <a:latin typeface="Arial - 16"/>
            </a:endParaRPr>
          </a:p>
        </p:txBody>
      </p:sp>
    </p:spTree>
    <p:extLst>
      <p:ext uri="{BB962C8B-B14F-4D97-AF65-F5344CB8AC3E}">
        <p14:creationId xmlns:p14="http://schemas.microsoft.com/office/powerpoint/2010/main" val="1168025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-12700"/>
            <a:ext cx="10160000" cy="597662"/>
            <a:chOff x="0" y="-12700"/>
            <a:chExt cx="10160000" cy="597662"/>
          </a:xfrm>
        </p:grpSpPr>
        <p:pic>
          <p:nvPicPr>
            <p:cNvPr id="2" name="Picture 1"/>
            <p:cNvPicPr>
              <a:picLocks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-12700"/>
              <a:ext cx="10160000" cy="5976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3" name="TextBox 2"/>
            <p:cNvSpPr txBox="1"/>
            <p:nvPr/>
          </p:nvSpPr>
          <p:spPr>
            <a:xfrm>
              <a:off x="2070100" y="63500"/>
              <a:ext cx="45212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FFFFFF"/>
                  </a:solidFill>
                  <a:latin typeface="Arial - 26"/>
                </a:rPr>
                <a:t>Tax Incidence and Elasticity</a:t>
              </a:r>
              <a:endParaRPr lang="en-US" sz="1900">
                <a:solidFill>
                  <a:srgbClr val="FFFFFF"/>
                </a:solidFill>
                <a:latin typeface="Arial - 26"/>
              </a:endParaRP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2095500" y="660400"/>
            <a:ext cx="6033644" cy="6027548"/>
            <a:chOff x="2095500" y="660400"/>
            <a:chExt cx="6033644" cy="6027548"/>
          </a:xfrm>
        </p:grpSpPr>
        <p:grpSp>
          <p:nvGrpSpPr>
            <p:cNvPr id="47" name="Group 46"/>
            <p:cNvGrpSpPr/>
            <p:nvPr/>
          </p:nvGrpSpPr>
          <p:grpSpPr>
            <a:xfrm>
              <a:off x="2095500" y="660400"/>
              <a:ext cx="6033644" cy="6027548"/>
              <a:chOff x="2095500" y="660400"/>
              <a:chExt cx="6033644" cy="6027548"/>
            </a:xfrm>
          </p:grpSpPr>
          <p:sp>
            <p:nvSpPr>
              <p:cNvPr id="5" name="Freeform 4"/>
              <p:cNvSpPr/>
              <p:nvPr/>
            </p:nvSpPr>
            <p:spPr>
              <a:xfrm>
                <a:off x="2095500" y="673862"/>
                <a:ext cx="29973" cy="5993004"/>
              </a:xfrm>
              <a:custGeom>
                <a:avLst/>
                <a:gdLst/>
                <a:ahLst/>
                <a:cxnLst/>
                <a:rect l="0" t="0" r="0" b="0"/>
                <a:pathLst>
                  <a:path w="29973" h="5993004">
                    <a:moveTo>
                      <a:pt x="0" y="0"/>
                    </a:moveTo>
                    <a:lnTo>
                      <a:pt x="29972" y="0"/>
                    </a:lnTo>
                    <a:lnTo>
                      <a:pt x="29972" y="5993003"/>
                    </a:lnTo>
                    <a:lnTo>
                      <a:pt x="0" y="5993003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Freeform 5"/>
              <p:cNvSpPr/>
              <p:nvPr/>
            </p:nvSpPr>
            <p:spPr>
              <a:xfrm>
                <a:off x="2095500" y="660400"/>
                <a:ext cx="6031612" cy="29973"/>
              </a:xfrm>
              <a:custGeom>
                <a:avLst/>
                <a:gdLst/>
                <a:ahLst/>
                <a:cxnLst/>
                <a:rect l="0" t="0" r="0" b="0"/>
                <a:pathLst>
                  <a:path w="6031612" h="29973">
                    <a:moveTo>
                      <a:pt x="0" y="0"/>
                    </a:moveTo>
                    <a:lnTo>
                      <a:pt x="6031611" y="0"/>
                    </a:lnTo>
                    <a:lnTo>
                      <a:pt x="6031611" y="29972"/>
                    </a:lnTo>
                    <a:lnTo>
                      <a:pt x="0" y="2997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Freeform 6"/>
              <p:cNvSpPr/>
              <p:nvPr/>
            </p:nvSpPr>
            <p:spPr>
              <a:xfrm>
                <a:off x="2116582" y="961771"/>
                <a:ext cx="6000370" cy="31116"/>
              </a:xfrm>
              <a:custGeom>
                <a:avLst/>
                <a:gdLst/>
                <a:ahLst/>
                <a:cxnLst/>
                <a:rect l="0" t="0" r="0" b="0"/>
                <a:pathLst>
                  <a:path w="6000370" h="31116">
                    <a:moveTo>
                      <a:pt x="0" y="0"/>
                    </a:moveTo>
                    <a:lnTo>
                      <a:pt x="6000369" y="0"/>
                    </a:lnTo>
                    <a:lnTo>
                      <a:pt x="6000369" y="31115"/>
                    </a:lnTo>
                    <a:lnTo>
                      <a:pt x="0" y="3111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Freeform 7"/>
              <p:cNvSpPr/>
              <p:nvPr/>
            </p:nvSpPr>
            <p:spPr>
              <a:xfrm>
                <a:off x="2398268" y="675386"/>
                <a:ext cx="31370" cy="5993132"/>
              </a:xfrm>
              <a:custGeom>
                <a:avLst/>
                <a:gdLst/>
                <a:ahLst/>
                <a:cxnLst/>
                <a:rect l="0" t="0" r="0" b="0"/>
                <a:pathLst>
                  <a:path w="31370" h="5993132">
                    <a:moveTo>
                      <a:pt x="0" y="0"/>
                    </a:moveTo>
                    <a:lnTo>
                      <a:pt x="31369" y="0"/>
                    </a:lnTo>
                    <a:lnTo>
                      <a:pt x="31369" y="5993131"/>
                    </a:lnTo>
                    <a:lnTo>
                      <a:pt x="0" y="599313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Freeform 8"/>
              <p:cNvSpPr/>
              <p:nvPr/>
            </p:nvSpPr>
            <p:spPr>
              <a:xfrm>
                <a:off x="2696464" y="673862"/>
                <a:ext cx="31243" cy="5993004"/>
              </a:xfrm>
              <a:custGeom>
                <a:avLst/>
                <a:gdLst/>
                <a:ahLst/>
                <a:cxnLst/>
                <a:rect l="0" t="0" r="0" b="0"/>
                <a:pathLst>
                  <a:path w="31243" h="5993004">
                    <a:moveTo>
                      <a:pt x="0" y="0"/>
                    </a:moveTo>
                    <a:lnTo>
                      <a:pt x="31242" y="0"/>
                    </a:lnTo>
                    <a:lnTo>
                      <a:pt x="31242" y="5993003"/>
                    </a:lnTo>
                    <a:lnTo>
                      <a:pt x="0" y="5993003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Freeform 9"/>
              <p:cNvSpPr/>
              <p:nvPr/>
            </p:nvSpPr>
            <p:spPr>
              <a:xfrm>
                <a:off x="2998851" y="675386"/>
                <a:ext cx="34545" cy="5994909"/>
              </a:xfrm>
              <a:custGeom>
                <a:avLst/>
                <a:gdLst/>
                <a:ahLst/>
                <a:cxnLst/>
                <a:rect l="0" t="0" r="0" b="0"/>
                <a:pathLst>
                  <a:path w="34545" h="5994909">
                    <a:moveTo>
                      <a:pt x="0" y="0"/>
                    </a:moveTo>
                    <a:lnTo>
                      <a:pt x="34544" y="0"/>
                    </a:lnTo>
                    <a:lnTo>
                      <a:pt x="34544" y="5994908"/>
                    </a:lnTo>
                    <a:lnTo>
                      <a:pt x="0" y="5994908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reeform 10"/>
              <p:cNvSpPr/>
              <p:nvPr/>
            </p:nvSpPr>
            <p:spPr>
              <a:xfrm>
                <a:off x="3292729" y="673862"/>
                <a:ext cx="35942" cy="5996433"/>
              </a:xfrm>
              <a:custGeom>
                <a:avLst/>
                <a:gdLst/>
                <a:ahLst/>
                <a:cxnLst/>
                <a:rect l="0" t="0" r="0" b="0"/>
                <a:pathLst>
                  <a:path w="35942" h="5996433">
                    <a:moveTo>
                      <a:pt x="0" y="0"/>
                    </a:moveTo>
                    <a:lnTo>
                      <a:pt x="35941" y="0"/>
                    </a:lnTo>
                    <a:lnTo>
                      <a:pt x="35941" y="5996432"/>
                    </a:lnTo>
                    <a:lnTo>
                      <a:pt x="0" y="599643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Freeform 11"/>
              <p:cNvSpPr/>
              <p:nvPr/>
            </p:nvSpPr>
            <p:spPr>
              <a:xfrm>
                <a:off x="3595116" y="675386"/>
                <a:ext cx="31243" cy="5993132"/>
              </a:xfrm>
              <a:custGeom>
                <a:avLst/>
                <a:gdLst/>
                <a:ahLst/>
                <a:cxnLst/>
                <a:rect l="0" t="0" r="0" b="0"/>
                <a:pathLst>
                  <a:path w="31243" h="5993132">
                    <a:moveTo>
                      <a:pt x="0" y="0"/>
                    </a:moveTo>
                    <a:lnTo>
                      <a:pt x="31242" y="0"/>
                    </a:lnTo>
                    <a:lnTo>
                      <a:pt x="31242" y="5993131"/>
                    </a:lnTo>
                    <a:lnTo>
                      <a:pt x="0" y="599313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Freeform 12"/>
              <p:cNvSpPr/>
              <p:nvPr/>
            </p:nvSpPr>
            <p:spPr>
              <a:xfrm>
                <a:off x="3898011" y="677037"/>
                <a:ext cx="34545" cy="5994782"/>
              </a:xfrm>
              <a:custGeom>
                <a:avLst/>
                <a:gdLst/>
                <a:ahLst/>
                <a:cxnLst/>
                <a:rect l="0" t="0" r="0" b="0"/>
                <a:pathLst>
                  <a:path w="34545" h="5994782">
                    <a:moveTo>
                      <a:pt x="0" y="0"/>
                    </a:moveTo>
                    <a:lnTo>
                      <a:pt x="34544" y="0"/>
                    </a:lnTo>
                    <a:lnTo>
                      <a:pt x="34544" y="5994781"/>
                    </a:lnTo>
                    <a:lnTo>
                      <a:pt x="0" y="599478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Freeform 13"/>
              <p:cNvSpPr/>
              <p:nvPr/>
            </p:nvSpPr>
            <p:spPr>
              <a:xfrm>
                <a:off x="4197731" y="675386"/>
                <a:ext cx="32767" cy="5993132"/>
              </a:xfrm>
              <a:custGeom>
                <a:avLst/>
                <a:gdLst/>
                <a:ahLst/>
                <a:cxnLst/>
                <a:rect l="0" t="0" r="0" b="0"/>
                <a:pathLst>
                  <a:path w="32767" h="5993132">
                    <a:moveTo>
                      <a:pt x="0" y="0"/>
                    </a:moveTo>
                    <a:lnTo>
                      <a:pt x="32766" y="0"/>
                    </a:lnTo>
                    <a:lnTo>
                      <a:pt x="32766" y="5993131"/>
                    </a:lnTo>
                    <a:lnTo>
                      <a:pt x="0" y="599313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Freeform 14"/>
              <p:cNvSpPr/>
              <p:nvPr/>
            </p:nvSpPr>
            <p:spPr>
              <a:xfrm>
                <a:off x="4498594" y="678180"/>
                <a:ext cx="36069" cy="5991480"/>
              </a:xfrm>
              <a:custGeom>
                <a:avLst/>
                <a:gdLst/>
                <a:ahLst/>
                <a:cxnLst/>
                <a:rect l="0" t="0" r="0" b="0"/>
                <a:pathLst>
                  <a:path w="36069" h="5991480">
                    <a:moveTo>
                      <a:pt x="0" y="0"/>
                    </a:moveTo>
                    <a:lnTo>
                      <a:pt x="36068" y="0"/>
                    </a:lnTo>
                    <a:lnTo>
                      <a:pt x="36068" y="5991479"/>
                    </a:lnTo>
                    <a:lnTo>
                      <a:pt x="0" y="5991479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Freeform 15"/>
              <p:cNvSpPr/>
              <p:nvPr/>
            </p:nvSpPr>
            <p:spPr>
              <a:xfrm>
                <a:off x="4790694" y="675386"/>
                <a:ext cx="38736" cy="5993132"/>
              </a:xfrm>
              <a:custGeom>
                <a:avLst/>
                <a:gdLst/>
                <a:ahLst/>
                <a:cxnLst/>
                <a:rect l="0" t="0" r="0" b="0"/>
                <a:pathLst>
                  <a:path w="38736" h="5993132">
                    <a:moveTo>
                      <a:pt x="0" y="0"/>
                    </a:moveTo>
                    <a:lnTo>
                      <a:pt x="38735" y="0"/>
                    </a:lnTo>
                    <a:lnTo>
                      <a:pt x="38735" y="5993131"/>
                    </a:lnTo>
                    <a:lnTo>
                      <a:pt x="0" y="599313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Freeform 16"/>
              <p:cNvSpPr/>
              <p:nvPr/>
            </p:nvSpPr>
            <p:spPr>
              <a:xfrm>
                <a:off x="5095113" y="677037"/>
                <a:ext cx="31370" cy="5988686"/>
              </a:xfrm>
              <a:custGeom>
                <a:avLst/>
                <a:gdLst/>
                <a:ahLst/>
                <a:cxnLst/>
                <a:rect l="0" t="0" r="0" b="0"/>
                <a:pathLst>
                  <a:path w="31370" h="5988686">
                    <a:moveTo>
                      <a:pt x="0" y="0"/>
                    </a:moveTo>
                    <a:lnTo>
                      <a:pt x="31369" y="0"/>
                    </a:lnTo>
                    <a:lnTo>
                      <a:pt x="31369" y="5988685"/>
                    </a:lnTo>
                    <a:lnTo>
                      <a:pt x="0" y="598868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Freeform 17"/>
              <p:cNvSpPr/>
              <p:nvPr/>
            </p:nvSpPr>
            <p:spPr>
              <a:xfrm>
                <a:off x="5397627" y="677037"/>
                <a:ext cx="34291" cy="5990337"/>
              </a:xfrm>
              <a:custGeom>
                <a:avLst/>
                <a:gdLst/>
                <a:ahLst/>
                <a:cxnLst/>
                <a:rect l="0" t="0" r="0" b="0"/>
                <a:pathLst>
                  <a:path w="34291" h="5990337">
                    <a:moveTo>
                      <a:pt x="0" y="0"/>
                    </a:moveTo>
                    <a:lnTo>
                      <a:pt x="34290" y="0"/>
                    </a:lnTo>
                    <a:lnTo>
                      <a:pt x="34290" y="5990336"/>
                    </a:lnTo>
                    <a:lnTo>
                      <a:pt x="0" y="599033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Freeform 18"/>
              <p:cNvSpPr/>
              <p:nvPr/>
            </p:nvSpPr>
            <p:spPr>
              <a:xfrm>
                <a:off x="5697347" y="677037"/>
                <a:ext cx="32767" cy="5991480"/>
              </a:xfrm>
              <a:custGeom>
                <a:avLst/>
                <a:gdLst/>
                <a:ahLst/>
                <a:cxnLst/>
                <a:rect l="0" t="0" r="0" b="0"/>
                <a:pathLst>
                  <a:path w="32767" h="5991480">
                    <a:moveTo>
                      <a:pt x="0" y="0"/>
                    </a:moveTo>
                    <a:lnTo>
                      <a:pt x="32766" y="0"/>
                    </a:lnTo>
                    <a:lnTo>
                      <a:pt x="32766" y="5991479"/>
                    </a:lnTo>
                    <a:lnTo>
                      <a:pt x="0" y="5991479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Freeform 19"/>
              <p:cNvSpPr/>
              <p:nvPr/>
            </p:nvSpPr>
            <p:spPr>
              <a:xfrm>
                <a:off x="5998464" y="678180"/>
                <a:ext cx="36196" cy="5994909"/>
              </a:xfrm>
              <a:custGeom>
                <a:avLst/>
                <a:gdLst/>
                <a:ahLst/>
                <a:cxnLst/>
                <a:rect l="0" t="0" r="0" b="0"/>
                <a:pathLst>
                  <a:path w="36196" h="5994909">
                    <a:moveTo>
                      <a:pt x="0" y="0"/>
                    </a:moveTo>
                    <a:lnTo>
                      <a:pt x="36195" y="0"/>
                    </a:lnTo>
                    <a:lnTo>
                      <a:pt x="36195" y="5994908"/>
                    </a:lnTo>
                    <a:lnTo>
                      <a:pt x="0" y="5994908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Freeform 20"/>
              <p:cNvSpPr/>
              <p:nvPr/>
            </p:nvSpPr>
            <p:spPr>
              <a:xfrm>
                <a:off x="6290691" y="675386"/>
                <a:ext cx="38863" cy="5996433"/>
              </a:xfrm>
              <a:custGeom>
                <a:avLst/>
                <a:gdLst/>
                <a:ahLst/>
                <a:cxnLst/>
                <a:rect l="0" t="0" r="0" b="0"/>
                <a:pathLst>
                  <a:path w="38863" h="5996433">
                    <a:moveTo>
                      <a:pt x="0" y="0"/>
                    </a:moveTo>
                    <a:lnTo>
                      <a:pt x="38862" y="0"/>
                    </a:lnTo>
                    <a:lnTo>
                      <a:pt x="38862" y="5996432"/>
                    </a:lnTo>
                    <a:lnTo>
                      <a:pt x="0" y="599643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Freeform 21"/>
              <p:cNvSpPr/>
              <p:nvPr/>
            </p:nvSpPr>
            <p:spPr>
              <a:xfrm>
                <a:off x="6594602" y="677037"/>
                <a:ext cx="34545" cy="5993258"/>
              </a:xfrm>
              <a:custGeom>
                <a:avLst/>
                <a:gdLst/>
                <a:ahLst/>
                <a:cxnLst/>
                <a:rect l="0" t="0" r="0" b="0"/>
                <a:pathLst>
                  <a:path w="34545" h="5993258">
                    <a:moveTo>
                      <a:pt x="0" y="0"/>
                    </a:moveTo>
                    <a:lnTo>
                      <a:pt x="34544" y="0"/>
                    </a:lnTo>
                    <a:lnTo>
                      <a:pt x="34544" y="5993257"/>
                    </a:lnTo>
                    <a:lnTo>
                      <a:pt x="0" y="5993257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Freeform 22"/>
              <p:cNvSpPr/>
              <p:nvPr/>
            </p:nvSpPr>
            <p:spPr>
              <a:xfrm>
                <a:off x="6897116" y="678180"/>
                <a:ext cx="37339" cy="5994909"/>
              </a:xfrm>
              <a:custGeom>
                <a:avLst/>
                <a:gdLst/>
                <a:ahLst/>
                <a:cxnLst/>
                <a:rect l="0" t="0" r="0" b="0"/>
                <a:pathLst>
                  <a:path w="37339" h="5994909">
                    <a:moveTo>
                      <a:pt x="0" y="0"/>
                    </a:moveTo>
                    <a:lnTo>
                      <a:pt x="37338" y="0"/>
                    </a:lnTo>
                    <a:lnTo>
                      <a:pt x="37338" y="5994908"/>
                    </a:lnTo>
                    <a:lnTo>
                      <a:pt x="0" y="5994908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reeform 23"/>
              <p:cNvSpPr/>
              <p:nvPr/>
            </p:nvSpPr>
            <p:spPr>
              <a:xfrm>
                <a:off x="7196836" y="677037"/>
                <a:ext cx="36069" cy="5993258"/>
              </a:xfrm>
              <a:custGeom>
                <a:avLst/>
                <a:gdLst/>
                <a:ahLst/>
                <a:cxnLst/>
                <a:rect l="0" t="0" r="0" b="0"/>
                <a:pathLst>
                  <a:path w="36069" h="5993258">
                    <a:moveTo>
                      <a:pt x="0" y="0"/>
                    </a:moveTo>
                    <a:lnTo>
                      <a:pt x="36068" y="0"/>
                    </a:lnTo>
                    <a:lnTo>
                      <a:pt x="36068" y="5993257"/>
                    </a:lnTo>
                    <a:lnTo>
                      <a:pt x="0" y="5993257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Freeform 24"/>
              <p:cNvSpPr/>
              <p:nvPr/>
            </p:nvSpPr>
            <p:spPr>
              <a:xfrm>
                <a:off x="7496429" y="677037"/>
                <a:ext cx="38863" cy="5996306"/>
              </a:xfrm>
              <a:custGeom>
                <a:avLst/>
                <a:gdLst/>
                <a:ahLst/>
                <a:cxnLst/>
                <a:rect l="0" t="0" r="0" b="0"/>
                <a:pathLst>
                  <a:path w="38863" h="5996306">
                    <a:moveTo>
                      <a:pt x="0" y="0"/>
                    </a:moveTo>
                    <a:lnTo>
                      <a:pt x="38862" y="0"/>
                    </a:lnTo>
                    <a:lnTo>
                      <a:pt x="38862" y="5996305"/>
                    </a:lnTo>
                    <a:lnTo>
                      <a:pt x="0" y="599630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25"/>
              <p:cNvSpPr/>
              <p:nvPr/>
            </p:nvSpPr>
            <p:spPr>
              <a:xfrm>
                <a:off x="7790307" y="677037"/>
                <a:ext cx="42038" cy="5996306"/>
              </a:xfrm>
              <a:custGeom>
                <a:avLst/>
                <a:gdLst/>
                <a:ahLst/>
                <a:cxnLst/>
                <a:rect l="0" t="0" r="0" b="0"/>
                <a:pathLst>
                  <a:path w="42038" h="5996306">
                    <a:moveTo>
                      <a:pt x="0" y="0"/>
                    </a:moveTo>
                    <a:lnTo>
                      <a:pt x="42037" y="0"/>
                    </a:lnTo>
                    <a:lnTo>
                      <a:pt x="42037" y="5996305"/>
                    </a:lnTo>
                    <a:lnTo>
                      <a:pt x="0" y="599630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26"/>
              <p:cNvSpPr/>
              <p:nvPr/>
            </p:nvSpPr>
            <p:spPr>
              <a:xfrm>
                <a:off x="8085455" y="672338"/>
                <a:ext cx="43689" cy="5997322"/>
              </a:xfrm>
              <a:custGeom>
                <a:avLst/>
                <a:gdLst/>
                <a:ahLst/>
                <a:cxnLst/>
                <a:rect l="0" t="0" r="0" b="0"/>
                <a:pathLst>
                  <a:path w="43689" h="5997322">
                    <a:moveTo>
                      <a:pt x="0" y="0"/>
                    </a:moveTo>
                    <a:lnTo>
                      <a:pt x="43688" y="0"/>
                    </a:lnTo>
                    <a:lnTo>
                      <a:pt x="43688" y="5997321"/>
                    </a:lnTo>
                    <a:lnTo>
                      <a:pt x="0" y="599732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27"/>
              <p:cNvSpPr/>
              <p:nvPr/>
            </p:nvSpPr>
            <p:spPr>
              <a:xfrm>
                <a:off x="2113280" y="1262507"/>
                <a:ext cx="5994401" cy="31370"/>
              </a:xfrm>
              <a:custGeom>
                <a:avLst/>
                <a:gdLst/>
                <a:ahLst/>
                <a:cxnLst/>
                <a:rect l="0" t="0" r="0" b="0"/>
                <a:pathLst>
                  <a:path w="5994401" h="31370">
                    <a:moveTo>
                      <a:pt x="0" y="0"/>
                    </a:moveTo>
                    <a:lnTo>
                      <a:pt x="5994400" y="0"/>
                    </a:lnTo>
                    <a:lnTo>
                      <a:pt x="5994400" y="31369"/>
                    </a:lnTo>
                    <a:lnTo>
                      <a:pt x="0" y="31369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Freeform 28"/>
              <p:cNvSpPr/>
              <p:nvPr/>
            </p:nvSpPr>
            <p:spPr>
              <a:xfrm>
                <a:off x="2114931" y="1561084"/>
                <a:ext cx="6003545" cy="31243"/>
              </a:xfrm>
              <a:custGeom>
                <a:avLst/>
                <a:gdLst/>
                <a:ahLst/>
                <a:cxnLst/>
                <a:rect l="0" t="0" r="0" b="0"/>
                <a:pathLst>
                  <a:path w="6003545" h="31243">
                    <a:moveTo>
                      <a:pt x="0" y="0"/>
                    </a:moveTo>
                    <a:lnTo>
                      <a:pt x="6003544" y="0"/>
                    </a:lnTo>
                    <a:lnTo>
                      <a:pt x="6003544" y="31242"/>
                    </a:lnTo>
                    <a:lnTo>
                      <a:pt x="0" y="3124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reeform 29"/>
              <p:cNvSpPr/>
              <p:nvPr/>
            </p:nvSpPr>
            <p:spPr>
              <a:xfrm>
                <a:off x="2112137" y="1854327"/>
                <a:ext cx="6004815" cy="33021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3021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3020"/>
                    </a:lnTo>
                    <a:lnTo>
                      <a:pt x="0" y="33020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reeform 30"/>
              <p:cNvSpPr/>
              <p:nvPr/>
            </p:nvSpPr>
            <p:spPr>
              <a:xfrm>
                <a:off x="2118106" y="3358896"/>
                <a:ext cx="6004815" cy="32894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2894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2893"/>
                    </a:lnTo>
                    <a:lnTo>
                      <a:pt x="0" y="32893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Freeform 31"/>
              <p:cNvSpPr/>
              <p:nvPr/>
            </p:nvSpPr>
            <p:spPr>
              <a:xfrm>
                <a:off x="2114931" y="3060700"/>
                <a:ext cx="6004815" cy="32894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2894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2893"/>
                    </a:lnTo>
                    <a:lnTo>
                      <a:pt x="0" y="32893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Freeform 32"/>
              <p:cNvSpPr/>
              <p:nvPr/>
            </p:nvSpPr>
            <p:spPr>
              <a:xfrm>
                <a:off x="2114931" y="2759583"/>
                <a:ext cx="5994401" cy="32767"/>
              </a:xfrm>
              <a:custGeom>
                <a:avLst/>
                <a:gdLst/>
                <a:ahLst/>
                <a:cxnLst/>
                <a:rect l="0" t="0" r="0" b="0"/>
                <a:pathLst>
                  <a:path w="5994401" h="32767">
                    <a:moveTo>
                      <a:pt x="0" y="0"/>
                    </a:moveTo>
                    <a:lnTo>
                      <a:pt x="5994400" y="0"/>
                    </a:lnTo>
                    <a:lnTo>
                      <a:pt x="5994400" y="32766"/>
                    </a:lnTo>
                    <a:lnTo>
                      <a:pt x="0" y="3276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Freeform 33"/>
              <p:cNvSpPr/>
              <p:nvPr/>
            </p:nvSpPr>
            <p:spPr>
              <a:xfrm>
                <a:off x="2118106" y="2458593"/>
                <a:ext cx="6003418" cy="31243"/>
              </a:xfrm>
              <a:custGeom>
                <a:avLst/>
                <a:gdLst/>
                <a:ahLst/>
                <a:cxnLst/>
                <a:rect l="0" t="0" r="0" b="0"/>
                <a:pathLst>
                  <a:path w="6003418" h="31243">
                    <a:moveTo>
                      <a:pt x="0" y="0"/>
                    </a:moveTo>
                    <a:lnTo>
                      <a:pt x="6003417" y="0"/>
                    </a:lnTo>
                    <a:lnTo>
                      <a:pt x="6003417" y="31242"/>
                    </a:lnTo>
                    <a:lnTo>
                      <a:pt x="0" y="3124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Freeform 34"/>
              <p:cNvSpPr/>
              <p:nvPr/>
            </p:nvSpPr>
            <p:spPr>
              <a:xfrm>
                <a:off x="2116582" y="2160143"/>
                <a:ext cx="5986908" cy="31116"/>
              </a:xfrm>
              <a:custGeom>
                <a:avLst/>
                <a:gdLst/>
                <a:ahLst/>
                <a:cxnLst/>
                <a:rect l="0" t="0" r="0" b="0"/>
                <a:pathLst>
                  <a:path w="5986908" h="31116">
                    <a:moveTo>
                      <a:pt x="0" y="0"/>
                    </a:moveTo>
                    <a:lnTo>
                      <a:pt x="5986907" y="0"/>
                    </a:lnTo>
                    <a:lnTo>
                      <a:pt x="5986907" y="31115"/>
                    </a:lnTo>
                    <a:lnTo>
                      <a:pt x="0" y="3111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Freeform 35"/>
              <p:cNvSpPr/>
              <p:nvPr/>
            </p:nvSpPr>
            <p:spPr>
              <a:xfrm>
                <a:off x="2113280" y="3655314"/>
                <a:ext cx="5993004" cy="31497"/>
              </a:xfrm>
              <a:custGeom>
                <a:avLst/>
                <a:gdLst/>
                <a:ahLst/>
                <a:cxnLst/>
                <a:rect l="0" t="0" r="0" b="0"/>
                <a:pathLst>
                  <a:path w="5993004" h="31497">
                    <a:moveTo>
                      <a:pt x="0" y="0"/>
                    </a:moveTo>
                    <a:lnTo>
                      <a:pt x="5993003" y="0"/>
                    </a:lnTo>
                    <a:lnTo>
                      <a:pt x="5993003" y="31496"/>
                    </a:lnTo>
                    <a:lnTo>
                      <a:pt x="0" y="3149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Freeform 36"/>
              <p:cNvSpPr/>
              <p:nvPr/>
            </p:nvSpPr>
            <p:spPr>
              <a:xfrm>
                <a:off x="2112137" y="3956685"/>
                <a:ext cx="6003545" cy="31243"/>
              </a:xfrm>
              <a:custGeom>
                <a:avLst/>
                <a:gdLst/>
                <a:ahLst/>
                <a:cxnLst/>
                <a:rect l="0" t="0" r="0" b="0"/>
                <a:pathLst>
                  <a:path w="6003545" h="31243">
                    <a:moveTo>
                      <a:pt x="0" y="0"/>
                    </a:moveTo>
                    <a:lnTo>
                      <a:pt x="6003544" y="0"/>
                    </a:lnTo>
                    <a:lnTo>
                      <a:pt x="6003544" y="31242"/>
                    </a:lnTo>
                    <a:lnTo>
                      <a:pt x="0" y="3124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Freeform 37"/>
              <p:cNvSpPr/>
              <p:nvPr/>
            </p:nvSpPr>
            <p:spPr>
              <a:xfrm>
                <a:off x="2110486" y="4257929"/>
                <a:ext cx="6000370" cy="32767"/>
              </a:xfrm>
              <a:custGeom>
                <a:avLst/>
                <a:gdLst/>
                <a:ahLst/>
                <a:cxnLst/>
                <a:rect l="0" t="0" r="0" b="0"/>
                <a:pathLst>
                  <a:path w="6000370" h="32767">
                    <a:moveTo>
                      <a:pt x="0" y="0"/>
                    </a:moveTo>
                    <a:lnTo>
                      <a:pt x="6000369" y="0"/>
                    </a:lnTo>
                    <a:lnTo>
                      <a:pt x="6000369" y="32766"/>
                    </a:lnTo>
                    <a:lnTo>
                      <a:pt x="0" y="3276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Freeform 38"/>
              <p:cNvSpPr/>
              <p:nvPr/>
            </p:nvSpPr>
            <p:spPr>
              <a:xfrm>
                <a:off x="2112137" y="4556125"/>
                <a:ext cx="6004815" cy="32767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2767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2766"/>
                    </a:lnTo>
                    <a:lnTo>
                      <a:pt x="0" y="3276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Freeform 39"/>
              <p:cNvSpPr/>
              <p:nvPr/>
            </p:nvSpPr>
            <p:spPr>
              <a:xfrm>
                <a:off x="2110486" y="4849749"/>
                <a:ext cx="6004815" cy="33021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3021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3020"/>
                    </a:lnTo>
                    <a:lnTo>
                      <a:pt x="0" y="33020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Freeform 40"/>
              <p:cNvSpPr/>
              <p:nvPr/>
            </p:nvSpPr>
            <p:spPr>
              <a:xfrm>
                <a:off x="2114931" y="6347841"/>
                <a:ext cx="6004815" cy="36196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6196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6195"/>
                    </a:lnTo>
                    <a:lnTo>
                      <a:pt x="0" y="3619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Freeform 41"/>
              <p:cNvSpPr/>
              <p:nvPr/>
            </p:nvSpPr>
            <p:spPr>
              <a:xfrm>
                <a:off x="2114931" y="6054217"/>
                <a:ext cx="6006212" cy="35942"/>
              </a:xfrm>
              <a:custGeom>
                <a:avLst/>
                <a:gdLst/>
                <a:ahLst/>
                <a:cxnLst/>
                <a:rect l="0" t="0" r="0" b="0"/>
                <a:pathLst>
                  <a:path w="6006212" h="35942">
                    <a:moveTo>
                      <a:pt x="0" y="0"/>
                    </a:moveTo>
                    <a:lnTo>
                      <a:pt x="6006211" y="0"/>
                    </a:lnTo>
                    <a:lnTo>
                      <a:pt x="6006211" y="35941"/>
                    </a:lnTo>
                    <a:lnTo>
                      <a:pt x="0" y="3594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Freeform 42"/>
              <p:cNvSpPr/>
              <p:nvPr/>
            </p:nvSpPr>
            <p:spPr>
              <a:xfrm>
                <a:off x="2110486" y="5754370"/>
                <a:ext cx="6003672" cy="33021"/>
              </a:xfrm>
              <a:custGeom>
                <a:avLst/>
                <a:gdLst/>
                <a:ahLst/>
                <a:cxnLst/>
                <a:rect l="0" t="0" r="0" b="0"/>
                <a:pathLst>
                  <a:path w="6003672" h="33021">
                    <a:moveTo>
                      <a:pt x="0" y="0"/>
                    </a:moveTo>
                    <a:lnTo>
                      <a:pt x="6003671" y="0"/>
                    </a:lnTo>
                    <a:lnTo>
                      <a:pt x="6003671" y="33020"/>
                    </a:lnTo>
                    <a:lnTo>
                      <a:pt x="0" y="33020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Freeform 43"/>
              <p:cNvSpPr/>
              <p:nvPr/>
            </p:nvSpPr>
            <p:spPr>
              <a:xfrm>
                <a:off x="2112137" y="5453507"/>
                <a:ext cx="6004815" cy="33021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3021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3020"/>
                    </a:lnTo>
                    <a:lnTo>
                      <a:pt x="0" y="33020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Freeform 44"/>
              <p:cNvSpPr/>
              <p:nvPr/>
            </p:nvSpPr>
            <p:spPr>
              <a:xfrm>
                <a:off x="2112137" y="5155565"/>
                <a:ext cx="5997195" cy="32767"/>
              </a:xfrm>
              <a:custGeom>
                <a:avLst/>
                <a:gdLst/>
                <a:ahLst/>
                <a:cxnLst/>
                <a:rect l="0" t="0" r="0" b="0"/>
                <a:pathLst>
                  <a:path w="5997195" h="32767">
                    <a:moveTo>
                      <a:pt x="0" y="0"/>
                    </a:moveTo>
                    <a:lnTo>
                      <a:pt x="5997194" y="0"/>
                    </a:lnTo>
                    <a:lnTo>
                      <a:pt x="5997194" y="32766"/>
                    </a:lnTo>
                    <a:lnTo>
                      <a:pt x="0" y="3276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Freeform 45"/>
              <p:cNvSpPr/>
              <p:nvPr/>
            </p:nvSpPr>
            <p:spPr>
              <a:xfrm>
                <a:off x="2095500" y="6652006"/>
                <a:ext cx="6033263" cy="35942"/>
              </a:xfrm>
              <a:custGeom>
                <a:avLst/>
                <a:gdLst/>
                <a:ahLst/>
                <a:cxnLst/>
                <a:rect l="0" t="0" r="0" b="0"/>
                <a:pathLst>
                  <a:path w="6033263" h="35942">
                    <a:moveTo>
                      <a:pt x="0" y="0"/>
                    </a:moveTo>
                    <a:lnTo>
                      <a:pt x="6033262" y="0"/>
                    </a:lnTo>
                    <a:lnTo>
                      <a:pt x="6033262" y="35941"/>
                    </a:lnTo>
                    <a:lnTo>
                      <a:pt x="0" y="3594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48" name="Straight Connector 47"/>
            <p:cNvCxnSpPr/>
            <p:nvPr/>
          </p:nvCxnSpPr>
          <p:spPr>
            <a:xfrm>
              <a:off x="3294380" y="939800"/>
              <a:ext cx="0" cy="3949192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miter lim="800000"/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3288411" y="4883023"/>
              <a:ext cx="3939794" cy="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miter lim="800000"/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3022600" y="44450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009900" y="41402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2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076700" y="4940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3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022600" y="3543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4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009900" y="32385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5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3009900" y="29464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6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295900" y="49276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7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5588000" y="49276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8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892800" y="49276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9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6146800" y="49276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10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6451600" y="49276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11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769100" y="49149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12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3467100" y="4940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3771900" y="4940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2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3009900" y="38481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3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4368800" y="4940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4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4673600" y="4940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5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4991100" y="4940300"/>
              <a:ext cx="431800" cy="261610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100" smtClean="0">
                  <a:solidFill>
                    <a:srgbClr val="000000"/>
                  </a:solidFill>
                  <a:latin typeface="Arial - 15"/>
                </a:rPr>
                <a:t>6</a:t>
              </a:r>
              <a:endParaRPr lang="en-US" sz="1100">
                <a:solidFill>
                  <a:srgbClr val="000000"/>
                </a:solidFill>
                <a:latin typeface="Arial - 15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3022600" y="2667000"/>
              <a:ext cx="431800" cy="261610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100" smtClean="0">
                  <a:solidFill>
                    <a:srgbClr val="000000"/>
                  </a:solidFill>
                  <a:latin typeface="Arial - 15"/>
                </a:rPr>
                <a:t>7</a:t>
              </a:r>
              <a:endParaRPr lang="en-US" sz="1100">
                <a:solidFill>
                  <a:srgbClr val="000000"/>
                </a:solidFill>
                <a:latin typeface="Arial - 15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3022600" y="23368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8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3022600" y="20320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9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2933700" y="17399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10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2933700" y="14351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11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2921000" y="11303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12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</p:grpSp>
      <p:cxnSp>
        <p:nvCxnSpPr>
          <p:cNvPr id="75" name="Straight Connector 74"/>
          <p:cNvCxnSpPr/>
          <p:nvPr/>
        </p:nvCxnSpPr>
        <p:spPr>
          <a:xfrm>
            <a:off x="3581400" y="1244600"/>
            <a:ext cx="3348355" cy="3328035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H="1">
            <a:off x="4483100" y="1270000"/>
            <a:ext cx="1143000" cy="332740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H="1">
            <a:off x="4896104" y="1272286"/>
            <a:ext cx="1152144" cy="3324987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3297936" y="2776220"/>
            <a:ext cx="1805178" cy="0"/>
          </a:xfrm>
          <a:prstGeom prst="line">
            <a:avLst/>
          </a:prstGeom>
          <a:ln w="38100" cap="flat" cmpd="sng" algn="ctr">
            <a:solidFill>
              <a:srgbClr val="32CD32"/>
            </a:solidFill>
            <a:prstDash val="solid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3294380" y="3074289"/>
            <a:ext cx="2125091" cy="0"/>
          </a:xfrm>
          <a:prstGeom prst="line">
            <a:avLst/>
          </a:prstGeom>
          <a:ln w="38100" cap="flat" cmpd="sng" algn="ctr">
            <a:solidFill>
              <a:srgbClr val="FF0000"/>
            </a:solidFill>
            <a:prstDash val="dash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3288411" y="3981577"/>
            <a:ext cx="1814703" cy="0"/>
          </a:xfrm>
          <a:prstGeom prst="line">
            <a:avLst/>
          </a:prstGeom>
          <a:ln w="38100" cap="flat" cmpd="sng" algn="ctr">
            <a:solidFill>
              <a:srgbClr val="32CD32"/>
            </a:solidFill>
            <a:prstDash val="solid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5103114" y="2769870"/>
            <a:ext cx="0" cy="1193800"/>
          </a:xfrm>
          <a:prstGeom prst="line">
            <a:avLst/>
          </a:prstGeom>
          <a:ln w="38100" cap="flat" cmpd="sng" algn="ctr">
            <a:solidFill>
              <a:srgbClr val="32CD32"/>
            </a:solidFill>
            <a:prstDash val="solid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5257800" y="1028700"/>
            <a:ext cx="838200" cy="26161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100" smtClean="0">
                <a:solidFill>
                  <a:srgbClr val="000000"/>
                </a:solidFill>
                <a:latin typeface="Arial - 15"/>
              </a:rPr>
              <a:t>S+tax</a:t>
            </a:r>
            <a:endParaRPr lang="en-US" sz="1100">
              <a:solidFill>
                <a:srgbClr val="000000"/>
              </a:solidFill>
              <a:latin typeface="Arial - 15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930900" y="1041400"/>
            <a:ext cx="457200" cy="26161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100" smtClean="0">
                <a:solidFill>
                  <a:srgbClr val="000000"/>
                </a:solidFill>
                <a:latin typeface="Arial - 15"/>
              </a:rPr>
              <a:t>S</a:t>
            </a:r>
            <a:endParaRPr lang="en-US" sz="1100">
              <a:solidFill>
                <a:srgbClr val="000000"/>
              </a:solidFill>
              <a:latin typeface="Arial - 15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6896100" y="4470400"/>
            <a:ext cx="4826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D</a:t>
            </a:r>
            <a:endParaRPr lang="en-US" sz="120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65100" y="685800"/>
            <a:ext cx="1219200" cy="26161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100" dirty="0" smtClean="0">
                <a:solidFill>
                  <a:srgbClr val="000000"/>
                </a:solidFill>
                <a:latin typeface="Arial - 15"/>
              </a:rPr>
              <a:t>GRAPH 1</a:t>
            </a:r>
            <a:endParaRPr lang="en-US" sz="1100" dirty="0">
              <a:solidFill>
                <a:srgbClr val="000000"/>
              </a:solidFill>
              <a:latin typeface="Arial - 15"/>
            </a:endParaRPr>
          </a:p>
        </p:txBody>
      </p:sp>
      <p:cxnSp>
        <p:nvCxnSpPr>
          <p:cNvPr id="86" name="Straight Connector 85"/>
          <p:cNvCxnSpPr/>
          <p:nvPr/>
        </p:nvCxnSpPr>
        <p:spPr>
          <a:xfrm>
            <a:off x="5422138" y="3069463"/>
            <a:ext cx="0" cy="1818259"/>
          </a:xfrm>
          <a:prstGeom prst="line">
            <a:avLst/>
          </a:prstGeom>
          <a:ln w="38100" cap="flat" cmpd="sng" algn="ctr">
            <a:solidFill>
              <a:srgbClr val="FF0000"/>
            </a:solidFill>
            <a:prstDash val="dash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Freeform 87"/>
          <p:cNvSpPr/>
          <p:nvPr/>
        </p:nvSpPr>
        <p:spPr>
          <a:xfrm>
            <a:off x="3309010" y="3063366"/>
            <a:ext cx="1813434" cy="907035"/>
          </a:xfrm>
          <a:custGeom>
            <a:avLst/>
            <a:gdLst/>
            <a:ahLst/>
            <a:cxnLst/>
            <a:rect l="0" t="0" r="0" b="0"/>
            <a:pathLst>
              <a:path w="1813434" h="907035">
                <a:moveTo>
                  <a:pt x="0" y="0"/>
                </a:moveTo>
                <a:lnTo>
                  <a:pt x="1813433" y="0"/>
                </a:lnTo>
                <a:lnTo>
                  <a:pt x="1813433" y="907034"/>
                </a:lnTo>
                <a:lnTo>
                  <a:pt x="0" y="907034"/>
                </a:lnTo>
                <a:close/>
              </a:path>
            </a:pathLst>
          </a:custGeom>
          <a:solidFill>
            <a:srgbClr val="FFD700"/>
          </a:solidFill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 88"/>
          <p:cNvSpPr/>
          <p:nvPr/>
        </p:nvSpPr>
        <p:spPr>
          <a:xfrm>
            <a:off x="3296645" y="2763901"/>
            <a:ext cx="1814196" cy="283846"/>
          </a:xfrm>
          <a:custGeom>
            <a:avLst/>
            <a:gdLst/>
            <a:ahLst/>
            <a:cxnLst/>
            <a:rect l="0" t="0" r="0" b="0"/>
            <a:pathLst>
              <a:path w="1814196" h="283846">
                <a:moveTo>
                  <a:pt x="0" y="0"/>
                </a:moveTo>
                <a:lnTo>
                  <a:pt x="1814195" y="0"/>
                </a:lnTo>
                <a:lnTo>
                  <a:pt x="1814195" y="283845"/>
                </a:lnTo>
                <a:lnTo>
                  <a:pt x="0" y="283845"/>
                </a:lnTo>
                <a:close/>
              </a:path>
            </a:pathLst>
          </a:custGeom>
          <a:solidFill>
            <a:srgbClr val="FFFF00"/>
          </a:solidFill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 89"/>
          <p:cNvSpPr/>
          <p:nvPr/>
        </p:nvSpPr>
        <p:spPr>
          <a:xfrm>
            <a:off x="5102123" y="2772472"/>
            <a:ext cx="324613" cy="1224027"/>
          </a:xfrm>
          <a:custGeom>
            <a:avLst/>
            <a:gdLst/>
            <a:ahLst/>
            <a:cxnLst/>
            <a:rect l="0" t="0" r="0" b="0"/>
            <a:pathLst>
              <a:path w="324613" h="1224027">
                <a:moveTo>
                  <a:pt x="324612" y="326136"/>
                </a:moveTo>
                <a:lnTo>
                  <a:pt x="2794" y="1224026"/>
                </a:lnTo>
                <a:lnTo>
                  <a:pt x="0" y="0"/>
                </a:lnTo>
                <a:close/>
              </a:path>
            </a:pathLst>
          </a:custGeom>
          <a:solidFill>
            <a:srgbClr val="32CD32"/>
          </a:solidFill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TextBox 90"/>
          <p:cNvSpPr txBox="1"/>
          <p:nvPr/>
        </p:nvSpPr>
        <p:spPr>
          <a:xfrm>
            <a:off x="5014367" y="2830974"/>
            <a:ext cx="330200" cy="93871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1100" dirty="0" smtClean="0">
                <a:solidFill>
                  <a:srgbClr val="000000"/>
                </a:solidFill>
                <a:latin typeface="Arial - 15"/>
              </a:rPr>
              <a:t>D W L</a:t>
            </a:r>
            <a:endParaRPr lang="en-US" sz="1100" dirty="0">
              <a:solidFill>
                <a:srgbClr val="000000"/>
              </a:solidFill>
              <a:latin typeface="Arial - 15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3431820" y="3356222"/>
            <a:ext cx="20066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000" dirty="0" smtClean="0">
                <a:solidFill>
                  <a:srgbClr val="000000"/>
                </a:solidFill>
                <a:latin typeface="Arial - 14"/>
              </a:rPr>
              <a:t>Producer Tax Burden</a:t>
            </a:r>
            <a:endParaRPr lang="en-US" sz="1000" dirty="0">
              <a:solidFill>
                <a:srgbClr val="000000"/>
              </a:solidFill>
              <a:latin typeface="Arial - 14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2730500" y="723900"/>
            <a:ext cx="4826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P</a:t>
            </a:r>
            <a:endParaRPr lang="en-US" sz="120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7518400" y="4902200"/>
            <a:ext cx="4826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Q</a:t>
            </a:r>
            <a:endParaRPr lang="en-US" sz="1200">
              <a:solidFill>
                <a:srgbClr val="000000"/>
              </a:solidFill>
              <a:latin typeface="Arial - 16"/>
            </a:endParaRPr>
          </a:p>
        </p:txBody>
      </p:sp>
      <p:cxnSp>
        <p:nvCxnSpPr>
          <p:cNvPr id="95" name="Straight Connector 94"/>
          <p:cNvCxnSpPr/>
          <p:nvPr/>
        </p:nvCxnSpPr>
        <p:spPr>
          <a:xfrm>
            <a:off x="5097907" y="3981577"/>
            <a:ext cx="0" cy="895477"/>
          </a:xfrm>
          <a:prstGeom prst="line">
            <a:avLst/>
          </a:prstGeom>
          <a:ln w="38100" cap="flat" cmpd="sng" algn="ctr">
            <a:solidFill>
              <a:srgbClr val="32CD32"/>
            </a:solidFill>
            <a:prstDash val="dash"/>
            <a:miter lim="800000"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5295900" y="5143500"/>
            <a:ext cx="6096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Qe</a:t>
            </a:r>
            <a:endParaRPr lang="en-US" sz="1200" baseline="-2500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4953000" y="5143500"/>
            <a:ext cx="6096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Qe'</a:t>
            </a:r>
            <a:endParaRPr lang="en-US" sz="1200" baseline="-2500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2730500" y="2641600"/>
            <a:ext cx="5842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Pe'</a:t>
            </a:r>
            <a:endParaRPr lang="en-US" sz="1200" baseline="-2500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2717800" y="2946400"/>
            <a:ext cx="5842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Pe</a:t>
            </a:r>
            <a:endParaRPr lang="en-US" sz="1200" baseline="-2500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3406014" y="2809410"/>
            <a:ext cx="2108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000" dirty="0" smtClean="0">
                <a:solidFill>
                  <a:srgbClr val="000000"/>
                </a:solidFill>
                <a:latin typeface="Arial - 14"/>
              </a:rPr>
              <a:t>Consumer Tax Burden</a:t>
            </a:r>
            <a:endParaRPr lang="en-US" sz="1000" dirty="0">
              <a:solidFill>
                <a:srgbClr val="000000"/>
              </a:solidFill>
              <a:latin typeface="Arial - 14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2070100" y="6879092"/>
            <a:ext cx="60570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DWL is dead weight loss.  This refers to the loss to the economy of the production of the good and related revenue. The quantity exchanged has fallen from 7 to 6.  </a:t>
            </a:r>
            <a:endParaRPr lang="en-US" dirty="0"/>
          </a:p>
        </p:txBody>
      </p:sp>
      <p:sp>
        <p:nvSpPr>
          <p:cNvPr id="102" name="TextBox 101"/>
          <p:cNvSpPr txBox="1"/>
          <p:nvPr/>
        </p:nvSpPr>
        <p:spPr>
          <a:xfrm>
            <a:off x="2707768" y="3819133"/>
            <a:ext cx="5842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latin typeface="Arial - 16"/>
              </a:rPr>
              <a:t>Ps</a:t>
            </a:r>
            <a:endParaRPr lang="en-US" sz="1200" baseline="-25000" dirty="0">
              <a:solidFill>
                <a:srgbClr val="000000"/>
              </a:solidFill>
              <a:latin typeface="Arial - 16"/>
            </a:endParaRPr>
          </a:p>
        </p:txBody>
      </p:sp>
    </p:spTree>
    <p:extLst>
      <p:ext uri="{BB962C8B-B14F-4D97-AF65-F5344CB8AC3E}">
        <p14:creationId xmlns:p14="http://schemas.microsoft.com/office/powerpoint/2010/main" val="197170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-12700"/>
            <a:ext cx="10160000" cy="597662"/>
            <a:chOff x="0" y="-12700"/>
            <a:chExt cx="10160000" cy="597662"/>
          </a:xfrm>
        </p:grpSpPr>
        <p:pic>
          <p:nvPicPr>
            <p:cNvPr id="2" name="Picture 1"/>
            <p:cNvPicPr>
              <a:picLocks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-12700"/>
              <a:ext cx="10160000" cy="5976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3" name="TextBox 2"/>
            <p:cNvSpPr txBox="1"/>
            <p:nvPr/>
          </p:nvSpPr>
          <p:spPr>
            <a:xfrm>
              <a:off x="2070100" y="63500"/>
              <a:ext cx="45212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FFFFFF"/>
                  </a:solidFill>
                  <a:latin typeface="Arial - 26"/>
                </a:rPr>
                <a:t>Tax Incidence and Elasticity</a:t>
              </a:r>
              <a:endParaRPr lang="en-US" sz="1900">
                <a:solidFill>
                  <a:srgbClr val="FFFFFF"/>
                </a:solidFill>
                <a:latin typeface="Arial - 26"/>
              </a:endParaRP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2095500" y="660400"/>
            <a:ext cx="6033644" cy="6027548"/>
            <a:chOff x="2095500" y="660400"/>
            <a:chExt cx="6033644" cy="6027548"/>
          </a:xfrm>
        </p:grpSpPr>
        <p:grpSp>
          <p:nvGrpSpPr>
            <p:cNvPr id="47" name="Group 46"/>
            <p:cNvGrpSpPr/>
            <p:nvPr/>
          </p:nvGrpSpPr>
          <p:grpSpPr>
            <a:xfrm>
              <a:off x="2095500" y="660400"/>
              <a:ext cx="6033644" cy="6027548"/>
              <a:chOff x="2095500" y="660400"/>
              <a:chExt cx="6033644" cy="6027548"/>
            </a:xfrm>
          </p:grpSpPr>
          <p:sp>
            <p:nvSpPr>
              <p:cNvPr id="5" name="Freeform 4"/>
              <p:cNvSpPr/>
              <p:nvPr/>
            </p:nvSpPr>
            <p:spPr>
              <a:xfrm>
                <a:off x="2095500" y="673862"/>
                <a:ext cx="29973" cy="5993004"/>
              </a:xfrm>
              <a:custGeom>
                <a:avLst/>
                <a:gdLst/>
                <a:ahLst/>
                <a:cxnLst/>
                <a:rect l="0" t="0" r="0" b="0"/>
                <a:pathLst>
                  <a:path w="29973" h="5993004">
                    <a:moveTo>
                      <a:pt x="0" y="0"/>
                    </a:moveTo>
                    <a:lnTo>
                      <a:pt x="29972" y="0"/>
                    </a:lnTo>
                    <a:lnTo>
                      <a:pt x="29972" y="5993003"/>
                    </a:lnTo>
                    <a:lnTo>
                      <a:pt x="0" y="5993003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Freeform 5"/>
              <p:cNvSpPr/>
              <p:nvPr/>
            </p:nvSpPr>
            <p:spPr>
              <a:xfrm>
                <a:off x="2095500" y="660400"/>
                <a:ext cx="6031612" cy="29973"/>
              </a:xfrm>
              <a:custGeom>
                <a:avLst/>
                <a:gdLst/>
                <a:ahLst/>
                <a:cxnLst/>
                <a:rect l="0" t="0" r="0" b="0"/>
                <a:pathLst>
                  <a:path w="6031612" h="29973">
                    <a:moveTo>
                      <a:pt x="0" y="0"/>
                    </a:moveTo>
                    <a:lnTo>
                      <a:pt x="6031611" y="0"/>
                    </a:lnTo>
                    <a:lnTo>
                      <a:pt x="6031611" y="29972"/>
                    </a:lnTo>
                    <a:lnTo>
                      <a:pt x="0" y="2997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Freeform 6"/>
              <p:cNvSpPr/>
              <p:nvPr/>
            </p:nvSpPr>
            <p:spPr>
              <a:xfrm>
                <a:off x="2116582" y="961771"/>
                <a:ext cx="6000370" cy="31116"/>
              </a:xfrm>
              <a:custGeom>
                <a:avLst/>
                <a:gdLst/>
                <a:ahLst/>
                <a:cxnLst/>
                <a:rect l="0" t="0" r="0" b="0"/>
                <a:pathLst>
                  <a:path w="6000370" h="31116">
                    <a:moveTo>
                      <a:pt x="0" y="0"/>
                    </a:moveTo>
                    <a:lnTo>
                      <a:pt x="6000369" y="0"/>
                    </a:lnTo>
                    <a:lnTo>
                      <a:pt x="6000369" y="31115"/>
                    </a:lnTo>
                    <a:lnTo>
                      <a:pt x="0" y="3111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Freeform 7"/>
              <p:cNvSpPr/>
              <p:nvPr/>
            </p:nvSpPr>
            <p:spPr>
              <a:xfrm>
                <a:off x="2398268" y="675386"/>
                <a:ext cx="31370" cy="5993132"/>
              </a:xfrm>
              <a:custGeom>
                <a:avLst/>
                <a:gdLst/>
                <a:ahLst/>
                <a:cxnLst/>
                <a:rect l="0" t="0" r="0" b="0"/>
                <a:pathLst>
                  <a:path w="31370" h="5993132">
                    <a:moveTo>
                      <a:pt x="0" y="0"/>
                    </a:moveTo>
                    <a:lnTo>
                      <a:pt x="31369" y="0"/>
                    </a:lnTo>
                    <a:lnTo>
                      <a:pt x="31369" y="5993131"/>
                    </a:lnTo>
                    <a:lnTo>
                      <a:pt x="0" y="599313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Freeform 8"/>
              <p:cNvSpPr/>
              <p:nvPr/>
            </p:nvSpPr>
            <p:spPr>
              <a:xfrm>
                <a:off x="2696464" y="673862"/>
                <a:ext cx="31243" cy="5993004"/>
              </a:xfrm>
              <a:custGeom>
                <a:avLst/>
                <a:gdLst/>
                <a:ahLst/>
                <a:cxnLst/>
                <a:rect l="0" t="0" r="0" b="0"/>
                <a:pathLst>
                  <a:path w="31243" h="5993004">
                    <a:moveTo>
                      <a:pt x="0" y="0"/>
                    </a:moveTo>
                    <a:lnTo>
                      <a:pt x="31242" y="0"/>
                    </a:lnTo>
                    <a:lnTo>
                      <a:pt x="31242" y="5993003"/>
                    </a:lnTo>
                    <a:lnTo>
                      <a:pt x="0" y="5993003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Freeform 9"/>
              <p:cNvSpPr/>
              <p:nvPr/>
            </p:nvSpPr>
            <p:spPr>
              <a:xfrm>
                <a:off x="2998851" y="675386"/>
                <a:ext cx="34545" cy="5994909"/>
              </a:xfrm>
              <a:custGeom>
                <a:avLst/>
                <a:gdLst/>
                <a:ahLst/>
                <a:cxnLst/>
                <a:rect l="0" t="0" r="0" b="0"/>
                <a:pathLst>
                  <a:path w="34545" h="5994909">
                    <a:moveTo>
                      <a:pt x="0" y="0"/>
                    </a:moveTo>
                    <a:lnTo>
                      <a:pt x="34544" y="0"/>
                    </a:lnTo>
                    <a:lnTo>
                      <a:pt x="34544" y="5994908"/>
                    </a:lnTo>
                    <a:lnTo>
                      <a:pt x="0" y="5994908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reeform 10"/>
              <p:cNvSpPr/>
              <p:nvPr/>
            </p:nvSpPr>
            <p:spPr>
              <a:xfrm>
                <a:off x="3292729" y="673862"/>
                <a:ext cx="35942" cy="5996433"/>
              </a:xfrm>
              <a:custGeom>
                <a:avLst/>
                <a:gdLst/>
                <a:ahLst/>
                <a:cxnLst/>
                <a:rect l="0" t="0" r="0" b="0"/>
                <a:pathLst>
                  <a:path w="35942" h="5996433">
                    <a:moveTo>
                      <a:pt x="0" y="0"/>
                    </a:moveTo>
                    <a:lnTo>
                      <a:pt x="35941" y="0"/>
                    </a:lnTo>
                    <a:lnTo>
                      <a:pt x="35941" y="5996432"/>
                    </a:lnTo>
                    <a:lnTo>
                      <a:pt x="0" y="599643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Freeform 11"/>
              <p:cNvSpPr/>
              <p:nvPr/>
            </p:nvSpPr>
            <p:spPr>
              <a:xfrm>
                <a:off x="3595116" y="675386"/>
                <a:ext cx="31243" cy="5993132"/>
              </a:xfrm>
              <a:custGeom>
                <a:avLst/>
                <a:gdLst/>
                <a:ahLst/>
                <a:cxnLst/>
                <a:rect l="0" t="0" r="0" b="0"/>
                <a:pathLst>
                  <a:path w="31243" h="5993132">
                    <a:moveTo>
                      <a:pt x="0" y="0"/>
                    </a:moveTo>
                    <a:lnTo>
                      <a:pt x="31242" y="0"/>
                    </a:lnTo>
                    <a:lnTo>
                      <a:pt x="31242" y="5993131"/>
                    </a:lnTo>
                    <a:lnTo>
                      <a:pt x="0" y="599313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Freeform 12"/>
              <p:cNvSpPr/>
              <p:nvPr/>
            </p:nvSpPr>
            <p:spPr>
              <a:xfrm>
                <a:off x="3898011" y="677037"/>
                <a:ext cx="34545" cy="5994782"/>
              </a:xfrm>
              <a:custGeom>
                <a:avLst/>
                <a:gdLst/>
                <a:ahLst/>
                <a:cxnLst/>
                <a:rect l="0" t="0" r="0" b="0"/>
                <a:pathLst>
                  <a:path w="34545" h="5994782">
                    <a:moveTo>
                      <a:pt x="0" y="0"/>
                    </a:moveTo>
                    <a:lnTo>
                      <a:pt x="34544" y="0"/>
                    </a:lnTo>
                    <a:lnTo>
                      <a:pt x="34544" y="5994781"/>
                    </a:lnTo>
                    <a:lnTo>
                      <a:pt x="0" y="599478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Freeform 13"/>
              <p:cNvSpPr/>
              <p:nvPr/>
            </p:nvSpPr>
            <p:spPr>
              <a:xfrm>
                <a:off x="4197731" y="675386"/>
                <a:ext cx="32767" cy="5993132"/>
              </a:xfrm>
              <a:custGeom>
                <a:avLst/>
                <a:gdLst/>
                <a:ahLst/>
                <a:cxnLst/>
                <a:rect l="0" t="0" r="0" b="0"/>
                <a:pathLst>
                  <a:path w="32767" h="5993132">
                    <a:moveTo>
                      <a:pt x="0" y="0"/>
                    </a:moveTo>
                    <a:lnTo>
                      <a:pt x="32766" y="0"/>
                    </a:lnTo>
                    <a:lnTo>
                      <a:pt x="32766" y="5993131"/>
                    </a:lnTo>
                    <a:lnTo>
                      <a:pt x="0" y="599313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Freeform 14"/>
              <p:cNvSpPr/>
              <p:nvPr/>
            </p:nvSpPr>
            <p:spPr>
              <a:xfrm>
                <a:off x="4498594" y="678180"/>
                <a:ext cx="36069" cy="5991480"/>
              </a:xfrm>
              <a:custGeom>
                <a:avLst/>
                <a:gdLst/>
                <a:ahLst/>
                <a:cxnLst/>
                <a:rect l="0" t="0" r="0" b="0"/>
                <a:pathLst>
                  <a:path w="36069" h="5991480">
                    <a:moveTo>
                      <a:pt x="0" y="0"/>
                    </a:moveTo>
                    <a:lnTo>
                      <a:pt x="36068" y="0"/>
                    </a:lnTo>
                    <a:lnTo>
                      <a:pt x="36068" y="5991479"/>
                    </a:lnTo>
                    <a:lnTo>
                      <a:pt x="0" y="5991479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Freeform 15"/>
              <p:cNvSpPr/>
              <p:nvPr/>
            </p:nvSpPr>
            <p:spPr>
              <a:xfrm>
                <a:off x="4790694" y="675386"/>
                <a:ext cx="38736" cy="5993132"/>
              </a:xfrm>
              <a:custGeom>
                <a:avLst/>
                <a:gdLst/>
                <a:ahLst/>
                <a:cxnLst/>
                <a:rect l="0" t="0" r="0" b="0"/>
                <a:pathLst>
                  <a:path w="38736" h="5993132">
                    <a:moveTo>
                      <a:pt x="0" y="0"/>
                    </a:moveTo>
                    <a:lnTo>
                      <a:pt x="38735" y="0"/>
                    </a:lnTo>
                    <a:lnTo>
                      <a:pt x="38735" y="5993131"/>
                    </a:lnTo>
                    <a:lnTo>
                      <a:pt x="0" y="599313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Freeform 16"/>
              <p:cNvSpPr/>
              <p:nvPr/>
            </p:nvSpPr>
            <p:spPr>
              <a:xfrm>
                <a:off x="5095113" y="677037"/>
                <a:ext cx="31370" cy="5988686"/>
              </a:xfrm>
              <a:custGeom>
                <a:avLst/>
                <a:gdLst/>
                <a:ahLst/>
                <a:cxnLst/>
                <a:rect l="0" t="0" r="0" b="0"/>
                <a:pathLst>
                  <a:path w="31370" h="5988686">
                    <a:moveTo>
                      <a:pt x="0" y="0"/>
                    </a:moveTo>
                    <a:lnTo>
                      <a:pt x="31369" y="0"/>
                    </a:lnTo>
                    <a:lnTo>
                      <a:pt x="31369" y="5988685"/>
                    </a:lnTo>
                    <a:lnTo>
                      <a:pt x="0" y="598868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Freeform 17"/>
              <p:cNvSpPr/>
              <p:nvPr/>
            </p:nvSpPr>
            <p:spPr>
              <a:xfrm>
                <a:off x="5397627" y="677037"/>
                <a:ext cx="34291" cy="5990337"/>
              </a:xfrm>
              <a:custGeom>
                <a:avLst/>
                <a:gdLst/>
                <a:ahLst/>
                <a:cxnLst/>
                <a:rect l="0" t="0" r="0" b="0"/>
                <a:pathLst>
                  <a:path w="34291" h="5990337">
                    <a:moveTo>
                      <a:pt x="0" y="0"/>
                    </a:moveTo>
                    <a:lnTo>
                      <a:pt x="34290" y="0"/>
                    </a:lnTo>
                    <a:lnTo>
                      <a:pt x="34290" y="5990336"/>
                    </a:lnTo>
                    <a:lnTo>
                      <a:pt x="0" y="599033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Freeform 18"/>
              <p:cNvSpPr/>
              <p:nvPr/>
            </p:nvSpPr>
            <p:spPr>
              <a:xfrm>
                <a:off x="5697347" y="677037"/>
                <a:ext cx="32767" cy="5991480"/>
              </a:xfrm>
              <a:custGeom>
                <a:avLst/>
                <a:gdLst/>
                <a:ahLst/>
                <a:cxnLst/>
                <a:rect l="0" t="0" r="0" b="0"/>
                <a:pathLst>
                  <a:path w="32767" h="5991480">
                    <a:moveTo>
                      <a:pt x="0" y="0"/>
                    </a:moveTo>
                    <a:lnTo>
                      <a:pt x="32766" y="0"/>
                    </a:lnTo>
                    <a:lnTo>
                      <a:pt x="32766" y="5991479"/>
                    </a:lnTo>
                    <a:lnTo>
                      <a:pt x="0" y="5991479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Freeform 19"/>
              <p:cNvSpPr/>
              <p:nvPr/>
            </p:nvSpPr>
            <p:spPr>
              <a:xfrm>
                <a:off x="5998464" y="678180"/>
                <a:ext cx="36196" cy="5994909"/>
              </a:xfrm>
              <a:custGeom>
                <a:avLst/>
                <a:gdLst/>
                <a:ahLst/>
                <a:cxnLst/>
                <a:rect l="0" t="0" r="0" b="0"/>
                <a:pathLst>
                  <a:path w="36196" h="5994909">
                    <a:moveTo>
                      <a:pt x="0" y="0"/>
                    </a:moveTo>
                    <a:lnTo>
                      <a:pt x="36195" y="0"/>
                    </a:lnTo>
                    <a:lnTo>
                      <a:pt x="36195" y="5994908"/>
                    </a:lnTo>
                    <a:lnTo>
                      <a:pt x="0" y="5994908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Freeform 20"/>
              <p:cNvSpPr/>
              <p:nvPr/>
            </p:nvSpPr>
            <p:spPr>
              <a:xfrm>
                <a:off x="6290691" y="675386"/>
                <a:ext cx="38863" cy="5996433"/>
              </a:xfrm>
              <a:custGeom>
                <a:avLst/>
                <a:gdLst/>
                <a:ahLst/>
                <a:cxnLst/>
                <a:rect l="0" t="0" r="0" b="0"/>
                <a:pathLst>
                  <a:path w="38863" h="5996433">
                    <a:moveTo>
                      <a:pt x="0" y="0"/>
                    </a:moveTo>
                    <a:lnTo>
                      <a:pt x="38862" y="0"/>
                    </a:lnTo>
                    <a:lnTo>
                      <a:pt x="38862" y="5996432"/>
                    </a:lnTo>
                    <a:lnTo>
                      <a:pt x="0" y="599643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Freeform 21"/>
              <p:cNvSpPr/>
              <p:nvPr/>
            </p:nvSpPr>
            <p:spPr>
              <a:xfrm>
                <a:off x="6594602" y="677037"/>
                <a:ext cx="34545" cy="5993258"/>
              </a:xfrm>
              <a:custGeom>
                <a:avLst/>
                <a:gdLst/>
                <a:ahLst/>
                <a:cxnLst/>
                <a:rect l="0" t="0" r="0" b="0"/>
                <a:pathLst>
                  <a:path w="34545" h="5993258">
                    <a:moveTo>
                      <a:pt x="0" y="0"/>
                    </a:moveTo>
                    <a:lnTo>
                      <a:pt x="34544" y="0"/>
                    </a:lnTo>
                    <a:lnTo>
                      <a:pt x="34544" y="5993257"/>
                    </a:lnTo>
                    <a:lnTo>
                      <a:pt x="0" y="5993257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Freeform 22"/>
              <p:cNvSpPr/>
              <p:nvPr/>
            </p:nvSpPr>
            <p:spPr>
              <a:xfrm>
                <a:off x="6897116" y="678180"/>
                <a:ext cx="37339" cy="5994909"/>
              </a:xfrm>
              <a:custGeom>
                <a:avLst/>
                <a:gdLst/>
                <a:ahLst/>
                <a:cxnLst/>
                <a:rect l="0" t="0" r="0" b="0"/>
                <a:pathLst>
                  <a:path w="37339" h="5994909">
                    <a:moveTo>
                      <a:pt x="0" y="0"/>
                    </a:moveTo>
                    <a:lnTo>
                      <a:pt x="37338" y="0"/>
                    </a:lnTo>
                    <a:lnTo>
                      <a:pt x="37338" y="5994908"/>
                    </a:lnTo>
                    <a:lnTo>
                      <a:pt x="0" y="5994908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reeform 23"/>
              <p:cNvSpPr/>
              <p:nvPr/>
            </p:nvSpPr>
            <p:spPr>
              <a:xfrm>
                <a:off x="7196836" y="677037"/>
                <a:ext cx="36069" cy="5993258"/>
              </a:xfrm>
              <a:custGeom>
                <a:avLst/>
                <a:gdLst/>
                <a:ahLst/>
                <a:cxnLst/>
                <a:rect l="0" t="0" r="0" b="0"/>
                <a:pathLst>
                  <a:path w="36069" h="5993258">
                    <a:moveTo>
                      <a:pt x="0" y="0"/>
                    </a:moveTo>
                    <a:lnTo>
                      <a:pt x="36068" y="0"/>
                    </a:lnTo>
                    <a:lnTo>
                      <a:pt x="36068" y="5993257"/>
                    </a:lnTo>
                    <a:lnTo>
                      <a:pt x="0" y="5993257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Freeform 24"/>
              <p:cNvSpPr/>
              <p:nvPr/>
            </p:nvSpPr>
            <p:spPr>
              <a:xfrm>
                <a:off x="7496429" y="677037"/>
                <a:ext cx="38863" cy="5996306"/>
              </a:xfrm>
              <a:custGeom>
                <a:avLst/>
                <a:gdLst/>
                <a:ahLst/>
                <a:cxnLst/>
                <a:rect l="0" t="0" r="0" b="0"/>
                <a:pathLst>
                  <a:path w="38863" h="5996306">
                    <a:moveTo>
                      <a:pt x="0" y="0"/>
                    </a:moveTo>
                    <a:lnTo>
                      <a:pt x="38862" y="0"/>
                    </a:lnTo>
                    <a:lnTo>
                      <a:pt x="38862" y="5996305"/>
                    </a:lnTo>
                    <a:lnTo>
                      <a:pt x="0" y="599630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25"/>
              <p:cNvSpPr/>
              <p:nvPr/>
            </p:nvSpPr>
            <p:spPr>
              <a:xfrm>
                <a:off x="7790307" y="677037"/>
                <a:ext cx="42038" cy="5996306"/>
              </a:xfrm>
              <a:custGeom>
                <a:avLst/>
                <a:gdLst/>
                <a:ahLst/>
                <a:cxnLst/>
                <a:rect l="0" t="0" r="0" b="0"/>
                <a:pathLst>
                  <a:path w="42038" h="5996306">
                    <a:moveTo>
                      <a:pt x="0" y="0"/>
                    </a:moveTo>
                    <a:lnTo>
                      <a:pt x="42037" y="0"/>
                    </a:lnTo>
                    <a:lnTo>
                      <a:pt x="42037" y="5996305"/>
                    </a:lnTo>
                    <a:lnTo>
                      <a:pt x="0" y="599630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26"/>
              <p:cNvSpPr/>
              <p:nvPr/>
            </p:nvSpPr>
            <p:spPr>
              <a:xfrm>
                <a:off x="8085455" y="672338"/>
                <a:ext cx="43689" cy="5997322"/>
              </a:xfrm>
              <a:custGeom>
                <a:avLst/>
                <a:gdLst/>
                <a:ahLst/>
                <a:cxnLst/>
                <a:rect l="0" t="0" r="0" b="0"/>
                <a:pathLst>
                  <a:path w="43689" h="5997322">
                    <a:moveTo>
                      <a:pt x="0" y="0"/>
                    </a:moveTo>
                    <a:lnTo>
                      <a:pt x="43688" y="0"/>
                    </a:lnTo>
                    <a:lnTo>
                      <a:pt x="43688" y="5997321"/>
                    </a:lnTo>
                    <a:lnTo>
                      <a:pt x="0" y="599732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27"/>
              <p:cNvSpPr/>
              <p:nvPr/>
            </p:nvSpPr>
            <p:spPr>
              <a:xfrm>
                <a:off x="2113280" y="1262507"/>
                <a:ext cx="5994401" cy="31370"/>
              </a:xfrm>
              <a:custGeom>
                <a:avLst/>
                <a:gdLst/>
                <a:ahLst/>
                <a:cxnLst/>
                <a:rect l="0" t="0" r="0" b="0"/>
                <a:pathLst>
                  <a:path w="5994401" h="31370">
                    <a:moveTo>
                      <a:pt x="0" y="0"/>
                    </a:moveTo>
                    <a:lnTo>
                      <a:pt x="5994400" y="0"/>
                    </a:lnTo>
                    <a:lnTo>
                      <a:pt x="5994400" y="31369"/>
                    </a:lnTo>
                    <a:lnTo>
                      <a:pt x="0" y="31369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Freeform 28"/>
              <p:cNvSpPr/>
              <p:nvPr/>
            </p:nvSpPr>
            <p:spPr>
              <a:xfrm>
                <a:off x="2114931" y="1561084"/>
                <a:ext cx="6003545" cy="31243"/>
              </a:xfrm>
              <a:custGeom>
                <a:avLst/>
                <a:gdLst/>
                <a:ahLst/>
                <a:cxnLst/>
                <a:rect l="0" t="0" r="0" b="0"/>
                <a:pathLst>
                  <a:path w="6003545" h="31243">
                    <a:moveTo>
                      <a:pt x="0" y="0"/>
                    </a:moveTo>
                    <a:lnTo>
                      <a:pt x="6003544" y="0"/>
                    </a:lnTo>
                    <a:lnTo>
                      <a:pt x="6003544" y="31242"/>
                    </a:lnTo>
                    <a:lnTo>
                      <a:pt x="0" y="3124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reeform 29"/>
              <p:cNvSpPr/>
              <p:nvPr/>
            </p:nvSpPr>
            <p:spPr>
              <a:xfrm>
                <a:off x="2112137" y="1854327"/>
                <a:ext cx="6004815" cy="33021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3021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3020"/>
                    </a:lnTo>
                    <a:lnTo>
                      <a:pt x="0" y="33020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reeform 30"/>
              <p:cNvSpPr/>
              <p:nvPr/>
            </p:nvSpPr>
            <p:spPr>
              <a:xfrm>
                <a:off x="2118106" y="3358896"/>
                <a:ext cx="6004815" cy="32894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2894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2893"/>
                    </a:lnTo>
                    <a:lnTo>
                      <a:pt x="0" y="32893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Freeform 31"/>
              <p:cNvSpPr/>
              <p:nvPr/>
            </p:nvSpPr>
            <p:spPr>
              <a:xfrm>
                <a:off x="2114931" y="3060700"/>
                <a:ext cx="6004815" cy="32894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2894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2893"/>
                    </a:lnTo>
                    <a:lnTo>
                      <a:pt x="0" y="32893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Freeform 32"/>
              <p:cNvSpPr/>
              <p:nvPr/>
            </p:nvSpPr>
            <p:spPr>
              <a:xfrm>
                <a:off x="2114931" y="2759583"/>
                <a:ext cx="5994401" cy="32767"/>
              </a:xfrm>
              <a:custGeom>
                <a:avLst/>
                <a:gdLst/>
                <a:ahLst/>
                <a:cxnLst/>
                <a:rect l="0" t="0" r="0" b="0"/>
                <a:pathLst>
                  <a:path w="5994401" h="32767">
                    <a:moveTo>
                      <a:pt x="0" y="0"/>
                    </a:moveTo>
                    <a:lnTo>
                      <a:pt x="5994400" y="0"/>
                    </a:lnTo>
                    <a:lnTo>
                      <a:pt x="5994400" y="32766"/>
                    </a:lnTo>
                    <a:lnTo>
                      <a:pt x="0" y="3276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Freeform 33"/>
              <p:cNvSpPr/>
              <p:nvPr/>
            </p:nvSpPr>
            <p:spPr>
              <a:xfrm>
                <a:off x="2118106" y="2458593"/>
                <a:ext cx="6003418" cy="31243"/>
              </a:xfrm>
              <a:custGeom>
                <a:avLst/>
                <a:gdLst/>
                <a:ahLst/>
                <a:cxnLst/>
                <a:rect l="0" t="0" r="0" b="0"/>
                <a:pathLst>
                  <a:path w="6003418" h="31243">
                    <a:moveTo>
                      <a:pt x="0" y="0"/>
                    </a:moveTo>
                    <a:lnTo>
                      <a:pt x="6003417" y="0"/>
                    </a:lnTo>
                    <a:lnTo>
                      <a:pt x="6003417" y="31242"/>
                    </a:lnTo>
                    <a:lnTo>
                      <a:pt x="0" y="3124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Freeform 34"/>
              <p:cNvSpPr/>
              <p:nvPr/>
            </p:nvSpPr>
            <p:spPr>
              <a:xfrm>
                <a:off x="2116582" y="2160143"/>
                <a:ext cx="5986908" cy="31116"/>
              </a:xfrm>
              <a:custGeom>
                <a:avLst/>
                <a:gdLst/>
                <a:ahLst/>
                <a:cxnLst/>
                <a:rect l="0" t="0" r="0" b="0"/>
                <a:pathLst>
                  <a:path w="5986908" h="31116">
                    <a:moveTo>
                      <a:pt x="0" y="0"/>
                    </a:moveTo>
                    <a:lnTo>
                      <a:pt x="5986907" y="0"/>
                    </a:lnTo>
                    <a:lnTo>
                      <a:pt x="5986907" y="31115"/>
                    </a:lnTo>
                    <a:lnTo>
                      <a:pt x="0" y="3111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Freeform 35"/>
              <p:cNvSpPr/>
              <p:nvPr/>
            </p:nvSpPr>
            <p:spPr>
              <a:xfrm>
                <a:off x="2113280" y="3655314"/>
                <a:ext cx="5993004" cy="31497"/>
              </a:xfrm>
              <a:custGeom>
                <a:avLst/>
                <a:gdLst/>
                <a:ahLst/>
                <a:cxnLst/>
                <a:rect l="0" t="0" r="0" b="0"/>
                <a:pathLst>
                  <a:path w="5993004" h="31497">
                    <a:moveTo>
                      <a:pt x="0" y="0"/>
                    </a:moveTo>
                    <a:lnTo>
                      <a:pt x="5993003" y="0"/>
                    </a:lnTo>
                    <a:lnTo>
                      <a:pt x="5993003" y="31496"/>
                    </a:lnTo>
                    <a:lnTo>
                      <a:pt x="0" y="3149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Freeform 36"/>
              <p:cNvSpPr/>
              <p:nvPr/>
            </p:nvSpPr>
            <p:spPr>
              <a:xfrm>
                <a:off x="2112137" y="3956685"/>
                <a:ext cx="6003545" cy="31243"/>
              </a:xfrm>
              <a:custGeom>
                <a:avLst/>
                <a:gdLst/>
                <a:ahLst/>
                <a:cxnLst/>
                <a:rect l="0" t="0" r="0" b="0"/>
                <a:pathLst>
                  <a:path w="6003545" h="31243">
                    <a:moveTo>
                      <a:pt x="0" y="0"/>
                    </a:moveTo>
                    <a:lnTo>
                      <a:pt x="6003544" y="0"/>
                    </a:lnTo>
                    <a:lnTo>
                      <a:pt x="6003544" y="31242"/>
                    </a:lnTo>
                    <a:lnTo>
                      <a:pt x="0" y="3124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Freeform 37"/>
              <p:cNvSpPr/>
              <p:nvPr/>
            </p:nvSpPr>
            <p:spPr>
              <a:xfrm>
                <a:off x="2110486" y="4257929"/>
                <a:ext cx="6000370" cy="32767"/>
              </a:xfrm>
              <a:custGeom>
                <a:avLst/>
                <a:gdLst/>
                <a:ahLst/>
                <a:cxnLst/>
                <a:rect l="0" t="0" r="0" b="0"/>
                <a:pathLst>
                  <a:path w="6000370" h="32767">
                    <a:moveTo>
                      <a:pt x="0" y="0"/>
                    </a:moveTo>
                    <a:lnTo>
                      <a:pt x="6000369" y="0"/>
                    </a:lnTo>
                    <a:lnTo>
                      <a:pt x="6000369" y="32766"/>
                    </a:lnTo>
                    <a:lnTo>
                      <a:pt x="0" y="3276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Freeform 38"/>
              <p:cNvSpPr/>
              <p:nvPr/>
            </p:nvSpPr>
            <p:spPr>
              <a:xfrm>
                <a:off x="2112137" y="4556125"/>
                <a:ext cx="6004815" cy="32767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2767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2766"/>
                    </a:lnTo>
                    <a:lnTo>
                      <a:pt x="0" y="3276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Freeform 39"/>
              <p:cNvSpPr/>
              <p:nvPr/>
            </p:nvSpPr>
            <p:spPr>
              <a:xfrm>
                <a:off x="2110486" y="4849749"/>
                <a:ext cx="6004815" cy="33021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3021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3020"/>
                    </a:lnTo>
                    <a:lnTo>
                      <a:pt x="0" y="33020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Freeform 40"/>
              <p:cNvSpPr/>
              <p:nvPr/>
            </p:nvSpPr>
            <p:spPr>
              <a:xfrm>
                <a:off x="2114931" y="6347841"/>
                <a:ext cx="6004815" cy="36196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6196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6195"/>
                    </a:lnTo>
                    <a:lnTo>
                      <a:pt x="0" y="3619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Freeform 41"/>
              <p:cNvSpPr/>
              <p:nvPr/>
            </p:nvSpPr>
            <p:spPr>
              <a:xfrm>
                <a:off x="2114931" y="6054217"/>
                <a:ext cx="6006212" cy="35942"/>
              </a:xfrm>
              <a:custGeom>
                <a:avLst/>
                <a:gdLst/>
                <a:ahLst/>
                <a:cxnLst/>
                <a:rect l="0" t="0" r="0" b="0"/>
                <a:pathLst>
                  <a:path w="6006212" h="35942">
                    <a:moveTo>
                      <a:pt x="0" y="0"/>
                    </a:moveTo>
                    <a:lnTo>
                      <a:pt x="6006211" y="0"/>
                    </a:lnTo>
                    <a:lnTo>
                      <a:pt x="6006211" y="35941"/>
                    </a:lnTo>
                    <a:lnTo>
                      <a:pt x="0" y="3594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Freeform 42"/>
              <p:cNvSpPr/>
              <p:nvPr/>
            </p:nvSpPr>
            <p:spPr>
              <a:xfrm>
                <a:off x="2110486" y="5754370"/>
                <a:ext cx="6003672" cy="33021"/>
              </a:xfrm>
              <a:custGeom>
                <a:avLst/>
                <a:gdLst/>
                <a:ahLst/>
                <a:cxnLst/>
                <a:rect l="0" t="0" r="0" b="0"/>
                <a:pathLst>
                  <a:path w="6003672" h="33021">
                    <a:moveTo>
                      <a:pt x="0" y="0"/>
                    </a:moveTo>
                    <a:lnTo>
                      <a:pt x="6003671" y="0"/>
                    </a:lnTo>
                    <a:lnTo>
                      <a:pt x="6003671" y="33020"/>
                    </a:lnTo>
                    <a:lnTo>
                      <a:pt x="0" y="33020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Freeform 43"/>
              <p:cNvSpPr/>
              <p:nvPr/>
            </p:nvSpPr>
            <p:spPr>
              <a:xfrm>
                <a:off x="2112137" y="5453507"/>
                <a:ext cx="6004815" cy="33021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3021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3020"/>
                    </a:lnTo>
                    <a:lnTo>
                      <a:pt x="0" y="33020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Freeform 44"/>
              <p:cNvSpPr/>
              <p:nvPr/>
            </p:nvSpPr>
            <p:spPr>
              <a:xfrm>
                <a:off x="2112137" y="5155565"/>
                <a:ext cx="5997195" cy="32767"/>
              </a:xfrm>
              <a:custGeom>
                <a:avLst/>
                <a:gdLst/>
                <a:ahLst/>
                <a:cxnLst/>
                <a:rect l="0" t="0" r="0" b="0"/>
                <a:pathLst>
                  <a:path w="5997195" h="32767">
                    <a:moveTo>
                      <a:pt x="0" y="0"/>
                    </a:moveTo>
                    <a:lnTo>
                      <a:pt x="5997194" y="0"/>
                    </a:lnTo>
                    <a:lnTo>
                      <a:pt x="5997194" y="32766"/>
                    </a:lnTo>
                    <a:lnTo>
                      <a:pt x="0" y="3276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Freeform 45"/>
              <p:cNvSpPr/>
              <p:nvPr/>
            </p:nvSpPr>
            <p:spPr>
              <a:xfrm>
                <a:off x="2095500" y="6652006"/>
                <a:ext cx="6033263" cy="35942"/>
              </a:xfrm>
              <a:custGeom>
                <a:avLst/>
                <a:gdLst/>
                <a:ahLst/>
                <a:cxnLst/>
                <a:rect l="0" t="0" r="0" b="0"/>
                <a:pathLst>
                  <a:path w="6033263" h="35942">
                    <a:moveTo>
                      <a:pt x="0" y="0"/>
                    </a:moveTo>
                    <a:lnTo>
                      <a:pt x="6033262" y="0"/>
                    </a:lnTo>
                    <a:lnTo>
                      <a:pt x="6033262" y="35941"/>
                    </a:lnTo>
                    <a:lnTo>
                      <a:pt x="0" y="3594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48" name="Straight Connector 47"/>
            <p:cNvCxnSpPr/>
            <p:nvPr/>
          </p:nvCxnSpPr>
          <p:spPr>
            <a:xfrm>
              <a:off x="3294380" y="939800"/>
              <a:ext cx="0" cy="3949192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miter lim="800000"/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3288411" y="4883023"/>
              <a:ext cx="3939794" cy="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miter lim="800000"/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3022600" y="44450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009900" y="41402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2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076700" y="4940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3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022600" y="3543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4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009900" y="32385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5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3009900" y="29464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6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295900" y="49276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7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5588000" y="49276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8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892800" y="49276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9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6146800" y="49276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10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6451600" y="49276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11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769100" y="49149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12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3467100" y="4940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3771900" y="4940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2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3009900" y="38481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3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4368800" y="4940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4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4673600" y="4940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5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4991100" y="4940300"/>
              <a:ext cx="431800" cy="261610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100" smtClean="0">
                  <a:solidFill>
                    <a:srgbClr val="000000"/>
                  </a:solidFill>
                  <a:latin typeface="Arial - 15"/>
                </a:rPr>
                <a:t>6</a:t>
              </a:r>
              <a:endParaRPr lang="en-US" sz="1100">
                <a:solidFill>
                  <a:srgbClr val="000000"/>
                </a:solidFill>
                <a:latin typeface="Arial - 15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3022600" y="2667000"/>
              <a:ext cx="431800" cy="261610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100" smtClean="0">
                  <a:solidFill>
                    <a:srgbClr val="000000"/>
                  </a:solidFill>
                  <a:latin typeface="Arial - 15"/>
                </a:rPr>
                <a:t>7</a:t>
              </a:r>
              <a:endParaRPr lang="en-US" sz="1100">
                <a:solidFill>
                  <a:srgbClr val="000000"/>
                </a:solidFill>
                <a:latin typeface="Arial - 15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3022600" y="23368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8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3022600" y="20320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9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2933700" y="17399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10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2933700" y="14351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11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2921000" y="11303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12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</p:grpSp>
      <p:sp>
        <p:nvSpPr>
          <p:cNvPr id="75" name="Freeform 74"/>
          <p:cNvSpPr/>
          <p:nvPr/>
        </p:nvSpPr>
        <p:spPr>
          <a:xfrm>
            <a:off x="3640709" y="1075309"/>
            <a:ext cx="3540634" cy="3427604"/>
          </a:xfrm>
          <a:custGeom>
            <a:avLst/>
            <a:gdLst/>
            <a:ahLst/>
            <a:cxnLst/>
            <a:rect l="0" t="0" r="0" b="0"/>
            <a:pathLst>
              <a:path w="3540634" h="3427604">
                <a:moveTo>
                  <a:pt x="590169" y="0"/>
                </a:moveTo>
                <a:lnTo>
                  <a:pt x="3009392" y="0"/>
                </a:lnTo>
                <a:lnTo>
                  <a:pt x="3068574" y="11684"/>
                </a:lnTo>
                <a:lnTo>
                  <a:pt x="3174619" y="39878"/>
                </a:lnTo>
                <a:lnTo>
                  <a:pt x="3275076" y="97282"/>
                </a:lnTo>
                <a:lnTo>
                  <a:pt x="3322193" y="125476"/>
                </a:lnTo>
                <a:lnTo>
                  <a:pt x="3405124" y="205613"/>
                </a:lnTo>
                <a:lnTo>
                  <a:pt x="3463798" y="297053"/>
                </a:lnTo>
                <a:lnTo>
                  <a:pt x="3493389" y="348615"/>
                </a:lnTo>
                <a:lnTo>
                  <a:pt x="3523107" y="451231"/>
                </a:lnTo>
                <a:lnTo>
                  <a:pt x="3534664" y="508635"/>
                </a:lnTo>
                <a:lnTo>
                  <a:pt x="3534664" y="536829"/>
                </a:lnTo>
                <a:lnTo>
                  <a:pt x="3540633" y="571246"/>
                </a:lnTo>
                <a:lnTo>
                  <a:pt x="3540633" y="2856357"/>
                </a:lnTo>
                <a:lnTo>
                  <a:pt x="3534664" y="2885059"/>
                </a:lnTo>
                <a:lnTo>
                  <a:pt x="3534664" y="2913761"/>
                </a:lnTo>
                <a:lnTo>
                  <a:pt x="3523107" y="2970530"/>
                </a:lnTo>
                <a:lnTo>
                  <a:pt x="3493389" y="3073273"/>
                </a:lnTo>
                <a:lnTo>
                  <a:pt x="3434715" y="3170301"/>
                </a:lnTo>
                <a:lnTo>
                  <a:pt x="3405124" y="3216021"/>
                </a:lnTo>
                <a:lnTo>
                  <a:pt x="3322193" y="3296412"/>
                </a:lnTo>
                <a:lnTo>
                  <a:pt x="3227705" y="3353181"/>
                </a:lnTo>
                <a:lnTo>
                  <a:pt x="3174619" y="3381883"/>
                </a:lnTo>
                <a:lnTo>
                  <a:pt x="3068574" y="3410585"/>
                </a:lnTo>
                <a:lnTo>
                  <a:pt x="3009392" y="3421761"/>
                </a:lnTo>
                <a:lnTo>
                  <a:pt x="2980182" y="3421761"/>
                </a:lnTo>
                <a:lnTo>
                  <a:pt x="2950591" y="3427603"/>
                </a:lnTo>
                <a:lnTo>
                  <a:pt x="590169" y="3427603"/>
                </a:lnTo>
                <a:lnTo>
                  <a:pt x="554482" y="3421761"/>
                </a:lnTo>
                <a:lnTo>
                  <a:pt x="525399" y="3421761"/>
                </a:lnTo>
                <a:lnTo>
                  <a:pt x="466090" y="3410585"/>
                </a:lnTo>
                <a:lnTo>
                  <a:pt x="360172" y="3381883"/>
                </a:lnTo>
                <a:lnTo>
                  <a:pt x="259715" y="3324606"/>
                </a:lnTo>
                <a:lnTo>
                  <a:pt x="212471" y="3296412"/>
                </a:lnTo>
                <a:lnTo>
                  <a:pt x="130048" y="3216021"/>
                </a:lnTo>
                <a:lnTo>
                  <a:pt x="70866" y="3124708"/>
                </a:lnTo>
                <a:lnTo>
                  <a:pt x="41275" y="3073273"/>
                </a:lnTo>
                <a:lnTo>
                  <a:pt x="12192" y="2970530"/>
                </a:lnTo>
                <a:lnTo>
                  <a:pt x="0" y="2913761"/>
                </a:lnTo>
                <a:lnTo>
                  <a:pt x="0" y="508635"/>
                </a:lnTo>
                <a:lnTo>
                  <a:pt x="12192" y="451231"/>
                </a:lnTo>
                <a:lnTo>
                  <a:pt x="41275" y="348615"/>
                </a:lnTo>
                <a:lnTo>
                  <a:pt x="100457" y="251460"/>
                </a:lnTo>
                <a:lnTo>
                  <a:pt x="130048" y="205613"/>
                </a:lnTo>
                <a:lnTo>
                  <a:pt x="212471" y="125476"/>
                </a:lnTo>
                <a:lnTo>
                  <a:pt x="306832" y="68580"/>
                </a:lnTo>
                <a:lnTo>
                  <a:pt x="360172" y="39878"/>
                </a:lnTo>
                <a:lnTo>
                  <a:pt x="466090" y="11684"/>
                </a:lnTo>
                <a:lnTo>
                  <a:pt x="525399" y="0"/>
                </a:lnTo>
                <a:close/>
              </a:path>
            </a:pathLst>
          </a:custGeom>
          <a:solidFill>
            <a:srgbClr val="FFFFFF"/>
          </a:solidFill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TextBox 75"/>
          <p:cNvSpPr txBox="1"/>
          <p:nvPr/>
        </p:nvSpPr>
        <p:spPr>
          <a:xfrm>
            <a:off x="3746500" y="1358900"/>
            <a:ext cx="3175000" cy="861774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000" smtClean="0">
                <a:solidFill>
                  <a:srgbClr val="000000"/>
                </a:solidFill>
                <a:latin typeface="Arial - 12"/>
              </a:rPr>
              <a:t>revenue = quantity X price</a:t>
            </a:r>
          </a:p>
          <a:p>
            <a:endParaRPr lang="en-US" sz="1000" smtClean="0">
              <a:solidFill>
                <a:srgbClr val="000000"/>
              </a:solidFill>
              <a:latin typeface="Arial - 12"/>
            </a:endParaRPr>
          </a:p>
          <a:p>
            <a:r>
              <a:rPr lang="en-US" sz="1000" smtClean="0">
                <a:solidFill>
                  <a:srgbClr val="000000"/>
                </a:solidFill>
                <a:latin typeface="Arial - 12"/>
              </a:rPr>
              <a:t>On a graph,</a:t>
            </a:r>
          </a:p>
          <a:p>
            <a:r>
              <a:rPr lang="en-US" sz="1000" smtClean="0">
                <a:solidFill>
                  <a:srgbClr val="000000"/>
                </a:solidFill>
                <a:latin typeface="Arial - 12"/>
              </a:rPr>
              <a:t>the quantity is the base of a rectangle</a:t>
            </a:r>
          </a:p>
          <a:p>
            <a:r>
              <a:rPr lang="en-US" sz="1000" smtClean="0">
                <a:solidFill>
                  <a:srgbClr val="000000"/>
                </a:solidFill>
                <a:latin typeface="Arial - 12"/>
              </a:rPr>
              <a:t>the price is the height of a rectangle</a:t>
            </a:r>
            <a:endParaRPr lang="en-US" sz="1000">
              <a:solidFill>
                <a:srgbClr val="000000"/>
              </a:solidFill>
              <a:latin typeface="Arial - 12"/>
            </a:endParaRPr>
          </a:p>
        </p:txBody>
      </p:sp>
      <p:sp>
        <p:nvSpPr>
          <p:cNvPr id="77" name="Freeform 76"/>
          <p:cNvSpPr/>
          <p:nvPr/>
        </p:nvSpPr>
        <p:spPr>
          <a:xfrm>
            <a:off x="4184777" y="3412744"/>
            <a:ext cx="2421764" cy="1026034"/>
          </a:xfrm>
          <a:custGeom>
            <a:avLst/>
            <a:gdLst/>
            <a:ahLst/>
            <a:cxnLst/>
            <a:rect l="0" t="0" r="0" b="0"/>
            <a:pathLst>
              <a:path w="2421764" h="1026034">
                <a:moveTo>
                  <a:pt x="0" y="0"/>
                </a:moveTo>
                <a:lnTo>
                  <a:pt x="2421763" y="0"/>
                </a:lnTo>
                <a:lnTo>
                  <a:pt x="2421763" y="1026033"/>
                </a:lnTo>
                <a:lnTo>
                  <a:pt x="0" y="1026033"/>
                </a:lnTo>
                <a:close/>
              </a:path>
            </a:pathLst>
          </a:custGeom>
          <a:solidFill>
            <a:srgbClr val="FFD700"/>
          </a:solidFill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4279900" y="3492500"/>
            <a:ext cx="21590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area = base x height </a:t>
            </a:r>
            <a:endParaRPr lang="en-US" sz="120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2730500" y="711200"/>
            <a:ext cx="4826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P</a:t>
            </a:r>
            <a:endParaRPr lang="en-US" sz="120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7518400" y="4902200"/>
            <a:ext cx="4826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Q</a:t>
            </a:r>
            <a:endParaRPr lang="en-US" sz="1200">
              <a:solidFill>
                <a:srgbClr val="000000"/>
              </a:solidFill>
              <a:latin typeface="Arial - 16"/>
            </a:endParaRPr>
          </a:p>
        </p:txBody>
      </p:sp>
    </p:spTree>
    <p:extLst>
      <p:ext uri="{BB962C8B-B14F-4D97-AF65-F5344CB8AC3E}">
        <p14:creationId xmlns:p14="http://schemas.microsoft.com/office/powerpoint/2010/main" val="95258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-12700"/>
            <a:ext cx="10160000" cy="597662"/>
            <a:chOff x="0" y="-12700"/>
            <a:chExt cx="10160000" cy="597662"/>
          </a:xfrm>
        </p:grpSpPr>
        <p:pic>
          <p:nvPicPr>
            <p:cNvPr id="2" name="Picture 1"/>
            <p:cNvPicPr>
              <a:picLocks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-12700"/>
              <a:ext cx="10160000" cy="59766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3" name="TextBox 2"/>
            <p:cNvSpPr txBox="1"/>
            <p:nvPr/>
          </p:nvSpPr>
          <p:spPr>
            <a:xfrm>
              <a:off x="2070100" y="63500"/>
              <a:ext cx="4521200" cy="38472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900" smtClean="0">
                  <a:solidFill>
                    <a:srgbClr val="FFFFFF"/>
                  </a:solidFill>
                  <a:latin typeface="Arial - 26"/>
                </a:rPr>
                <a:t>Tax Incidence and Elasticity</a:t>
              </a:r>
              <a:endParaRPr lang="en-US" sz="1900">
                <a:solidFill>
                  <a:srgbClr val="FFFFFF"/>
                </a:solidFill>
                <a:latin typeface="Arial - 26"/>
              </a:endParaRP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2095500" y="660400"/>
            <a:ext cx="6033644" cy="6027548"/>
            <a:chOff x="2095500" y="660400"/>
            <a:chExt cx="6033644" cy="6027548"/>
          </a:xfrm>
        </p:grpSpPr>
        <p:grpSp>
          <p:nvGrpSpPr>
            <p:cNvPr id="47" name="Group 46"/>
            <p:cNvGrpSpPr/>
            <p:nvPr/>
          </p:nvGrpSpPr>
          <p:grpSpPr>
            <a:xfrm>
              <a:off x="2095500" y="660400"/>
              <a:ext cx="6033644" cy="6027548"/>
              <a:chOff x="2095500" y="660400"/>
              <a:chExt cx="6033644" cy="6027548"/>
            </a:xfrm>
          </p:grpSpPr>
          <p:sp>
            <p:nvSpPr>
              <p:cNvPr id="5" name="Freeform 4"/>
              <p:cNvSpPr/>
              <p:nvPr/>
            </p:nvSpPr>
            <p:spPr>
              <a:xfrm>
                <a:off x="2095500" y="673862"/>
                <a:ext cx="29973" cy="5993004"/>
              </a:xfrm>
              <a:custGeom>
                <a:avLst/>
                <a:gdLst/>
                <a:ahLst/>
                <a:cxnLst/>
                <a:rect l="0" t="0" r="0" b="0"/>
                <a:pathLst>
                  <a:path w="29973" h="5993004">
                    <a:moveTo>
                      <a:pt x="0" y="0"/>
                    </a:moveTo>
                    <a:lnTo>
                      <a:pt x="29972" y="0"/>
                    </a:lnTo>
                    <a:lnTo>
                      <a:pt x="29972" y="5993003"/>
                    </a:lnTo>
                    <a:lnTo>
                      <a:pt x="0" y="5993003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Freeform 5"/>
              <p:cNvSpPr/>
              <p:nvPr/>
            </p:nvSpPr>
            <p:spPr>
              <a:xfrm>
                <a:off x="2095500" y="660400"/>
                <a:ext cx="6031612" cy="29973"/>
              </a:xfrm>
              <a:custGeom>
                <a:avLst/>
                <a:gdLst/>
                <a:ahLst/>
                <a:cxnLst/>
                <a:rect l="0" t="0" r="0" b="0"/>
                <a:pathLst>
                  <a:path w="6031612" h="29973">
                    <a:moveTo>
                      <a:pt x="0" y="0"/>
                    </a:moveTo>
                    <a:lnTo>
                      <a:pt x="6031611" y="0"/>
                    </a:lnTo>
                    <a:lnTo>
                      <a:pt x="6031611" y="29972"/>
                    </a:lnTo>
                    <a:lnTo>
                      <a:pt x="0" y="2997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Freeform 6"/>
              <p:cNvSpPr/>
              <p:nvPr/>
            </p:nvSpPr>
            <p:spPr>
              <a:xfrm>
                <a:off x="2116582" y="961771"/>
                <a:ext cx="6000370" cy="31116"/>
              </a:xfrm>
              <a:custGeom>
                <a:avLst/>
                <a:gdLst/>
                <a:ahLst/>
                <a:cxnLst/>
                <a:rect l="0" t="0" r="0" b="0"/>
                <a:pathLst>
                  <a:path w="6000370" h="31116">
                    <a:moveTo>
                      <a:pt x="0" y="0"/>
                    </a:moveTo>
                    <a:lnTo>
                      <a:pt x="6000369" y="0"/>
                    </a:lnTo>
                    <a:lnTo>
                      <a:pt x="6000369" y="31115"/>
                    </a:lnTo>
                    <a:lnTo>
                      <a:pt x="0" y="3111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Freeform 7"/>
              <p:cNvSpPr/>
              <p:nvPr/>
            </p:nvSpPr>
            <p:spPr>
              <a:xfrm>
                <a:off x="2398268" y="675386"/>
                <a:ext cx="31370" cy="5993132"/>
              </a:xfrm>
              <a:custGeom>
                <a:avLst/>
                <a:gdLst/>
                <a:ahLst/>
                <a:cxnLst/>
                <a:rect l="0" t="0" r="0" b="0"/>
                <a:pathLst>
                  <a:path w="31370" h="5993132">
                    <a:moveTo>
                      <a:pt x="0" y="0"/>
                    </a:moveTo>
                    <a:lnTo>
                      <a:pt x="31369" y="0"/>
                    </a:lnTo>
                    <a:lnTo>
                      <a:pt x="31369" y="5993131"/>
                    </a:lnTo>
                    <a:lnTo>
                      <a:pt x="0" y="599313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Freeform 8"/>
              <p:cNvSpPr/>
              <p:nvPr/>
            </p:nvSpPr>
            <p:spPr>
              <a:xfrm>
                <a:off x="2696464" y="673862"/>
                <a:ext cx="31243" cy="5993004"/>
              </a:xfrm>
              <a:custGeom>
                <a:avLst/>
                <a:gdLst/>
                <a:ahLst/>
                <a:cxnLst/>
                <a:rect l="0" t="0" r="0" b="0"/>
                <a:pathLst>
                  <a:path w="31243" h="5993004">
                    <a:moveTo>
                      <a:pt x="0" y="0"/>
                    </a:moveTo>
                    <a:lnTo>
                      <a:pt x="31242" y="0"/>
                    </a:lnTo>
                    <a:lnTo>
                      <a:pt x="31242" y="5993003"/>
                    </a:lnTo>
                    <a:lnTo>
                      <a:pt x="0" y="5993003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Freeform 9"/>
              <p:cNvSpPr/>
              <p:nvPr/>
            </p:nvSpPr>
            <p:spPr>
              <a:xfrm>
                <a:off x="2998851" y="675386"/>
                <a:ext cx="34545" cy="5994909"/>
              </a:xfrm>
              <a:custGeom>
                <a:avLst/>
                <a:gdLst/>
                <a:ahLst/>
                <a:cxnLst/>
                <a:rect l="0" t="0" r="0" b="0"/>
                <a:pathLst>
                  <a:path w="34545" h="5994909">
                    <a:moveTo>
                      <a:pt x="0" y="0"/>
                    </a:moveTo>
                    <a:lnTo>
                      <a:pt x="34544" y="0"/>
                    </a:lnTo>
                    <a:lnTo>
                      <a:pt x="34544" y="5994908"/>
                    </a:lnTo>
                    <a:lnTo>
                      <a:pt x="0" y="5994908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reeform 10"/>
              <p:cNvSpPr/>
              <p:nvPr/>
            </p:nvSpPr>
            <p:spPr>
              <a:xfrm>
                <a:off x="3292729" y="673862"/>
                <a:ext cx="35942" cy="5996433"/>
              </a:xfrm>
              <a:custGeom>
                <a:avLst/>
                <a:gdLst/>
                <a:ahLst/>
                <a:cxnLst/>
                <a:rect l="0" t="0" r="0" b="0"/>
                <a:pathLst>
                  <a:path w="35942" h="5996433">
                    <a:moveTo>
                      <a:pt x="0" y="0"/>
                    </a:moveTo>
                    <a:lnTo>
                      <a:pt x="35941" y="0"/>
                    </a:lnTo>
                    <a:lnTo>
                      <a:pt x="35941" y="5996432"/>
                    </a:lnTo>
                    <a:lnTo>
                      <a:pt x="0" y="599643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Freeform 11"/>
              <p:cNvSpPr/>
              <p:nvPr/>
            </p:nvSpPr>
            <p:spPr>
              <a:xfrm>
                <a:off x="3595116" y="675386"/>
                <a:ext cx="31243" cy="5993132"/>
              </a:xfrm>
              <a:custGeom>
                <a:avLst/>
                <a:gdLst/>
                <a:ahLst/>
                <a:cxnLst/>
                <a:rect l="0" t="0" r="0" b="0"/>
                <a:pathLst>
                  <a:path w="31243" h="5993132">
                    <a:moveTo>
                      <a:pt x="0" y="0"/>
                    </a:moveTo>
                    <a:lnTo>
                      <a:pt x="31242" y="0"/>
                    </a:lnTo>
                    <a:lnTo>
                      <a:pt x="31242" y="5993131"/>
                    </a:lnTo>
                    <a:lnTo>
                      <a:pt x="0" y="599313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Freeform 12"/>
              <p:cNvSpPr/>
              <p:nvPr/>
            </p:nvSpPr>
            <p:spPr>
              <a:xfrm>
                <a:off x="3898011" y="677037"/>
                <a:ext cx="34545" cy="5994782"/>
              </a:xfrm>
              <a:custGeom>
                <a:avLst/>
                <a:gdLst/>
                <a:ahLst/>
                <a:cxnLst/>
                <a:rect l="0" t="0" r="0" b="0"/>
                <a:pathLst>
                  <a:path w="34545" h="5994782">
                    <a:moveTo>
                      <a:pt x="0" y="0"/>
                    </a:moveTo>
                    <a:lnTo>
                      <a:pt x="34544" y="0"/>
                    </a:lnTo>
                    <a:lnTo>
                      <a:pt x="34544" y="5994781"/>
                    </a:lnTo>
                    <a:lnTo>
                      <a:pt x="0" y="599478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Freeform 13"/>
              <p:cNvSpPr/>
              <p:nvPr/>
            </p:nvSpPr>
            <p:spPr>
              <a:xfrm>
                <a:off x="4197731" y="675386"/>
                <a:ext cx="32767" cy="5993132"/>
              </a:xfrm>
              <a:custGeom>
                <a:avLst/>
                <a:gdLst/>
                <a:ahLst/>
                <a:cxnLst/>
                <a:rect l="0" t="0" r="0" b="0"/>
                <a:pathLst>
                  <a:path w="32767" h="5993132">
                    <a:moveTo>
                      <a:pt x="0" y="0"/>
                    </a:moveTo>
                    <a:lnTo>
                      <a:pt x="32766" y="0"/>
                    </a:lnTo>
                    <a:lnTo>
                      <a:pt x="32766" y="5993131"/>
                    </a:lnTo>
                    <a:lnTo>
                      <a:pt x="0" y="599313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Freeform 14"/>
              <p:cNvSpPr/>
              <p:nvPr/>
            </p:nvSpPr>
            <p:spPr>
              <a:xfrm>
                <a:off x="4498594" y="678180"/>
                <a:ext cx="36069" cy="5991480"/>
              </a:xfrm>
              <a:custGeom>
                <a:avLst/>
                <a:gdLst/>
                <a:ahLst/>
                <a:cxnLst/>
                <a:rect l="0" t="0" r="0" b="0"/>
                <a:pathLst>
                  <a:path w="36069" h="5991480">
                    <a:moveTo>
                      <a:pt x="0" y="0"/>
                    </a:moveTo>
                    <a:lnTo>
                      <a:pt x="36068" y="0"/>
                    </a:lnTo>
                    <a:lnTo>
                      <a:pt x="36068" y="5991479"/>
                    </a:lnTo>
                    <a:lnTo>
                      <a:pt x="0" y="5991479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Freeform 15"/>
              <p:cNvSpPr/>
              <p:nvPr/>
            </p:nvSpPr>
            <p:spPr>
              <a:xfrm>
                <a:off x="4790694" y="675386"/>
                <a:ext cx="38736" cy="5993132"/>
              </a:xfrm>
              <a:custGeom>
                <a:avLst/>
                <a:gdLst/>
                <a:ahLst/>
                <a:cxnLst/>
                <a:rect l="0" t="0" r="0" b="0"/>
                <a:pathLst>
                  <a:path w="38736" h="5993132">
                    <a:moveTo>
                      <a:pt x="0" y="0"/>
                    </a:moveTo>
                    <a:lnTo>
                      <a:pt x="38735" y="0"/>
                    </a:lnTo>
                    <a:lnTo>
                      <a:pt x="38735" y="5993131"/>
                    </a:lnTo>
                    <a:lnTo>
                      <a:pt x="0" y="599313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Freeform 16"/>
              <p:cNvSpPr/>
              <p:nvPr/>
            </p:nvSpPr>
            <p:spPr>
              <a:xfrm>
                <a:off x="5095113" y="677037"/>
                <a:ext cx="31370" cy="5988686"/>
              </a:xfrm>
              <a:custGeom>
                <a:avLst/>
                <a:gdLst/>
                <a:ahLst/>
                <a:cxnLst/>
                <a:rect l="0" t="0" r="0" b="0"/>
                <a:pathLst>
                  <a:path w="31370" h="5988686">
                    <a:moveTo>
                      <a:pt x="0" y="0"/>
                    </a:moveTo>
                    <a:lnTo>
                      <a:pt x="31369" y="0"/>
                    </a:lnTo>
                    <a:lnTo>
                      <a:pt x="31369" y="5988685"/>
                    </a:lnTo>
                    <a:lnTo>
                      <a:pt x="0" y="598868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Freeform 17"/>
              <p:cNvSpPr/>
              <p:nvPr/>
            </p:nvSpPr>
            <p:spPr>
              <a:xfrm>
                <a:off x="5397627" y="677037"/>
                <a:ext cx="34291" cy="5990337"/>
              </a:xfrm>
              <a:custGeom>
                <a:avLst/>
                <a:gdLst/>
                <a:ahLst/>
                <a:cxnLst/>
                <a:rect l="0" t="0" r="0" b="0"/>
                <a:pathLst>
                  <a:path w="34291" h="5990337">
                    <a:moveTo>
                      <a:pt x="0" y="0"/>
                    </a:moveTo>
                    <a:lnTo>
                      <a:pt x="34290" y="0"/>
                    </a:lnTo>
                    <a:lnTo>
                      <a:pt x="34290" y="5990336"/>
                    </a:lnTo>
                    <a:lnTo>
                      <a:pt x="0" y="599033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Freeform 18"/>
              <p:cNvSpPr/>
              <p:nvPr/>
            </p:nvSpPr>
            <p:spPr>
              <a:xfrm>
                <a:off x="5697347" y="677037"/>
                <a:ext cx="32767" cy="5991480"/>
              </a:xfrm>
              <a:custGeom>
                <a:avLst/>
                <a:gdLst/>
                <a:ahLst/>
                <a:cxnLst/>
                <a:rect l="0" t="0" r="0" b="0"/>
                <a:pathLst>
                  <a:path w="32767" h="5991480">
                    <a:moveTo>
                      <a:pt x="0" y="0"/>
                    </a:moveTo>
                    <a:lnTo>
                      <a:pt x="32766" y="0"/>
                    </a:lnTo>
                    <a:lnTo>
                      <a:pt x="32766" y="5991479"/>
                    </a:lnTo>
                    <a:lnTo>
                      <a:pt x="0" y="5991479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Freeform 19"/>
              <p:cNvSpPr/>
              <p:nvPr/>
            </p:nvSpPr>
            <p:spPr>
              <a:xfrm>
                <a:off x="5998464" y="678180"/>
                <a:ext cx="36196" cy="5994909"/>
              </a:xfrm>
              <a:custGeom>
                <a:avLst/>
                <a:gdLst/>
                <a:ahLst/>
                <a:cxnLst/>
                <a:rect l="0" t="0" r="0" b="0"/>
                <a:pathLst>
                  <a:path w="36196" h="5994909">
                    <a:moveTo>
                      <a:pt x="0" y="0"/>
                    </a:moveTo>
                    <a:lnTo>
                      <a:pt x="36195" y="0"/>
                    </a:lnTo>
                    <a:lnTo>
                      <a:pt x="36195" y="5994908"/>
                    </a:lnTo>
                    <a:lnTo>
                      <a:pt x="0" y="5994908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Freeform 20"/>
              <p:cNvSpPr/>
              <p:nvPr/>
            </p:nvSpPr>
            <p:spPr>
              <a:xfrm>
                <a:off x="6290691" y="675386"/>
                <a:ext cx="38863" cy="5996433"/>
              </a:xfrm>
              <a:custGeom>
                <a:avLst/>
                <a:gdLst/>
                <a:ahLst/>
                <a:cxnLst/>
                <a:rect l="0" t="0" r="0" b="0"/>
                <a:pathLst>
                  <a:path w="38863" h="5996433">
                    <a:moveTo>
                      <a:pt x="0" y="0"/>
                    </a:moveTo>
                    <a:lnTo>
                      <a:pt x="38862" y="0"/>
                    </a:lnTo>
                    <a:lnTo>
                      <a:pt x="38862" y="5996432"/>
                    </a:lnTo>
                    <a:lnTo>
                      <a:pt x="0" y="599643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Freeform 21"/>
              <p:cNvSpPr/>
              <p:nvPr/>
            </p:nvSpPr>
            <p:spPr>
              <a:xfrm>
                <a:off x="6594602" y="677037"/>
                <a:ext cx="34545" cy="5993258"/>
              </a:xfrm>
              <a:custGeom>
                <a:avLst/>
                <a:gdLst/>
                <a:ahLst/>
                <a:cxnLst/>
                <a:rect l="0" t="0" r="0" b="0"/>
                <a:pathLst>
                  <a:path w="34545" h="5993258">
                    <a:moveTo>
                      <a:pt x="0" y="0"/>
                    </a:moveTo>
                    <a:lnTo>
                      <a:pt x="34544" y="0"/>
                    </a:lnTo>
                    <a:lnTo>
                      <a:pt x="34544" y="5993257"/>
                    </a:lnTo>
                    <a:lnTo>
                      <a:pt x="0" y="5993257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Freeform 22"/>
              <p:cNvSpPr/>
              <p:nvPr/>
            </p:nvSpPr>
            <p:spPr>
              <a:xfrm>
                <a:off x="6897116" y="678180"/>
                <a:ext cx="37339" cy="5994909"/>
              </a:xfrm>
              <a:custGeom>
                <a:avLst/>
                <a:gdLst/>
                <a:ahLst/>
                <a:cxnLst/>
                <a:rect l="0" t="0" r="0" b="0"/>
                <a:pathLst>
                  <a:path w="37339" h="5994909">
                    <a:moveTo>
                      <a:pt x="0" y="0"/>
                    </a:moveTo>
                    <a:lnTo>
                      <a:pt x="37338" y="0"/>
                    </a:lnTo>
                    <a:lnTo>
                      <a:pt x="37338" y="5994908"/>
                    </a:lnTo>
                    <a:lnTo>
                      <a:pt x="0" y="5994908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reeform 23"/>
              <p:cNvSpPr/>
              <p:nvPr/>
            </p:nvSpPr>
            <p:spPr>
              <a:xfrm>
                <a:off x="7196836" y="677037"/>
                <a:ext cx="36069" cy="5993258"/>
              </a:xfrm>
              <a:custGeom>
                <a:avLst/>
                <a:gdLst/>
                <a:ahLst/>
                <a:cxnLst/>
                <a:rect l="0" t="0" r="0" b="0"/>
                <a:pathLst>
                  <a:path w="36069" h="5993258">
                    <a:moveTo>
                      <a:pt x="0" y="0"/>
                    </a:moveTo>
                    <a:lnTo>
                      <a:pt x="36068" y="0"/>
                    </a:lnTo>
                    <a:lnTo>
                      <a:pt x="36068" y="5993257"/>
                    </a:lnTo>
                    <a:lnTo>
                      <a:pt x="0" y="5993257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Freeform 24"/>
              <p:cNvSpPr/>
              <p:nvPr/>
            </p:nvSpPr>
            <p:spPr>
              <a:xfrm>
                <a:off x="7496429" y="677037"/>
                <a:ext cx="38863" cy="5996306"/>
              </a:xfrm>
              <a:custGeom>
                <a:avLst/>
                <a:gdLst/>
                <a:ahLst/>
                <a:cxnLst/>
                <a:rect l="0" t="0" r="0" b="0"/>
                <a:pathLst>
                  <a:path w="38863" h="5996306">
                    <a:moveTo>
                      <a:pt x="0" y="0"/>
                    </a:moveTo>
                    <a:lnTo>
                      <a:pt x="38862" y="0"/>
                    </a:lnTo>
                    <a:lnTo>
                      <a:pt x="38862" y="5996305"/>
                    </a:lnTo>
                    <a:lnTo>
                      <a:pt x="0" y="599630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25"/>
              <p:cNvSpPr/>
              <p:nvPr/>
            </p:nvSpPr>
            <p:spPr>
              <a:xfrm>
                <a:off x="7790307" y="677037"/>
                <a:ext cx="42038" cy="5996306"/>
              </a:xfrm>
              <a:custGeom>
                <a:avLst/>
                <a:gdLst/>
                <a:ahLst/>
                <a:cxnLst/>
                <a:rect l="0" t="0" r="0" b="0"/>
                <a:pathLst>
                  <a:path w="42038" h="5996306">
                    <a:moveTo>
                      <a:pt x="0" y="0"/>
                    </a:moveTo>
                    <a:lnTo>
                      <a:pt x="42037" y="0"/>
                    </a:lnTo>
                    <a:lnTo>
                      <a:pt x="42037" y="5996305"/>
                    </a:lnTo>
                    <a:lnTo>
                      <a:pt x="0" y="599630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26"/>
              <p:cNvSpPr/>
              <p:nvPr/>
            </p:nvSpPr>
            <p:spPr>
              <a:xfrm>
                <a:off x="8085455" y="672338"/>
                <a:ext cx="43689" cy="5997322"/>
              </a:xfrm>
              <a:custGeom>
                <a:avLst/>
                <a:gdLst/>
                <a:ahLst/>
                <a:cxnLst/>
                <a:rect l="0" t="0" r="0" b="0"/>
                <a:pathLst>
                  <a:path w="43689" h="5997322">
                    <a:moveTo>
                      <a:pt x="0" y="0"/>
                    </a:moveTo>
                    <a:lnTo>
                      <a:pt x="43688" y="0"/>
                    </a:lnTo>
                    <a:lnTo>
                      <a:pt x="43688" y="5997321"/>
                    </a:lnTo>
                    <a:lnTo>
                      <a:pt x="0" y="599732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27"/>
              <p:cNvSpPr/>
              <p:nvPr/>
            </p:nvSpPr>
            <p:spPr>
              <a:xfrm>
                <a:off x="2113280" y="1262507"/>
                <a:ext cx="5994401" cy="31370"/>
              </a:xfrm>
              <a:custGeom>
                <a:avLst/>
                <a:gdLst/>
                <a:ahLst/>
                <a:cxnLst/>
                <a:rect l="0" t="0" r="0" b="0"/>
                <a:pathLst>
                  <a:path w="5994401" h="31370">
                    <a:moveTo>
                      <a:pt x="0" y="0"/>
                    </a:moveTo>
                    <a:lnTo>
                      <a:pt x="5994400" y="0"/>
                    </a:lnTo>
                    <a:lnTo>
                      <a:pt x="5994400" y="31369"/>
                    </a:lnTo>
                    <a:lnTo>
                      <a:pt x="0" y="31369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Freeform 28"/>
              <p:cNvSpPr/>
              <p:nvPr/>
            </p:nvSpPr>
            <p:spPr>
              <a:xfrm>
                <a:off x="2114931" y="1561084"/>
                <a:ext cx="6003545" cy="31243"/>
              </a:xfrm>
              <a:custGeom>
                <a:avLst/>
                <a:gdLst/>
                <a:ahLst/>
                <a:cxnLst/>
                <a:rect l="0" t="0" r="0" b="0"/>
                <a:pathLst>
                  <a:path w="6003545" h="31243">
                    <a:moveTo>
                      <a:pt x="0" y="0"/>
                    </a:moveTo>
                    <a:lnTo>
                      <a:pt x="6003544" y="0"/>
                    </a:lnTo>
                    <a:lnTo>
                      <a:pt x="6003544" y="31242"/>
                    </a:lnTo>
                    <a:lnTo>
                      <a:pt x="0" y="3124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reeform 29"/>
              <p:cNvSpPr/>
              <p:nvPr/>
            </p:nvSpPr>
            <p:spPr>
              <a:xfrm>
                <a:off x="2112137" y="1854327"/>
                <a:ext cx="6004815" cy="33021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3021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3020"/>
                    </a:lnTo>
                    <a:lnTo>
                      <a:pt x="0" y="33020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reeform 30"/>
              <p:cNvSpPr/>
              <p:nvPr/>
            </p:nvSpPr>
            <p:spPr>
              <a:xfrm>
                <a:off x="2118106" y="3358896"/>
                <a:ext cx="6004815" cy="32894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2894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2893"/>
                    </a:lnTo>
                    <a:lnTo>
                      <a:pt x="0" y="32893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Freeform 31"/>
              <p:cNvSpPr/>
              <p:nvPr/>
            </p:nvSpPr>
            <p:spPr>
              <a:xfrm>
                <a:off x="2114931" y="3060700"/>
                <a:ext cx="6004815" cy="32894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2894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2893"/>
                    </a:lnTo>
                    <a:lnTo>
                      <a:pt x="0" y="32893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Freeform 32"/>
              <p:cNvSpPr/>
              <p:nvPr/>
            </p:nvSpPr>
            <p:spPr>
              <a:xfrm>
                <a:off x="2114931" y="2759583"/>
                <a:ext cx="5994401" cy="32767"/>
              </a:xfrm>
              <a:custGeom>
                <a:avLst/>
                <a:gdLst/>
                <a:ahLst/>
                <a:cxnLst/>
                <a:rect l="0" t="0" r="0" b="0"/>
                <a:pathLst>
                  <a:path w="5994401" h="32767">
                    <a:moveTo>
                      <a:pt x="0" y="0"/>
                    </a:moveTo>
                    <a:lnTo>
                      <a:pt x="5994400" y="0"/>
                    </a:lnTo>
                    <a:lnTo>
                      <a:pt x="5994400" y="32766"/>
                    </a:lnTo>
                    <a:lnTo>
                      <a:pt x="0" y="3276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Freeform 33"/>
              <p:cNvSpPr/>
              <p:nvPr/>
            </p:nvSpPr>
            <p:spPr>
              <a:xfrm>
                <a:off x="2118106" y="2458593"/>
                <a:ext cx="6003418" cy="31243"/>
              </a:xfrm>
              <a:custGeom>
                <a:avLst/>
                <a:gdLst/>
                <a:ahLst/>
                <a:cxnLst/>
                <a:rect l="0" t="0" r="0" b="0"/>
                <a:pathLst>
                  <a:path w="6003418" h="31243">
                    <a:moveTo>
                      <a:pt x="0" y="0"/>
                    </a:moveTo>
                    <a:lnTo>
                      <a:pt x="6003417" y="0"/>
                    </a:lnTo>
                    <a:lnTo>
                      <a:pt x="6003417" y="31242"/>
                    </a:lnTo>
                    <a:lnTo>
                      <a:pt x="0" y="3124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Freeform 34"/>
              <p:cNvSpPr/>
              <p:nvPr/>
            </p:nvSpPr>
            <p:spPr>
              <a:xfrm>
                <a:off x="2116582" y="2160143"/>
                <a:ext cx="5986908" cy="31116"/>
              </a:xfrm>
              <a:custGeom>
                <a:avLst/>
                <a:gdLst/>
                <a:ahLst/>
                <a:cxnLst/>
                <a:rect l="0" t="0" r="0" b="0"/>
                <a:pathLst>
                  <a:path w="5986908" h="31116">
                    <a:moveTo>
                      <a:pt x="0" y="0"/>
                    </a:moveTo>
                    <a:lnTo>
                      <a:pt x="5986907" y="0"/>
                    </a:lnTo>
                    <a:lnTo>
                      <a:pt x="5986907" y="31115"/>
                    </a:lnTo>
                    <a:lnTo>
                      <a:pt x="0" y="3111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Freeform 35"/>
              <p:cNvSpPr/>
              <p:nvPr/>
            </p:nvSpPr>
            <p:spPr>
              <a:xfrm>
                <a:off x="2113280" y="3655314"/>
                <a:ext cx="5993004" cy="31497"/>
              </a:xfrm>
              <a:custGeom>
                <a:avLst/>
                <a:gdLst/>
                <a:ahLst/>
                <a:cxnLst/>
                <a:rect l="0" t="0" r="0" b="0"/>
                <a:pathLst>
                  <a:path w="5993004" h="31497">
                    <a:moveTo>
                      <a:pt x="0" y="0"/>
                    </a:moveTo>
                    <a:lnTo>
                      <a:pt x="5993003" y="0"/>
                    </a:lnTo>
                    <a:lnTo>
                      <a:pt x="5993003" y="31496"/>
                    </a:lnTo>
                    <a:lnTo>
                      <a:pt x="0" y="3149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Freeform 36"/>
              <p:cNvSpPr/>
              <p:nvPr/>
            </p:nvSpPr>
            <p:spPr>
              <a:xfrm>
                <a:off x="2112137" y="3956685"/>
                <a:ext cx="6003545" cy="31243"/>
              </a:xfrm>
              <a:custGeom>
                <a:avLst/>
                <a:gdLst/>
                <a:ahLst/>
                <a:cxnLst/>
                <a:rect l="0" t="0" r="0" b="0"/>
                <a:pathLst>
                  <a:path w="6003545" h="31243">
                    <a:moveTo>
                      <a:pt x="0" y="0"/>
                    </a:moveTo>
                    <a:lnTo>
                      <a:pt x="6003544" y="0"/>
                    </a:lnTo>
                    <a:lnTo>
                      <a:pt x="6003544" y="31242"/>
                    </a:lnTo>
                    <a:lnTo>
                      <a:pt x="0" y="31242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Freeform 37"/>
              <p:cNvSpPr/>
              <p:nvPr/>
            </p:nvSpPr>
            <p:spPr>
              <a:xfrm>
                <a:off x="2110486" y="4257929"/>
                <a:ext cx="6000370" cy="32767"/>
              </a:xfrm>
              <a:custGeom>
                <a:avLst/>
                <a:gdLst/>
                <a:ahLst/>
                <a:cxnLst/>
                <a:rect l="0" t="0" r="0" b="0"/>
                <a:pathLst>
                  <a:path w="6000370" h="32767">
                    <a:moveTo>
                      <a:pt x="0" y="0"/>
                    </a:moveTo>
                    <a:lnTo>
                      <a:pt x="6000369" y="0"/>
                    </a:lnTo>
                    <a:lnTo>
                      <a:pt x="6000369" y="32766"/>
                    </a:lnTo>
                    <a:lnTo>
                      <a:pt x="0" y="3276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Freeform 38"/>
              <p:cNvSpPr/>
              <p:nvPr/>
            </p:nvSpPr>
            <p:spPr>
              <a:xfrm>
                <a:off x="2112137" y="4556125"/>
                <a:ext cx="6004815" cy="32767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2767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2766"/>
                    </a:lnTo>
                    <a:lnTo>
                      <a:pt x="0" y="3276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Freeform 39"/>
              <p:cNvSpPr/>
              <p:nvPr/>
            </p:nvSpPr>
            <p:spPr>
              <a:xfrm>
                <a:off x="2110486" y="4849749"/>
                <a:ext cx="6004815" cy="33021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3021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3020"/>
                    </a:lnTo>
                    <a:lnTo>
                      <a:pt x="0" y="33020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Freeform 40"/>
              <p:cNvSpPr/>
              <p:nvPr/>
            </p:nvSpPr>
            <p:spPr>
              <a:xfrm>
                <a:off x="2114931" y="6347841"/>
                <a:ext cx="6004815" cy="36196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6196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6195"/>
                    </a:lnTo>
                    <a:lnTo>
                      <a:pt x="0" y="36195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Freeform 41"/>
              <p:cNvSpPr/>
              <p:nvPr/>
            </p:nvSpPr>
            <p:spPr>
              <a:xfrm>
                <a:off x="2114931" y="6054217"/>
                <a:ext cx="6006212" cy="35942"/>
              </a:xfrm>
              <a:custGeom>
                <a:avLst/>
                <a:gdLst/>
                <a:ahLst/>
                <a:cxnLst/>
                <a:rect l="0" t="0" r="0" b="0"/>
                <a:pathLst>
                  <a:path w="6006212" h="35942">
                    <a:moveTo>
                      <a:pt x="0" y="0"/>
                    </a:moveTo>
                    <a:lnTo>
                      <a:pt x="6006211" y="0"/>
                    </a:lnTo>
                    <a:lnTo>
                      <a:pt x="6006211" y="35941"/>
                    </a:lnTo>
                    <a:lnTo>
                      <a:pt x="0" y="3594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Freeform 42"/>
              <p:cNvSpPr/>
              <p:nvPr/>
            </p:nvSpPr>
            <p:spPr>
              <a:xfrm>
                <a:off x="2110486" y="5754370"/>
                <a:ext cx="6003672" cy="33021"/>
              </a:xfrm>
              <a:custGeom>
                <a:avLst/>
                <a:gdLst/>
                <a:ahLst/>
                <a:cxnLst/>
                <a:rect l="0" t="0" r="0" b="0"/>
                <a:pathLst>
                  <a:path w="6003672" h="33021">
                    <a:moveTo>
                      <a:pt x="0" y="0"/>
                    </a:moveTo>
                    <a:lnTo>
                      <a:pt x="6003671" y="0"/>
                    </a:lnTo>
                    <a:lnTo>
                      <a:pt x="6003671" y="33020"/>
                    </a:lnTo>
                    <a:lnTo>
                      <a:pt x="0" y="33020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Freeform 43"/>
              <p:cNvSpPr/>
              <p:nvPr/>
            </p:nvSpPr>
            <p:spPr>
              <a:xfrm>
                <a:off x="2112137" y="5453507"/>
                <a:ext cx="6004815" cy="33021"/>
              </a:xfrm>
              <a:custGeom>
                <a:avLst/>
                <a:gdLst/>
                <a:ahLst/>
                <a:cxnLst/>
                <a:rect l="0" t="0" r="0" b="0"/>
                <a:pathLst>
                  <a:path w="6004815" h="33021">
                    <a:moveTo>
                      <a:pt x="0" y="0"/>
                    </a:moveTo>
                    <a:lnTo>
                      <a:pt x="6004814" y="0"/>
                    </a:lnTo>
                    <a:lnTo>
                      <a:pt x="6004814" y="33020"/>
                    </a:lnTo>
                    <a:lnTo>
                      <a:pt x="0" y="33020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Freeform 44"/>
              <p:cNvSpPr/>
              <p:nvPr/>
            </p:nvSpPr>
            <p:spPr>
              <a:xfrm>
                <a:off x="2112137" y="5155565"/>
                <a:ext cx="5997195" cy="32767"/>
              </a:xfrm>
              <a:custGeom>
                <a:avLst/>
                <a:gdLst/>
                <a:ahLst/>
                <a:cxnLst/>
                <a:rect l="0" t="0" r="0" b="0"/>
                <a:pathLst>
                  <a:path w="5997195" h="32767">
                    <a:moveTo>
                      <a:pt x="0" y="0"/>
                    </a:moveTo>
                    <a:lnTo>
                      <a:pt x="5997194" y="0"/>
                    </a:lnTo>
                    <a:lnTo>
                      <a:pt x="5997194" y="32766"/>
                    </a:lnTo>
                    <a:lnTo>
                      <a:pt x="0" y="32766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Freeform 45"/>
              <p:cNvSpPr/>
              <p:nvPr/>
            </p:nvSpPr>
            <p:spPr>
              <a:xfrm>
                <a:off x="2095500" y="6652006"/>
                <a:ext cx="6033263" cy="35942"/>
              </a:xfrm>
              <a:custGeom>
                <a:avLst/>
                <a:gdLst/>
                <a:ahLst/>
                <a:cxnLst/>
                <a:rect l="0" t="0" r="0" b="0"/>
                <a:pathLst>
                  <a:path w="6033263" h="35942">
                    <a:moveTo>
                      <a:pt x="0" y="0"/>
                    </a:moveTo>
                    <a:lnTo>
                      <a:pt x="6033262" y="0"/>
                    </a:lnTo>
                    <a:lnTo>
                      <a:pt x="6033262" y="35941"/>
                    </a:lnTo>
                    <a:lnTo>
                      <a:pt x="0" y="35941"/>
                    </a:lnTo>
                    <a:close/>
                  </a:path>
                </a:pathLst>
              </a:custGeom>
              <a:solidFill>
                <a:srgbClr val="8C8CFF">
                  <a:alpha val="40000"/>
                </a:srgbClr>
              </a:solidFill>
              <a:ln w="0" cap="flat" cmpd="sng" algn="ctr">
                <a:solidFill>
                  <a:srgbClr val="8C8CFF">
                    <a:alpha val="4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48" name="Straight Connector 47"/>
            <p:cNvCxnSpPr/>
            <p:nvPr/>
          </p:nvCxnSpPr>
          <p:spPr>
            <a:xfrm>
              <a:off x="3294380" y="939800"/>
              <a:ext cx="0" cy="3949192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miter lim="800000"/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3288411" y="4883023"/>
              <a:ext cx="3939794" cy="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miter lim="800000"/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3022600" y="44450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009900" y="41402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2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076700" y="4940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3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022600" y="3543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4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009900" y="32385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5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3009900" y="29464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6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295900" y="49276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7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5588000" y="49276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8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892800" y="49276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9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6146800" y="49276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10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6451600" y="49276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11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769100" y="49149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12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3467100" y="4940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3771900" y="4940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2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3009900" y="38481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3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4368800" y="4940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4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4673600" y="49403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5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4991100" y="4940300"/>
              <a:ext cx="431800" cy="261610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100" smtClean="0">
                  <a:solidFill>
                    <a:srgbClr val="000000"/>
                  </a:solidFill>
                  <a:latin typeface="Arial - 15"/>
                </a:rPr>
                <a:t>6</a:t>
              </a:r>
              <a:endParaRPr lang="en-US" sz="1100">
                <a:solidFill>
                  <a:srgbClr val="000000"/>
                </a:solidFill>
                <a:latin typeface="Arial - 15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3022600" y="2667000"/>
              <a:ext cx="431800" cy="261610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100" smtClean="0">
                  <a:solidFill>
                    <a:srgbClr val="000000"/>
                  </a:solidFill>
                  <a:latin typeface="Arial - 15"/>
                </a:rPr>
                <a:t>7</a:t>
              </a:r>
              <a:endParaRPr lang="en-US" sz="1100">
                <a:solidFill>
                  <a:srgbClr val="000000"/>
                </a:solidFill>
                <a:latin typeface="Arial - 15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3022600" y="23368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8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3022600" y="2032000"/>
              <a:ext cx="4572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9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2933700" y="17399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10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2933700" y="14351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11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2921000" y="1130300"/>
              <a:ext cx="558800" cy="27699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" smtClean="0">
                  <a:solidFill>
                    <a:srgbClr val="000000"/>
                  </a:solidFill>
                  <a:latin typeface="Arial - 16"/>
                </a:rPr>
                <a:t>12</a:t>
              </a:r>
              <a:endParaRPr lang="en-US" sz="1200">
                <a:solidFill>
                  <a:srgbClr val="000000"/>
                </a:solidFill>
                <a:latin typeface="Arial - 16"/>
              </a:endParaRPr>
            </a:p>
          </p:txBody>
        </p:sp>
      </p:grpSp>
      <p:sp>
        <p:nvSpPr>
          <p:cNvPr id="75" name="Freeform 74"/>
          <p:cNvSpPr/>
          <p:nvPr/>
        </p:nvSpPr>
        <p:spPr>
          <a:xfrm>
            <a:off x="3640709" y="1075309"/>
            <a:ext cx="3540634" cy="3427604"/>
          </a:xfrm>
          <a:custGeom>
            <a:avLst/>
            <a:gdLst/>
            <a:ahLst/>
            <a:cxnLst/>
            <a:rect l="0" t="0" r="0" b="0"/>
            <a:pathLst>
              <a:path w="3540634" h="3427604">
                <a:moveTo>
                  <a:pt x="590169" y="0"/>
                </a:moveTo>
                <a:lnTo>
                  <a:pt x="3009392" y="0"/>
                </a:lnTo>
                <a:lnTo>
                  <a:pt x="3068574" y="11684"/>
                </a:lnTo>
                <a:lnTo>
                  <a:pt x="3174619" y="39878"/>
                </a:lnTo>
                <a:lnTo>
                  <a:pt x="3275076" y="97282"/>
                </a:lnTo>
                <a:lnTo>
                  <a:pt x="3322193" y="125476"/>
                </a:lnTo>
                <a:lnTo>
                  <a:pt x="3405124" y="205613"/>
                </a:lnTo>
                <a:lnTo>
                  <a:pt x="3463798" y="297053"/>
                </a:lnTo>
                <a:lnTo>
                  <a:pt x="3493389" y="348615"/>
                </a:lnTo>
                <a:lnTo>
                  <a:pt x="3523107" y="451231"/>
                </a:lnTo>
                <a:lnTo>
                  <a:pt x="3534664" y="508635"/>
                </a:lnTo>
                <a:lnTo>
                  <a:pt x="3534664" y="536829"/>
                </a:lnTo>
                <a:lnTo>
                  <a:pt x="3540633" y="571246"/>
                </a:lnTo>
                <a:lnTo>
                  <a:pt x="3540633" y="2856357"/>
                </a:lnTo>
                <a:lnTo>
                  <a:pt x="3534664" y="2885059"/>
                </a:lnTo>
                <a:lnTo>
                  <a:pt x="3534664" y="2913761"/>
                </a:lnTo>
                <a:lnTo>
                  <a:pt x="3523107" y="2970530"/>
                </a:lnTo>
                <a:lnTo>
                  <a:pt x="3493389" y="3073273"/>
                </a:lnTo>
                <a:lnTo>
                  <a:pt x="3434715" y="3170301"/>
                </a:lnTo>
                <a:lnTo>
                  <a:pt x="3405124" y="3216021"/>
                </a:lnTo>
                <a:lnTo>
                  <a:pt x="3322193" y="3296412"/>
                </a:lnTo>
                <a:lnTo>
                  <a:pt x="3227705" y="3353181"/>
                </a:lnTo>
                <a:lnTo>
                  <a:pt x="3174619" y="3381883"/>
                </a:lnTo>
                <a:lnTo>
                  <a:pt x="3068574" y="3410585"/>
                </a:lnTo>
                <a:lnTo>
                  <a:pt x="3009392" y="3421761"/>
                </a:lnTo>
                <a:lnTo>
                  <a:pt x="2980182" y="3421761"/>
                </a:lnTo>
                <a:lnTo>
                  <a:pt x="2950591" y="3427603"/>
                </a:lnTo>
                <a:lnTo>
                  <a:pt x="590169" y="3427603"/>
                </a:lnTo>
                <a:lnTo>
                  <a:pt x="554482" y="3421761"/>
                </a:lnTo>
                <a:lnTo>
                  <a:pt x="525399" y="3421761"/>
                </a:lnTo>
                <a:lnTo>
                  <a:pt x="466090" y="3410585"/>
                </a:lnTo>
                <a:lnTo>
                  <a:pt x="360172" y="3381883"/>
                </a:lnTo>
                <a:lnTo>
                  <a:pt x="259715" y="3324606"/>
                </a:lnTo>
                <a:lnTo>
                  <a:pt x="212471" y="3296412"/>
                </a:lnTo>
                <a:lnTo>
                  <a:pt x="130048" y="3216021"/>
                </a:lnTo>
                <a:lnTo>
                  <a:pt x="70866" y="3124708"/>
                </a:lnTo>
                <a:lnTo>
                  <a:pt x="41275" y="3073273"/>
                </a:lnTo>
                <a:lnTo>
                  <a:pt x="12192" y="2970530"/>
                </a:lnTo>
                <a:lnTo>
                  <a:pt x="0" y="2913761"/>
                </a:lnTo>
                <a:lnTo>
                  <a:pt x="0" y="508635"/>
                </a:lnTo>
                <a:lnTo>
                  <a:pt x="12192" y="451231"/>
                </a:lnTo>
                <a:lnTo>
                  <a:pt x="41275" y="348615"/>
                </a:lnTo>
                <a:lnTo>
                  <a:pt x="100457" y="251460"/>
                </a:lnTo>
                <a:lnTo>
                  <a:pt x="130048" y="205613"/>
                </a:lnTo>
                <a:lnTo>
                  <a:pt x="212471" y="125476"/>
                </a:lnTo>
                <a:lnTo>
                  <a:pt x="306832" y="68580"/>
                </a:lnTo>
                <a:lnTo>
                  <a:pt x="360172" y="39878"/>
                </a:lnTo>
                <a:lnTo>
                  <a:pt x="466090" y="11684"/>
                </a:lnTo>
                <a:lnTo>
                  <a:pt x="525399" y="0"/>
                </a:lnTo>
                <a:close/>
              </a:path>
            </a:pathLst>
          </a:custGeom>
          <a:solidFill>
            <a:srgbClr val="FFFFFF"/>
          </a:solidFill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TextBox 75"/>
          <p:cNvSpPr txBox="1"/>
          <p:nvPr/>
        </p:nvSpPr>
        <p:spPr>
          <a:xfrm>
            <a:off x="3746500" y="1358900"/>
            <a:ext cx="3378200" cy="13639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000" smtClean="0">
                <a:solidFill>
                  <a:srgbClr val="000000"/>
                </a:solidFill>
                <a:latin typeface="Arial - 12"/>
              </a:rPr>
              <a:t>revenue = quantity X price</a:t>
            </a:r>
          </a:p>
          <a:p>
            <a:endParaRPr lang="en-US" sz="1000" smtClean="0">
              <a:solidFill>
                <a:srgbClr val="000000"/>
              </a:solidFill>
              <a:latin typeface="Arial - 12"/>
            </a:endParaRPr>
          </a:p>
          <a:p>
            <a:r>
              <a:rPr lang="en-US" sz="1000" smtClean="0">
                <a:solidFill>
                  <a:srgbClr val="000000"/>
                </a:solidFill>
                <a:latin typeface="Arial - 12"/>
              </a:rPr>
              <a:t>On a graph,</a:t>
            </a:r>
          </a:p>
          <a:p>
            <a:r>
              <a:rPr lang="en-US" sz="1000" smtClean="0">
                <a:solidFill>
                  <a:srgbClr val="000000"/>
                </a:solidFill>
                <a:latin typeface="Arial - 12"/>
              </a:rPr>
              <a:t>the quantity is the base of a rectangle</a:t>
            </a:r>
          </a:p>
          <a:p>
            <a:r>
              <a:rPr lang="en-US" sz="1000" smtClean="0">
                <a:solidFill>
                  <a:srgbClr val="000000"/>
                </a:solidFill>
                <a:latin typeface="Arial - 12"/>
              </a:rPr>
              <a:t>the price is the height of a rectangle</a:t>
            </a:r>
          </a:p>
          <a:p>
            <a:endParaRPr lang="en-US" sz="1000" smtClean="0">
              <a:solidFill>
                <a:srgbClr val="000000"/>
              </a:solidFill>
              <a:latin typeface="Arial - 12"/>
            </a:endParaRPr>
          </a:p>
          <a:p>
            <a:r>
              <a:rPr lang="en-US" sz="1000" smtClean="0">
                <a:solidFill>
                  <a:srgbClr val="000000"/>
                </a:solidFill>
                <a:latin typeface="Arial - 12"/>
              </a:rPr>
              <a:t>So, </a:t>
            </a:r>
          </a:p>
          <a:p>
            <a:r>
              <a:rPr lang="en-US" sz="1000" smtClean="0">
                <a:solidFill>
                  <a:srgbClr val="000000"/>
                </a:solidFill>
                <a:latin typeface="Arial - 12"/>
              </a:rPr>
              <a:t>we can substitute quantity "Q" for "base"</a:t>
            </a:r>
            <a:endParaRPr lang="en-US" sz="1000">
              <a:solidFill>
                <a:srgbClr val="000000"/>
              </a:solidFill>
              <a:latin typeface="Arial - 12"/>
            </a:endParaRPr>
          </a:p>
        </p:txBody>
      </p:sp>
      <p:sp>
        <p:nvSpPr>
          <p:cNvPr id="77" name="Freeform 76"/>
          <p:cNvSpPr/>
          <p:nvPr/>
        </p:nvSpPr>
        <p:spPr>
          <a:xfrm>
            <a:off x="4184777" y="3412744"/>
            <a:ext cx="2421764" cy="1026034"/>
          </a:xfrm>
          <a:custGeom>
            <a:avLst/>
            <a:gdLst/>
            <a:ahLst/>
            <a:cxnLst/>
            <a:rect l="0" t="0" r="0" b="0"/>
            <a:pathLst>
              <a:path w="2421764" h="1026034">
                <a:moveTo>
                  <a:pt x="0" y="0"/>
                </a:moveTo>
                <a:lnTo>
                  <a:pt x="2421763" y="0"/>
                </a:lnTo>
                <a:lnTo>
                  <a:pt x="2421763" y="1026033"/>
                </a:lnTo>
                <a:lnTo>
                  <a:pt x="0" y="1026033"/>
                </a:lnTo>
                <a:close/>
              </a:path>
            </a:pathLst>
          </a:custGeom>
          <a:solidFill>
            <a:srgbClr val="FFD700"/>
          </a:solidFill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4279900" y="3492500"/>
            <a:ext cx="21590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area = base x height </a:t>
            </a:r>
            <a:endParaRPr lang="en-US" sz="120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207000" y="3924300"/>
            <a:ext cx="4826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Q</a:t>
            </a:r>
            <a:endParaRPr lang="en-US" sz="120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2730500" y="711200"/>
            <a:ext cx="4826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P</a:t>
            </a:r>
            <a:endParaRPr lang="en-US" sz="120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7518400" y="4902200"/>
            <a:ext cx="4826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00"/>
                </a:solidFill>
                <a:latin typeface="Arial - 16"/>
              </a:rPr>
              <a:t>Q</a:t>
            </a:r>
            <a:endParaRPr lang="en-US" sz="1200">
              <a:solidFill>
                <a:srgbClr val="000000"/>
              </a:solidFill>
              <a:latin typeface="Arial - 16"/>
            </a:endParaRPr>
          </a:p>
        </p:txBody>
      </p:sp>
    </p:spTree>
    <p:extLst>
      <p:ext uri="{BB962C8B-B14F-4D97-AF65-F5344CB8AC3E}">
        <p14:creationId xmlns:p14="http://schemas.microsoft.com/office/powerpoint/2010/main" val="281697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1446</TotalTime>
  <Words>2062</Words>
  <Application>Microsoft Office PowerPoint</Application>
  <PresentationFormat>Custom</PresentationFormat>
  <Paragraphs>1079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40" baseType="lpstr">
      <vt:lpstr>Arial - 12</vt:lpstr>
      <vt:lpstr>Calibri Light</vt:lpstr>
      <vt:lpstr>Arial - 19</vt:lpstr>
      <vt:lpstr>Arial - 10</vt:lpstr>
      <vt:lpstr>Arial</vt:lpstr>
      <vt:lpstr>Arial - 14</vt:lpstr>
      <vt:lpstr>Arial - 26</vt:lpstr>
      <vt:lpstr>Arial - 16</vt:lpstr>
      <vt:lpstr>Calibri</vt:lpstr>
      <vt:lpstr>Arial - 15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Flowers, Barbara</dc:creator>
  <cp:lastModifiedBy>Flowers, Barbara</cp:lastModifiedBy>
  <cp:revision>25</cp:revision>
  <dcterms:created xsi:type="dcterms:W3CDTF">2017-03-28T21:10:24Z</dcterms:created>
  <dcterms:modified xsi:type="dcterms:W3CDTF">2017-04-06T19:36:56Z</dcterms:modified>
</cp:coreProperties>
</file>