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85" r:id="rId4"/>
    <p:sldId id="284" r:id="rId5"/>
    <p:sldId id="267" r:id="rId6"/>
    <p:sldId id="276" r:id="rId7"/>
    <p:sldId id="258" r:id="rId8"/>
    <p:sldId id="281" r:id="rId9"/>
    <p:sldId id="268" r:id="rId10"/>
    <p:sldId id="273" r:id="rId11"/>
    <p:sldId id="262" r:id="rId12"/>
    <p:sldId id="272" r:id="rId13"/>
    <p:sldId id="286" r:id="rId14"/>
    <p:sldId id="287" r:id="rId15"/>
    <p:sldId id="288" r:id="rId16"/>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13"/>
    <p:restoredTop sz="81789" autoAdjust="0"/>
  </p:normalViewPr>
  <p:slideViewPr>
    <p:cSldViewPr>
      <p:cViewPr varScale="1">
        <p:scale>
          <a:sx n="111" d="100"/>
          <a:sy n="111" d="100"/>
        </p:scale>
        <p:origin x="200" y="664"/>
      </p:cViewPr>
      <p:guideLst>
        <p:guide orient="horz" pos="2160"/>
        <p:guide pos="2880"/>
      </p:guideLst>
    </p:cSldViewPr>
  </p:slideViewPr>
  <p:notesTextViewPr>
    <p:cViewPr>
      <p:scale>
        <a:sx n="1" d="1"/>
        <a:sy n="1" d="1"/>
      </p:scale>
      <p:origin x="0" y="0"/>
    </p:cViewPr>
  </p:notesTextViewPr>
  <p:sorterViewPr>
    <p:cViewPr>
      <p:scale>
        <a:sx n="100" d="100"/>
        <a:sy n="100" d="100"/>
      </p:scale>
      <p:origin x="0" y="-58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dirty="0"/>
          </a:p>
        </p:txBody>
      </p:sp>
      <p:sp>
        <p:nvSpPr>
          <p:cNvPr id="3" name="Date Placeholder 2"/>
          <p:cNvSpPr>
            <a:spLocks noGrp="1"/>
          </p:cNvSpPr>
          <p:nvPr>
            <p:ph type="dt" idx="1"/>
          </p:nvPr>
        </p:nvSpPr>
        <p:spPr>
          <a:xfrm>
            <a:off x="3990721" y="0"/>
            <a:ext cx="3052974" cy="467281"/>
          </a:xfrm>
          <a:prstGeom prst="rect">
            <a:avLst/>
          </a:prstGeom>
        </p:spPr>
        <p:txBody>
          <a:bodyPr vert="horz" lIns="93662" tIns="46831" rIns="93662" bIns="46831" rtlCol="0"/>
          <a:lstStyle>
            <a:lvl1pPr algn="r">
              <a:defRPr sz="1200"/>
            </a:lvl1pPr>
          </a:lstStyle>
          <a:p>
            <a:fld id="{F578D96C-C473-450A-B257-2F67D37A5420}" type="datetimeFigureOut">
              <a:rPr lang="en-US" smtClean="0"/>
              <a:pPr/>
              <a:t>10/23/17</a:t>
            </a:fld>
            <a:endParaRPr lang="en-US" dirty="0"/>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endParaRPr lang="en-US" dirty="0"/>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lIns="93662" tIns="46831" rIns="93662" bIns="46831" rtlCol="0" anchor="b"/>
          <a:lstStyle>
            <a:lvl1pPr algn="r">
              <a:defRPr sz="1200"/>
            </a:lvl1pPr>
          </a:lstStyle>
          <a:p>
            <a:fld id="{0A769A93-9EF9-4B2F-A281-B5AC303149A8}" type="slidenum">
              <a:rPr lang="en-US" smtClean="0"/>
              <a:pPr/>
              <a:t>‹#›</a:t>
            </a:fld>
            <a:endParaRPr lang="en-US" dirty="0"/>
          </a:p>
        </p:txBody>
      </p:sp>
    </p:spTree>
    <p:extLst>
      <p:ext uri="{BB962C8B-B14F-4D97-AF65-F5344CB8AC3E}">
        <p14:creationId xmlns:p14="http://schemas.microsoft.com/office/powerpoint/2010/main" val="304949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6620">
              <a:defRPr/>
            </a:pPr>
            <a:r>
              <a:rPr lang="en-US" baseline="0" dirty="0" smtClean="0"/>
              <a:t>Presenter’s introduction should include:</a:t>
            </a:r>
          </a:p>
          <a:p>
            <a:pPr defTabSz="936620">
              <a:buFont typeface="Arial" pitchFamily="34" charset="0"/>
              <a:buChar char="•"/>
              <a:defRPr/>
            </a:pPr>
            <a:endParaRPr lang="en-US" baseline="0" dirty="0" smtClean="0"/>
          </a:p>
          <a:p>
            <a:pPr marL="234155" indent="-234155" defTabSz="936620">
              <a:buFont typeface="Arial" pitchFamily="34" charset="0"/>
              <a:buChar char="•"/>
              <a:defRPr/>
            </a:pPr>
            <a:r>
              <a:rPr lang="en-US" baseline="0" dirty="0" smtClean="0"/>
              <a:t>Greeting: </a:t>
            </a:r>
          </a:p>
          <a:p>
            <a:pPr marL="234155" indent="-234155" defTabSz="936620">
              <a:buFont typeface="Arial" pitchFamily="34" charset="0"/>
              <a:buNone/>
              <a:defRPr/>
            </a:pPr>
            <a:r>
              <a:rPr lang="en-US" baseline="0" dirty="0" smtClean="0"/>
              <a:t>	Hello and how are you doing today.  I am NAME from COMPANY. I am the TITLE, which means I am responsible for AREA.</a:t>
            </a:r>
          </a:p>
          <a:p>
            <a:pPr marL="234155" indent="-234155" defTabSz="936620">
              <a:buFont typeface="Arial" pitchFamily="34" charset="0"/>
              <a:buNone/>
              <a:defRPr/>
            </a:pPr>
            <a:r>
              <a:rPr lang="en-US" baseline="0" dirty="0" smtClean="0"/>
              <a:t> </a:t>
            </a:r>
          </a:p>
          <a:p>
            <a:pPr marL="234155" indent="-234155" defTabSz="936620">
              <a:buFont typeface="Arial" pitchFamily="34" charset="0"/>
              <a:buChar char="•"/>
              <a:defRPr/>
            </a:pPr>
            <a:r>
              <a:rPr lang="en-US" baseline="0" dirty="0" smtClean="0"/>
              <a:t>Company Profile: </a:t>
            </a:r>
          </a:p>
          <a:p>
            <a:pPr marL="234155" indent="-234155" defTabSz="936620">
              <a:buFont typeface="Arial" pitchFamily="34" charset="0"/>
              <a:buNone/>
              <a:defRPr/>
            </a:pPr>
            <a:r>
              <a:rPr lang="en-US" baseline="0" dirty="0" smtClean="0"/>
              <a:t>	My firm conducts business spanning GEOGRAPHIC FOOTPRINT and TYPE OF BUSINESS.</a:t>
            </a:r>
          </a:p>
          <a:p>
            <a:pPr marL="234155" indent="-234155">
              <a:buFont typeface="Arial" pitchFamily="34" charset="0"/>
              <a:buChar char="•"/>
            </a:pPr>
            <a:endParaRPr lang="en-US" baseline="0" dirty="0" smtClean="0"/>
          </a:p>
          <a:p>
            <a:pPr marL="234155" indent="-234155">
              <a:buFont typeface="Arial" pitchFamily="34" charset="0"/>
              <a:buChar char="•"/>
            </a:pPr>
            <a:r>
              <a:rPr lang="en-US" baseline="0" dirty="0" smtClean="0"/>
              <a:t>Responsibilities: </a:t>
            </a:r>
          </a:p>
          <a:p>
            <a:pPr marL="234155" indent="-234155">
              <a:buFont typeface="Arial" pitchFamily="34" charset="0"/>
              <a:buNone/>
            </a:pPr>
            <a:r>
              <a:rPr lang="en-US" baseline="0" dirty="0" smtClean="0"/>
              <a:t>	My responsibilities include DUTIES. A typical work day for me would start with ACTIVITY and end with ACTIVITY.</a:t>
            </a:r>
          </a:p>
          <a:p>
            <a:pPr marL="234155" indent="-234155">
              <a:buFont typeface="Arial" pitchFamily="34" charset="0"/>
              <a:buChar char="•"/>
            </a:pPr>
            <a:endParaRPr lang="en-US" baseline="0" dirty="0" smtClean="0"/>
          </a:p>
          <a:p>
            <a:pPr marL="234155" indent="-234155">
              <a:buFont typeface="Arial" pitchFamily="34" charset="0"/>
              <a:buChar char="•"/>
            </a:pPr>
            <a:r>
              <a:rPr lang="en-US" baseline="0" dirty="0" smtClean="0"/>
              <a:t>Insights: </a:t>
            </a:r>
          </a:p>
          <a:p>
            <a:pPr marL="234155" indent="-234155">
              <a:buFont typeface="Arial" pitchFamily="34" charset="0"/>
              <a:buNone/>
            </a:pPr>
            <a:r>
              <a:rPr lang="en-US" baseline="0" dirty="0" smtClean="0"/>
              <a:t>	The most challenging part of my job is …   and the most exciting part of my job is …</a:t>
            </a:r>
          </a:p>
          <a:p>
            <a:pPr marL="234155" indent="-234155">
              <a:buAutoNum type="alphaLcPeriod"/>
            </a:pPr>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1</a:t>
            </a:fld>
            <a:endParaRPr lang="en-US" dirty="0"/>
          </a:p>
        </p:txBody>
      </p:sp>
    </p:spTree>
    <p:extLst>
      <p:ext uri="{BB962C8B-B14F-4D97-AF65-F5344CB8AC3E}">
        <p14:creationId xmlns:p14="http://schemas.microsoft.com/office/powerpoint/2010/main" val="101764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If you did not use the video</a:t>
            </a:r>
            <a:r>
              <a:rPr lang="en-US" dirty="0" smtClean="0"/>
              <a:t>, discuss the lesson content:</a:t>
            </a:r>
          </a:p>
          <a:p>
            <a:endParaRPr lang="en-US" sz="600" dirty="0" smtClean="0"/>
          </a:p>
          <a:p>
            <a:pPr>
              <a:buFont typeface="Arial" pitchFamily="34" charset="0"/>
              <a:buNone/>
            </a:pPr>
            <a:r>
              <a:rPr lang="en-US" dirty="0" smtClean="0"/>
              <a:t>Capital markets are financial markets that </a:t>
            </a:r>
            <a:r>
              <a:rPr lang="en-US" b="0" dirty="0" smtClean="0"/>
              <a:t>bring</a:t>
            </a:r>
            <a:r>
              <a:rPr lang="en-US" b="1" dirty="0" smtClean="0"/>
              <a:t> buyers </a:t>
            </a:r>
            <a:r>
              <a:rPr lang="en-US" b="0" dirty="0" smtClean="0"/>
              <a:t>and</a:t>
            </a:r>
            <a:r>
              <a:rPr lang="en-US" b="1" dirty="0" smtClean="0"/>
              <a:t> sellers </a:t>
            </a:r>
            <a:r>
              <a:rPr lang="en-US" b="0" dirty="0" smtClean="0"/>
              <a:t>together </a:t>
            </a:r>
            <a:r>
              <a:rPr lang="en-US" dirty="0" smtClean="0"/>
              <a:t>to trade stocks, bonds, currencies, and other financial assets. The capital markets include the stock market and the bond market. They help people with ideas become entrepreneurs and small businesses grow into big companies, while giving folks like you and me opportunities to save and invest for our futures.</a:t>
            </a:r>
            <a:r>
              <a:rPr lang="en-US" b="1" dirty="0" smtClean="0"/>
              <a:t> </a:t>
            </a:r>
            <a:r>
              <a:rPr lang="en-US" b="0" dirty="0" smtClean="0"/>
              <a:t>The</a:t>
            </a:r>
            <a:r>
              <a:rPr lang="en-US" b="0" baseline="0" dirty="0" smtClean="0"/>
              <a:t> capital markets allow companies and governments the opportunity to raise needed funds and borrow money just like individuals. </a:t>
            </a:r>
            <a:endParaRPr lang="en-US" b="1" dirty="0" smtClean="0"/>
          </a:p>
          <a:p>
            <a:pPr>
              <a:buFont typeface="Arial" pitchFamily="34" charset="0"/>
              <a:buNone/>
            </a:pPr>
            <a:endParaRPr lang="en-US" b="0" dirty="0" smtClean="0"/>
          </a:p>
          <a:p>
            <a:pPr>
              <a:buFont typeface="Arial" pitchFamily="34" charset="0"/>
              <a:buNone/>
            </a:pPr>
            <a:r>
              <a:rPr lang="en-US" b="1" dirty="0" smtClean="0"/>
              <a:t>For example: </a:t>
            </a:r>
          </a:p>
          <a:p>
            <a:pPr>
              <a:buFont typeface="Arial" pitchFamily="34" charset="0"/>
              <a:buNone/>
            </a:pPr>
            <a:r>
              <a:rPr lang="en-US" b="0" dirty="0" smtClean="0"/>
              <a:t>Consider a young man who loves his car even though it is a hand-me-down from his brother. The car is almost 12 years old and while it still drives well, it is showing signs of wear. Recently, he has noticed that his car doesn't drive as smoothly or as straight as it used to,.</a:t>
            </a:r>
            <a:r>
              <a:rPr lang="en-US" b="0" baseline="0" dirty="0" smtClean="0"/>
              <a:t> H</a:t>
            </a:r>
            <a:r>
              <a:rPr lang="en-US" b="0" dirty="0" smtClean="0"/>
              <a:t>is mechanic says he needs repairs to his suspension and his wheels are out of alignment. The poor conditions of his town's streets are taking a toll on the car. More than once he has come close to crashing his car in an attempt to avoid a new pothole. </a:t>
            </a:r>
          </a:p>
          <a:p>
            <a:pPr>
              <a:buFont typeface="Arial" pitchFamily="34" charset="0"/>
              <a:buChar char="•"/>
            </a:pPr>
            <a:endParaRPr lang="en-US" b="0" dirty="0" smtClean="0"/>
          </a:p>
          <a:p>
            <a:pPr>
              <a:buFont typeface="Arial" pitchFamily="34" charset="0"/>
              <a:buNone/>
            </a:pPr>
            <a:r>
              <a:rPr lang="en-US" b="0" dirty="0" smtClean="0"/>
              <a:t>He wants to fix his car, but every time he thinks he has saved enough money, he needs more. After thinking it over, he decided to ask his brother for money to fix everything on his car all at once. </a:t>
            </a:r>
          </a:p>
          <a:p>
            <a:pPr>
              <a:buFont typeface="Arial" pitchFamily="34" charset="0"/>
              <a:buNone/>
            </a:pPr>
            <a:endParaRPr lang="en-US" b="0"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pPr/>
              <a:t>11</a:t>
            </a:fld>
            <a:endParaRPr lang="en-US" dirty="0"/>
          </a:p>
        </p:txBody>
      </p:sp>
    </p:spTree>
    <p:extLst>
      <p:ext uri="{BB962C8B-B14F-4D97-AF65-F5344CB8AC3E}">
        <p14:creationId xmlns:p14="http://schemas.microsoft.com/office/powerpoint/2010/main" val="380425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(Continued) </a:t>
            </a:r>
            <a:r>
              <a:rPr lang="en-US" sz="1200" b="1" dirty="0" smtClean="0"/>
              <a:t>If you did not use the video</a:t>
            </a:r>
            <a:r>
              <a:rPr lang="en-US" sz="1200" dirty="0" smtClean="0"/>
              <a:t>, discuss the lesson content: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Like the young man, towns and cities borrow money too. The mayor of the young man’s town has also noticed the poor condition of its streets. She wants to fix them permanently, but there isn't enough money in the current budget to do more than temporarily fill potholes. She discussed the situation with the town council and together they decided it would be in the town's best interest to borrow the money needed to pay for a long-term solution to the damaged streets. It was pretty easy for the young man to borrow money from his brother, but how does a town borrow money?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a town or city needs money for projects like building bridges, repairing roads or developing streets and parks, the town or city issues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bonds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Bonds are agreements, like a loan, between a government agency or company and an investor. A bond requires the borrower (the agency or company) to repay the loan with interest to the investor by a certain date.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Companies also issue bonds, using them to pay for the creation of new products and services and the improvement of existing products and services, among other projects.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A769A93-9EF9-4B2F-A281-B5AC303149A8}" type="slidenum">
              <a:rPr lang="en-US" smtClean="0"/>
              <a:pPr/>
              <a:t>12</a:t>
            </a:fld>
            <a:endParaRPr lang="en-US" dirty="0"/>
          </a:p>
        </p:txBody>
      </p:sp>
    </p:spTree>
    <p:extLst>
      <p:ext uri="{BB962C8B-B14F-4D97-AF65-F5344CB8AC3E}">
        <p14:creationId xmlns:p14="http://schemas.microsoft.com/office/powerpoint/2010/main" val="221776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(Continued)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If you did not use the video</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discuss the lesson content: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Financial capital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is money used by entrepreneurs and businesses to buy resources and supplies to make products or provide a service to buyers. Financial capital  can be raised in two ways through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capital markets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—by selling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bonds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or by selling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stock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Companies can raise money using stocks or bonds. Governments can only use bonds so they rely on issuing them to fund projects like building new schools, preserving historic landmarks, repairing bridges, worn streets and roadways.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There are four general types of bonds: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Corporate bonds - which are issued by companies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Municipal bonds - which are issued by state and local governments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Agency bonds - which are issued by government sponsored, but privately owned corporations and some federal government agencies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U.S. Treasury bonds - which are issued by the Federal government to borrow money when its expenses exceeds its revenue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Cities and towns can issue 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municipal bond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muni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through the bond market. The bond market is a part of the capital markets.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bond market brings borrowers—the cities and towns—and lenders—people like you and me—together. People in the cities and towns benefit from the bond market because it helps to fund improvements to their community, like better roads, bridges and other services. The people who buy the bonds—the lenders—benefit because they receive a return (the interest they earn) on the bonds that they can use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Why do people want to buy municipal bonds? Generally it's because municipal bonds are considered 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low-risk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investment. That means when people buy a bond, there is a low chance that it won't be repaid—and a low chance of losing our money. However, low risk does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not mean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no risk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There is a small chance that the town could fall into debt and not be able to repay the loan. This is referred to as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credit risk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A769A93-9EF9-4B2F-A281-B5AC303149A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0082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(Continued)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If you did not use the video</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discuss the lesson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Investors buy bonds at their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par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face value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This means the value written on the bond—typically $100 or $1000. Investors earn money on the bond's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coupon rate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coupon rate is the interest a bond pays on a fixed schedule (usually annually or semi-annually). Coupon payments from municipal bonds are exempt from federal taxes—in other words, the US government doesn't require people who own municipal bonds to pay tax on the money they earn from a municipal bond.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Investors may choose to buy 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zero coupon bond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zero coupon bond does not pay interest on a fixed schedule. Instead, it pays the interest you are owed when it matures (or when your loan period ends).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maturity date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of a bond is when the borrower must repay the loan plus interest. Zero coupon bonds are sold at a price below their face value. When the bond matures, the person who owns the bond receives the face value of the bond. The difference between the price the bond owner paid and the amount they receive when the bond matures is their interest payment.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the young man’s agrees to lend the money to fix his car and the town raises enough money from investors by selling municipal bonds to fix the streets, the car will soon be driving better—and so will the other cars driving the streets in the town!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34304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Conclusion:  </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Capital markets bring borrowers and lenders together in efficient ways and help channel resources to create a healthy national and global economy. This includes starting or expanding a business, or providing investment opportunities for people planning for their future, or providing a source of funds to governments and companies through bonds. </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They provide essential funding that affects people's lives in many ways.</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Capital markets enable traders to buy and sell stocks, and bonds, and enable businesses to raise financial capital to grow. Businesses and governments know they can turn to reliable, regulated markets where they can get funding, and this reduces their risk. They also reduce their expenses because they don’t have to go out looking for funders—they know where to find the capital markets and the markets are there to match them with the best funding source.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a:buFont typeface="Arial" pitchFamily="34" charset="0"/>
              <a:buNone/>
            </a:pPr>
            <a:endParaRPr lang="en-US" b="0"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9641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g</a:t>
            </a:r>
            <a:r>
              <a:rPr lang="en-US" dirty="0" smtClean="0"/>
              <a:t>reets the class and reviews the objectives of the visit:</a:t>
            </a:r>
          </a:p>
          <a:p>
            <a:pPr marL="234155" indent="-234155">
              <a:buFont typeface="+mj-lt"/>
              <a:buAutoNum type="arabicPeriod"/>
            </a:pPr>
            <a:endParaRPr lang="en-US" dirty="0" smtClean="0"/>
          </a:p>
          <a:p>
            <a:pPr marL="234155" indent="-234155">
              <a:lnSpc>
                <a:spcPct val="200000"/>
              </a:lnSpc>
              <a:buFont typeface="Arial" pitchFamily="34" charset="0"/>
              <a:buChar char="•"/>
            </a:pPr>
            <a:r>
              <a:rPr lang="en-US" dirty="0" smtClean="0"/>
              <a:t>Today,</a:t>
            </a:r>
            <a:r>
              <a:rPr lang="en-US" baseline="0" dirty="0" smtClean="0"/>
              <a:t> we’re going </a:t>
            </a:r>
            <a:r>
              <a:rPr lang="en-US" baseline="0" smtClean="0"/>
              <a:t>to discuss</a:t>
            </a:r>
            <a:r>
              <a:rPr lang="en-US" strike="sngStrike" baseline="0" smtClean="0"/>
              <a:t> </a:t>
            </a:r>
            <a:r>
              <a:rPr lang="en-US" baseline="0" smtClean="0"/>
              <a:t>how </a:t>
            </a:r>
            <a:r>
              <a:rPr lang="en-US" baseline="0" dirty="0" smtClean="0"/>
              <a:t>governments borrows money to fund projects. </a:t>
            </a:r>
          </a:p>
          <a:p>
            <a:pPr marL="234155" indent="-234155">
              <a:lnSpc>
                <a:spcPct val="200000"/>
              </a:lnSpc>
              <a:buFont typeface="Arial" pitchFamily="34" charset="0"/>
              <a:buChar char="•"/>
            </a:pPr>
            <a:endParaRPr lang="en-US" baseline="0" dirty="0" smtClean="0"/>
          </a:p>
          <a:p>
            <a:pPr marL="234155" indent="-234155">
              <a:lnSpc>
                <a:spcPct val="200000"/>
              </a:lnSpc>
              <a:buFont typeface="Arial" pitchFamily="34" charset="0"/>
              <a:buChar char="•"/>
            </a:pPr>
            <a:r>
              <a:rPr lang="en-US" baseline="0" dirty="0" smtClean="0"/>
              <a:t>We will also look at how individuals can use the Capital Markets to reach their long term goals.</a:t>
            </a:r>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2</a:t>
            </a:fld>
            <a:endParaRPr lang="en-US" dirty="0"/>
          </a:p>
        </p:txBody>
      </p:sp>
    </p:spTree>
    <p:extLst>
      <p:ext uri="{BB962C8B-B14F-4D97-AF65-F5344CB8AC3E}">
        <p14:creationId xmlns:p14="http://schemas.microsoft.com/office/powerpoint/2010/main" val="185849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baseline="0" dirty="0" smtClean="0"/>
              <a:t>Presenter asks: Have you ever had to borrow money? </a:t>
            </a:r>
          </a:p>
          <a:p>
            <a:pPr defTabSz="936620">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Student responses will vary</a:t>
            </a:r>
            <a:endParaRPr lang="en-US" baseline="0" dirty="0" smtClean="0"/>
          </a:p>
          <a:p>
            <a:pPr defTabSz="936620">
              <a:defRPr/>
            </a:pPr>
            <a:endParaRPr lang="en-US" baseline="0" dirty="0" smtClean="0"/>
          </a:p>
          <a:p>
            <a:pPr defTabSz="936620">
              <a:defRPr/>
            </a:pPr>
            <a:r>
              <a:rPr lang="en-US" baseline="0" dirty="0" smtClean="0"/>
              <a:t>Presenter asks: If you had a financial emergency, where would you come up with the money? </a:t>
            </a:r>
          </a:p>
          <a:p>
            <a:pPr defTabSz="936620">
              <a:defRPr/>
            </a:pPr>
            <a:r>
              <a:rPr lang="en-US" i="1" baseline="0" dirty="0" smtClean="0"/>
              <a:t>Student responses will vary, but may include savings, family, friends, banks, pawn shops, among others. </a:t>
            </a:r>
          </a:p>
          <a:p>
            <a:pPr defTabSz="936620">
              <a:defRPr/>
            </a:pPr>
            <a:endParaRPr lang="en-US" i="1" baseline="0" dirty="0" smtClean="0"/>
          </a:p>
          <a:p>
            <a:pPr defTabSz="936620">
              <a:defRPr/>
            </a:pPr>
            <a:r>
              <a:rPr lang="en-US" baseline="0" dirty="0" smtClean="0"/>
              <a:t>Presenter explains: Like individuals, companies and governments need to borrow funds too, and the process is not so different from anyone else. Governments have to find individuals or institutions willing to lend to them.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pPr/>
              <a:t>3</a:t>
            </a:fld>
            <a:endParaRPr lang="en-US" dirty="0"/>
          </a:p>
        </p:txBody>
      </p:sp>
    </p:spTree>
    <p:extLst>
      <p:ext uri="{BB962C8B-B14F-4D97-AF65-F5344CB8AC3E}">
        <p14:creationId xmlns:p14="http://schemas.microsoft.com/office/powerpoint/2010/main" val="416159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Presenter introduces the video: Here’s a short video that uses a story to show how borrowing</a:t>
            </a:r>
            <a:r>
              <a:rPr lang="en-US" baseline="0" dirty="0" smtClean="0"/>
              <a:t> is used to meet objectives and how the </a:t>
            </a:r>
            <a:r>
              <a:rPr lang="en-US" dirty="0" smtClean="0"/>
              <a:t>capital markets play a role in matching borrowers</a:t>
            </a:r>
            <a:r>
              <a:rPr lang="en-US" baseline="0" dirty="0" smtClean="0"/>
              <a:t> and lenders</a:t>
            </a:r>
            <a:r>
              <a:rPr lang="en-US" dirty="0" smtClean="0"/>
              <a:t>. </a:t>
            </a:r>
            <a:r>
              <a:rPr lang="en-US" i="1" dirty="0" smtClean="0"/>
              <a:t>Play the video</a:t>
            </a:r>
            <a:r>
              <a:rPr lang="en-US" dirty="0" smtClean="0"/>
              <a:t>.</a:t>
            </a:r>
          </a:p>
          <a:p>
            <a:pPr marL="0" indent="0">
              <a:buNone/>
            </a:pPr>
            <a:endParaRPr lang="en-US" dirty="0" smtClean="0"/>
          </a:p>
          <a:p>
            <a:pPr marL="0" indent="0">
              <a:buNone/>
            </a:pPr>
            <a:r>
              <a:rPr lang="en-US" dirty="0" smtClean="0"/>
              <a:t>After the video, Presenter sums up</a:t>
            </a:r>
            <a:r>
              <a:rPr lang="en-US" baseline="0" dirty="0" smtClean="0"/>
              <a:t> the content: In the video, you saw that Lucas’s car was in need of repairs, but he could not afford to do all at once. His city’s mayor was facing a similar problem when she was trying to figure out how to repair the streets permanently. Lucas went to his brother, Darwin, to ask for the money and the mayor was able to issue bonds to get the needed funds. You saw that the </a:t>
            </a:r>
            <a:r>
              <a:rPr lang="en-US" b="1" baseline="0" dirty="0" smtClean="0"/>
              <a:t>capital markets</a:t>
            </a:r>
            <a:r>
              <a:rPr lang="en-US" baseline="0" dirty="0" smtClean="0"/>
              <a:t> play an important role for businesses that want to raise money. Companies can use </a:t>
            </a:r>
            <a:r>
              <a:rPr lang="en-US" b="1" baseline="0" dirty="0" smtClean="0"/>
              <a:t>stocks </a:t>
            </a:r>
            <a:r>
              <a:rPr lang="en-US" baseline="0" dirty="0" smtClean="0"/>
              <a:t>and </a:t>
            </a:r>
            <a:r>
              <a:rPr lang="en-US" b="1" baseline="0" dirty="0" smtClean="0"/>
              <a:t>bonds</a:t>
            </a:r>
            <a:r>
              <a:rPr lang="en-US" baseline="0" dirty="0" smtClean="0"/>
              <a:t>, but governments can only raise money with bonds. </a:t>
            </a:r>
          </a:p>
          <a:p>
            <a:pPr marL="0" indent="0">
              <a:buNone/>
            </a:pPr>
            <a:endParaRPr lang="en-US" baseline="0"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pPr/>
              <a:t>4</a:t>
            </a:fld>
            <a:endParaRPr lang="en-US" dirty="0"/>
          </a:p>
        </p:txBody>
      </p:sp>
    </p:spTree>
    <p:extLst>
      <p:ext uri="{BB962C8B-B14F-4D97-AF65-F5344CB8AC3E}">
        <p14:creationId xmlns:p14="http://schemas.microsoft.com/office/powerpoint/2010/main" val="160954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chemeClr val="tx1"/>
                </a:solidFill>
              </a:rPr>
              <a:t>Presenter</a:t>
            </a:r>
            <a:r>
              <a:rPr lang="en-US" i="0" baseline="0" dirty="0" smtClean="0">
                <a:solidFill>
                  <a:schemeClr val="tx1"/>
                </a:solidFill>
              </a:rPr>
              <a:t> asks:  </a:t>
            </a:r>
            <a:r>
              <a:rPr lang="en-US" dirty="0" smtClean="0"/>
              <a:t>Where do governments go to borrow money?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Possible response from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Issue</a:t>
            </a:r>
            <a:r>
              <a:rPr lang="en-US" baseline="0" dirty="0" smtClean="0"/>
              <a:t> bonds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Presenter asks: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What is the main benefit to a city or town issuing bonds?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Possible response from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Answers may vary, but may include that the funds are used for improvements in the town, benefitting many people.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Borrowing</a:t>
            </a:r>
            <a:r>
              <a:rPr lang="en-US" baseline="0" dirty="0" smtClean="0"/>
              <a:t> by issuing bonds means projects can begin sooner than if the town had to save up to pay for the projects.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Presenter asks: </a:t>
            </a:r>
            <a:r>
              <a:rPr lang="en-US" dirty="0" smtClean="0">
                <a:solidFill>
                  <a:prstClr val="black"/>
                </a:solidFill>
              </a:rPr>
              <a:t>What are the four general types of bonds? </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Possible response from students:</a:t>
            </a:r>
          </a:p>
          <a:p>
            <a:pPr marL="171450" marR="0" lvl="0" indent="-171450">
              <a:lnSpc>
                <a:spcPts val="1800"/>
              </a:lnSpc>
              <a:spcBef>
                <a:spcPts val="0"/>
              </a:spcBef>
              <a:spcAft>
                <a:spcPts val="1000"/>
              </a:spcAft>
              <a:buFont typeface="Arial" panose="020B0604020202020204" pitchFamily="34" charset="0"/>
              <a:buChar char="•"/>
              <a:tabLst>
                <a:tab pos="457200" algn="l"/>
              </a:tabLst>
            </a:pPr>
            <a:r>
              <a:rPr lang="en-US" sz="1200" dirty="0" smtClean="0">
                <a:solidFill>
                  <a:srgbClr val="333333"/>
                </a:solidFill>
                <a:effectLst/>
                <a:latin typeface="Quattrocento Sans"/>
                <a:ea typeface="Times New Roman" panose="02020603050405020304" pitchFamily="18" charset="0"/>
                <a:cs typeface="Times New Roman" panose="02020603050405020304" pitchFamily="18" charset="0"/>
              </a:rPr>
              <a:t>Corporate bonds - issued by companies </a:t>
            </a:r>
            <a:endParaRPr lang="en-US" sz="12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nSpc>
                <a:spcPts val="1800"/>
              </a:lnSpc>
              <a:spcBef>
                <a:spcPts val="0"/>
              </a:spcBef>
              <a:spcAft>
                <a:spcPts val="1000"/>
              </a:spcAft>
              <a:buFont typeface="Arial" panose="020B0604020202020204" pitchFamily="34" charset="0"/>
              <a:buChar char="•"/>
              <a:tabLst>
                <a:tab pos="457200" algn="l"/>
              </a:tabLst>
            </a:pPr>
            <a:r>
              <a:rPr lang="en-US" sz="1200" dirty="0" smtClean="0">
                <a:solidFill>
                  <a:srgbClr val="333333"/>
                </a:solidFill>
                <a:effectLst/>
                <a:latin typeface="Quattrocento Sans"/>
                <a:ea typeface="Times New Roman" panose="02020603050405020304" pitchFamily="18" charset="0"/>
                <a:cs typeface="Times New Roman" panose="02020603050405020304" pitchFamily="18" charset="0"/>
              </a:rPr>
              <a:t>Municipal bonds - issued by state and local governments </a:t>
            </a:r>
            <a:endParaRPr lang="en-US" sz="12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nSpc>
                <a:spcPts val="1800"/>
              </a:lnSpc>
              <a:spcBef>
                <a:spcPts val="0"/>
              </a:spcBef>
              <a:spcAft>
                <a:spcPts val="1000"/>
              </a:spcAft>
              <a:buFont typeface="Arial" panose="020B0604020202020204" pitchFamily="34" charset="0"/>
              <a:buChar char="•"/>
              <a:tabLst>
                <a:tab pos="457200" algn="l"/>
              </a:tabLst>
            </a:pPr>
            <a:r>
              <a:rPr lang="en-US" sz="1200" dirty="0" smtClean="0">
                <a:solidFill>
                  <a:srgbClr val="333333"/>
                </a:solidFill>
                <a:effectLst/>
                <a:latin typeface="Quattrocento Sans"/>
                <a:ea typeface="Times New Roman" panose="02020603050405020304" pitchFamily="18" charset="0"/>
                <a:cs typeface="Times New Roman" panose="02020603050405020304" pitchFamily="18" charset="0"/>
              </a:rPr>
              <a:t>Agency bonds - issued by government sponsored, but privately owned corporations and some federal government agencies </a:t>
            </a:r>
            <a:endParaRPr lang="en-US" sz="12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nSpc>
                <a:spcPts val="1800"/>
              </a:lnSpc>
              <a:spcBef>
                <a:spcPts val="0"/>
              </a:spcBef>
              <a:spcAft>
                <a:spcPts val="1000"/>
              </a:spcAft>
              <a:buFont typeface="Arial" panose="020B0604020202020204" pitchFamily="34" charset="0"/>
              <a:buChar char="•"/>
              <a:tabLst>
                <a:tab pos="457200" algn="l"/>
              </a:tabLst>
            </a:pPr>
            <a:r>
              <a:rPr lang="en-US" sz="1200" dirty="0" smtClean="0">
                <a:solidFill>
                  <a:srgbClr val="333333"/>
                </a:solidFill>
                <a:effectLst/>
                <a:latin typeface="Quattrocento Sans"/>
                <a:ea typeface="Times New Roman" panose="02020603050405020304" pitchFamily="18" charset="0"/>
                <a:cs typeface="Times New Roman" panose="02020603050405020304" pitchFamily="18" charset="0"/>
              </a:rPr>
              <a:t>U.S. Treasury bonds - issued by the Federal government to borrow money when its expenses exceeds its revenue   </a:t>
            </a:r>
            <a:endParaRPr lang="en-US" sz="12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i="0" dirty="0" smtClean="0">
              <a:solidFill>
                <a:schemeClr val="tx1"/>
              </a:solidFill>
            </a:endParaRPr>
          </a:p>
          <a:p>
            <a:pPr marL="0" indent="0">
              <a:buFont typeface="Arial" panose="020B0604020202020204" pitchFamily="34" charset="0"/>
              <a:buNone/>
            </a:pPr>
            <a:endParaRPr lang="en-US" i="0" dirty="0" smtClean="0">
              <a:solidFill>
                <a:schemeClr val="tx1"/>
              </a:solidFill>
            </a:endParaRPr>
          </a:p>
        </p:txBody>
      </p:sp>
      <p:sp>
        <p:nvSpPr>
          <p:cNvPr id="4" name="Slide Number Placeholder 3"/>
          <p:cNvSpPr>
            <a:spLocks noGrp="1"/>
          </p:cNvSpPr>
          <p:nvPr>
            <p:ph type="sldNum" sz="quarter" idx="10"/>
          </p:nvPr>
        </p:nvSpPr>
        <p:spPr/>
        <p:txBody>
          <a:bodyPr/>
          <a:lstStyle/>
          <a:p>
            <a:fld id="{0A769A93-9EF9-4B2F-A281-B5AC303149A8}" type="slidenum">
              <a:rPr lang="en-US" smtClean="0"/>
              <a:pPr/>
              <a:t>5</a:t>
            </a:fld>
            <a:endParaRPr lang="en-US" dirty="0"/>
          </a:p>
        </p:txBody>
      </p:sp>
    </p:spTree>
    <p:extLst>
      <p:ext uri="{BB962C8B-B14F-4D97-AF65-F5344CB8AC3E}">
        <p14:creationId xmlns:p14="http://schemas.microsoft.com/office/powerpoint/2010/main" val="210385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Presenter asks: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Why do people and institutions buy bonds?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Possible response from students: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ts val="1800"/>
              </a:lnSpc>
              <a:spcBef>
                <a:spcPts val="0"/>
              </a:spcBef>
              <a:spcAft>
                <a:spcPts val="1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Quattrocento Sans"/>
                <a:ea typeface="Times New Roman" panose="02020603050405020304" pitchFamily="18" charset="0"/>
                <a:cs typeface="Times New Roman" panose="02020603050405020304" pitchFamily="18" charset="0"/>
              </a:rPr>
              <a:t>Bonds require the borrower to repay the loan with interest by a certain date.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Quattrocento Sans"/>
                <a:ea typeface="Times New Roman" panose="02020603050405020304" pitchFamily="18" charset="0"/>
                <a:cs typeface="Times New Roman" panose="02020603050405020304" pitchFamily="18" charset="0"/>
              </a:rPr>
              <a:t>There is a low chance that it won't be repaid.</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Quattrocento Sans"/>
                <a:ea typeface="Times New Roman" panose="02020603050405020304" pitchFamily="18" charset="0"/>
                <a:cs typeface="Times New Roman" panose="02020603050405020304" pitchFamily="18" charset="0"/>
              </a:rPr>
              <a:t>There is no federal tax on the money earned from a municipal bond.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333333"/>
              </a:solidFill>
              <a:effectLst/>
              <a:uLnTx/>
              <a:uFillTx/>
              <a:latin typeface="Quattrocento Sans"/>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Presenter asks: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What is the difference between a “coupon” and “zero coupon bond”?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Possible response from students: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333333"/>
                </a:solidFill>
                <a:effectLst/>
                <a:latin typeface="Quattrocento Sans"/>
                <a:ea typeface="Times New Roman" panose="02020603050405020304" pitchFamily="18" charset="0"/>
                <a:cs typeface="Times New Roman" panose="02020603050405020304" pitchFamily="18" charset="0"/>
              </a:rPr>
              <a:t>Coupon bonds pay interest on a fixed schedule (usually annually or semi-annually).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333333"/>
                </a:solidFill>
                <a:effectLst/>
                <a:latin typeface="Quattrocento Sans"/>
                <a:ea typeface="Times New Roman" panose="02020603050405020304" pitchFamily="18" charset="0"/>
                <a:cs typeface="Times New Roman" panose="02020603050405020304" pitchFamily="18" charset="0"/>
              </a:rPr>
              <a:t>Zero coupon bonds pay the interest you are owed when the</a:t>
            </a:r>
            <a:r>
              <a:rPr lang="en-US" sz="1200" baseline="0" dirty="0" smtClean="0">
                <a:solidFill>
                  <a:srgbClr val="333333"/>
                </a:solidFill>
                <a:effectLst/>
                <a:latin typeface="Quattrocento Sans"/>
                <a:ea typeface="Times New Roman" panose="02020603050405020304" pitchFamily="18" charset="0"/>
                <a:cs typeface="Times New Roman" panose="02020603050405020304" pitchFamily="18" charset="0"/>
              </a:rPr>
              <a:t> bond</a:t>
            </a:r>
            <a:r>
              <a:rPr lang="en-US" sz="1200" dirty="0" smtClean="0">
                <a:solidFill>
                  <a:srgbClr val="333333"/>
                </a:solidFill>
                <a:effectLst/>
                <a:latin typeface="Quattrocento Sans"/>
                <a:ea typeface="Times New Roman" panose="02020603050405020304" pitchFamily="18" charset="0"/>
                <a:cs typeface="Times New Roman" panose="02020603050405020304" pitchFamily="18" charset="0"/>
              </a:rPr>
              <a:t> matures (or when your loan period 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333333"/>
              </a:solidFill>
              <a:effectLst/>
              <a:uLnTx/>
              <a:uFillTx/>
              <a:latin typeface="Quattrocento Sans"/>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Presenter asks: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How do the capital markets help borrowers and lenders?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Possible response from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capital markets help companies and governments in need of funds find those who are looking for ways to earn interest through investment in stocks and bonds.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Capital markets help people with ideas become entrepreneurs and small businesses grow into big companies, while giving investors the opportunity to earn more interest (returns). Let’s review the tools and resources people in the video used to reach their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333333"/>
              </a:solidFill>
              <a:effectLst/>
              <a:uLnTx/>
              <a:uFillTx/>
              <a:latin typeface="Quattrocento Sans"/>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769A93-9EF9-4B2F-A281-B5AC303149A8}" type="slidenum">
              <a:rPr lang="en-US" smtClean="0"/>
              <a:pPr/>
              <a:t>6</a:t>
            </a:fld>
            <a:endParaRPr lang="en-US" dirty="0"/>
          </a:p>
        </p:txBody>
      </p:sp>
    </p:spTree>
    <p:extLst>
      <p:ext uri="{BB962C8B-B14F-4D97-AF65-F5344CB8AC3E}">
        <p14:creationId xmlns:p14="http://schemas.microsoft.com/office/powerpoint/2010/main" val="321737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Presenter explains: How did Lucas get his</a:t>
            </a:r>
            <a:r>
              <a:rPr lang="en-US" baseline="0" dirty="0" smtClean="0"/>
              <a:t> car repaired?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Possible responses from students:</a:t>
            </a:r>
          </a:p>
          <a:p>
            <a:pPr marL="171450" indent="-171450">
              <a:buFont typeface="Arial" panose="020B0604020202020204" pitchFamily="34" charset="0"/>
              <a:buChar char="•"/>
            </a:pPr>
            <a:r>
              <a:rPr lang="en-US" dirty="0" smtClean="0"/>
              <a:t>His brother Darwin lent him</a:t>
            </a:r>
            <a:r>
              <a:rPr lang="en-US" baseline="0" dirty="0" smtClean="0"/>
              <a:t> the money. </a:t>
            </a:r>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7</a:t>
            </a:fld>
            <a:endParaRPr lang="en-US" dirty="0"/>
          </a:p>
        </p:txBody>
      </p:sp>
    </p:spTree>
    <p:extLst>
      <p:ext uri="{BB962C8B-B14F-4D97-AF65-F5344CB8AC3E}">
        <p14:creationId xmlns:p14="http://schemas.microsoft.com/office/powerpoint/2010/main" val="210385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baseline="0" dirty="0" smtClean="0"/>
              <a:t>Presenter asks: How did the town raise the money to fix the streets?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Possible responses from students:</a:t>
            </a:r>
          </a:p>
          <a:p>
            <a:pPr marL="171450" indent="-171450" defTabSz="936620">
              <a:buFont typeface="Arial" panose="020B0604020202020204" pitchFamily="34" charset="0"/>
              <a:buChar char="•"/>
              <a:defRPr/>
            </a:pPr>
            <a:r>
              <a:rPr lang="en-US" baseline="0" dirty="0" smtClean="0"/>
              <a:t>They issued municipal bonds.</a:t>
            </a:r>
          </a:p>
        </p:txBody>
      </p:sp>
      <p:sp>
        <p:nvSpPr>
          <p:cNvPr id="4" name="Slide Number Placeholder 3"/>
          <p:cNvSpPr>
            <a:spLocks noGrp="1"/>
          </p:cNvSpPr>
          <p:nvPr>
            <p:ph type="sldNum" sz="quarter" idx="10"/>
          </p:nvPr>
        </p:nvSpPr>
        <p:spPr/>
        <p:txBody>
          <a:bodyPr/>
          <a:lstStyle/>
          <a:p>
            <a:fld id="{0A769A93-9EF9-4B2F-A281-B5AC303149A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0951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presenter wraps up: Thank you for your attention and time today. </a:t>
            </a:r>
          </a:p>
          <a:p>
            <a:endParaRPr lang="en-US" baseline="0" dirty="0" smtClean="0"/>
          </a:p>
          <a:p>
            <a:pPr>
              <a:buFont typeface="Arial" pitchFamily="34" charset="0"/>
              <a:buNone/>
            </a:pPr>
            <a:r>
              <a:rPr lang="en-US" baseline="0" dirty="0" smtClean="0"/>
              <a:t>I hope you now have a better understanding of what the capital markets are, what they do for us, and why that’s important. </a:t>
            </a:r>
          </a:p>
          <a:p>
            <a:pPr>
              <a:buFont typeface="Arial" pitchFamily="34" charset="0"/>
              <a:buNone/>
            </a:pPr>
            <a:endParaRPr lang="en-US" baseline="0" dirty="0" smtClean="0"/>
          </a:p>
          <a:p>
            <a:pPr>
              <a:buFont typeface="Arial" pitchFamily="34" charset="0"/>
              <a:buNone/>
            </a:pPr>
            <a:r>
              <a:rPr lang="en-US" baseline="0" dirty="0" smtClean="0"/>
              <a:t>I asked you a lot of questions today. Now it’s your turn to ask me questions. </a:t>
            </a:r>
          </a:p>
        </p:txBody>
      </p:sp>
      <p:sp>
        <p:nvSpPr>
          <p:cNvPr id="4" name="Slide Number Placeholder 3"/>
          <p:cNvSpPr>
            <a:spLocks noGrp="1"/>
          </p:cNvSpPr>
          <p:nvPr>
            <p:ph type="sldNum" sz="quarter" idx="10"/>
          </p:nvPr>
        </p:nvSpPr>
        <p:spPr/>
        <p:txBody>
          <a:bodyPr/>
          <a:lstStyle/>
          <a:p>
            <a:fld id="{0A769A93-9EF9-4B2F-A281-B5AC303149A8}" type="slidenum">
              <a:rPr lang="en-US" smtClean="0"/>
              <a:pPr/>
              <a:t>9</a:t>
            </a:fld>
            <a:endParaRPr lang="en-US" dirty="0"/>
          </a:p>
        </p:txBody>
      </p:sp>
    </p:spTree>
    <p:extLst>
      <p:ext uri="{BB962C8B-B14F-4D97-AF65-F5344CB8AC3E}">
        <p14:creationId xmlns:p14="http://schemas.microsoft.com/office/powerpoint/2010/main" val="210385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65429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13811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143061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73548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01987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366652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25935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08304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94367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16857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BBAC9-5093-4527-9FBC-E6B1FBD81899}" type="datetimeFigureOut">
              <a:rPr lang="en-US" smtClean="0"/>
              <a:pPr/>
              <a:t>10/23/17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5720981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BBAC9-5093-4527-9FBC-E6B1FBD81899}" type="datetimeFigureOut">
              <a:rPr lang="en-US" smtClean="0"/>
              <a:pPr/>
              <a:t>10/23/17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09144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Building Bridges</a:t>
            </a:r>
            <a:endParaRPr lang="en-US" dirty="0"/>
          </a:p>
        </p:txBody>
      </p:sp>
      <p:sp>
        <p:nvSpPr>
          <p:cNvPr id="8" name="Subtitle 7"/>
          <p:cNvSpPr>
            <a:spLocks noGrp="1"/>
          </p:cNvSpPr>
          <p:nvPr>
            <p:ph type="subTitle" idx="1"/>
          </p:nvPr>
        </p:nvSpPr>
        <p:spPr/>
        <p:txBody>
          <a:bodyPr/>
          <a:lstStyle/>
          <a:p>
            <a:r>
              <a:rPr lang="en-US" dirty="0" smtClean="0"/>
              <a:t>INSERT PRESENTER INFORMATION HERE  </a:t>
            </a:r>
            <a:br>
              <a:rPr lang="en-US" dirty="0" smtClean="0"/>
            </a:br>
            <a:r>
              <a:rPr lang="en-US" dirty="0" smtClean="0"/>
              <a:t>(Name, Title, Firm)</a:t>
            </a:r>
            <a:endParaRPr lang="en-US" dirty="0"/>
          </a:p>
        </p:txBody>
      </p:sp>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spTree>
    <p:extLst>
      <p:ext uri="{BB962C8B-B14F-4D97-AF65-F5344CB8AC3E}">
        <p14:creationId xmlns:p14="http://schemas.microsoft.com/office/powerpoint/2010/main" val="116952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772400" cy="1362075"/>
          </a:xfrm>
        </p:spPr>
        <p:txBody>
          <a:bodyPr>
            <a:noAutofit/>
          </a:bodyPr>
          <a:lstStyle/>
          <a:p>
            <a:pPr algn="ctr"/>
            <a:r>
              <a:rPr lang="en-US" sz="4400" u="sng" dirty="0" smtClean="0"/>
              <a:t>APPENDIX </a:t>
            </a:r>
            <a:r>
              <a:rPr lang="en-US" sz="4400" dirty="0" smtClean="0"/>
              <a:t/>
            </a:r>
            <a:br>
              <a:rPr lang="en-US" sz="4400" dirty="0" smtClean="0"/>
            </a:br>
            <a:r>
              <a:rPr lang="en-US" sz="4400" dirty="0" smtClean="0"/>
              <a:t>reference slides to use </a:t>
            </a:r>
            <a:br>
              <a:rPr lang="en-US" sz="4400" dirty="0" smtClean="0"/>
            </a:br>
            <a:r>
              <a:rPr lang="en-US" sz="4400" dirty="0" smtClean="0"/>
              <a:t>if video is not available</a:t>
            </a:r>
            <a:endParaRPr lang="en-US" sz="4400" dirty="0"/>
          </a:p>
        </p:txBody>
      </p:sp>
      <p:pic>
        <p:nvPicPr>
          <p:cNvPr id="3" name="Picture 2" descr="EconLowdownPPTbanner.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pic>
        <p:nvPicPr>
          <p:cNvPr id="2" name="Picture 1"/>
          <p:cNvPicPr>
            <a:picLocks/>
          </p:cNvPicPr>
          <p:nvPr/>
        </p:nvPicPr>
        <p:blipFill rotWithShape="1">
          <a:blip r:embed="rId5">
            <a:extLst>
              <a:ext uri="{28A0092B-C50C-407E-A947-70E740481C1C}">
                <a14:useLocalDpi xmlns:a14="http://schemas.microsoft.com/office/drawing/2010/main" val="0"/>
              </a:ext>
            </a:extLst>
          </a:blip>
          <a:srcRect t="6449" b="3951"/>
          <a:stretch/>
        </p:blipFill>
        <p:spPr>
          <a:xfrm>
            <a:off x="0" y="1219200"/>
            <a:ext cx="9144000" cy="4608576"/>
          </a:xfrm>
          <a:prstGeom prst="rect">
            <a:avLst/>
          </a:prstGeom>
        </p:spPr>
      </p:pic>
    </p:spTree>
    <p:extLst>
      <p:ext uri="{BB962C8B-B14F-4D97-AF65-F5344CB8AC3E}">
        <p14:creationId xmlns:p14="http://schemas.microsoft.com/office/powerpoint/2010/main" val="373342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pic>
        <p:nvPicPr>
          <p:cNvPr id="2" name="Picture 1"/>
          <p:cNvPicPr>
            <a:picLocks/>
          </p:cNvPicPr>
          <p:nvPr/>
        </p:nvPicPr>
        <p:blipFill rotWithShape="1">
          <a:blip r:embed="rId5">
            <a:extLst>
              <a:ext uri="{28A0092B-C50C-407E-A947-70E740481C1C}">
                <a14:useLocalDpi xmlns:a14="http://schemas.microsoft.com/office/drawing/2010/main" val="0"/>
              </a:ext>
            </a:extLst>
          </a:blip>
          <a:srcRect t="6449" b="3951"/>
          <a:stretch/>
        </p:blipFill>
        <p:spPr>
          <a:xfrm>
            <a:off x="0" y="1219200"/>
            <a:ext cx="9144000" cy="4608576"/>
          </a:xfrm>
          <a:prstGeom prst="rect">
            <a:avLst/>
          </a:prstGeom>
        </p:spPr>
      </p:pic>
    </p:spTree>
    <p:extLst>
      <p:ext uri="{BB962C8B-B14F-4D97-AF65-F5344CB8AC3E}">
        <p14:creationId xmlns:p14="http://schemas.microsoft.com/office/powerpoint/2010/main" val="3733421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pic>
        <p:nvPicPr>
          <p:cNvPr id="2" name="Picture 1"/>
          <p:cNvPicPr>
            <a:picLocks/>
          </p:cNvPicPr>
          <p:nvPr/>
        </p:nvPicPr>
        <p:blipFill rotWithShape="1">
          <a:blip r:embed="rId5">
            <a:extLst>
              <a:ext uri="{28A0092B-C50C-407E-A947-70E740481C1C}">
                <a14:useLocalDpi xmlns:a14="http://schemas.microsoft.com/office/drawing/2010/main" val="0"/>
              </a:ext>
            </a:extLst>
          </a:blip>
          <a:srcRect l="-4546" t="-7273" r="-4546" b="2491"/>
          <a:stretch/>
        </p:blipFill>
        <p:spPr>
          <a:xfrm>
            <a:off x="0" y="850900"/>
            <a:ext cx="9144000" cy="4940300"/>
          </a:xfrm>
          <a:prstGeom prst="rect">
            <a:avLst/>
          </a:prstGeom>
        </p:spPr>
      </p:pic>
    </p:spTree>
    <p:extLst>
      <p:ext uri="{BB962C8B-B14F-4D97-AF65-F5344CB8AC3E}">
        <p14:creationId xmlns:p14="http://schemas.microsoft.com/office/powerpoint/2010/main" val="3144923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pic>
        <p:nvPicPr>
          <p:cNvPr id="2" name="Picture 1"/>
          <p:cNvPicPr>
            <a:picLocks/>
          </p:cNvPicPr>
          <p:nvPr/>
        </p:nvPicPr>
        <p:blipFill rotWithShape="1">
          <a:blip r:embed="rId5">
            <a:extLst>
              <a:ext uri="{28A0092B-C50C-407E-A947-70E740481C1C}">
                <a14:useLocalDpi xmlns:a14="http://schemas.microsoft.com/office/drawing/2010/main" val="0"/>
              </a:ext>
            </a:extLst>
          </a:blip>
          <a:srcRect t="6449" b="3951"/>
          <a:stretch/>
        </p:blipFill>
        <p:spPr>
          <a:xfrm>
            <a:off x="0" y="1219200"/>
            <a:ext cx="9144000" cy="4608576"/>
          </a:xfrm>
          <a:prstGeom prst="rect">
            <a:avLst/>
          </a:prstGeom>
        </p:spPr>
      </p:pic>
    </p:spTree>
    <p:extLst>
      <p:ext uri="{BB962C8B-B14F-4D97-AF65-F5344CB8AC3E}">
        <p14:creationId xmlns:p14="http://schemas.microsoft.com/office/powerpoint/2010/main" val="3140512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pic>
        <p:nvPicPr>
          <p:cNvPr id="2" name="Picture 1"/>
          <p:cNvPicPr>
            <a:picLocks/>
          </p:cNvPicPr>
          <p:nvPr/>
        </p:nvPicPr>
        <p:blipFill rotWithShape="1">
          <a:blip r:embed="rId5">
            <a:extLst>
              <a:ext uri="{28A0092B-C50C-407E-A947-70E740481C1C}">
                <a14:useLocalDpi xmlns:a14="http://schemas.microsoft.com/office/drawing/2010/main" val="0"/>
              </a:ext>
            </a:extLst>
          </a:blip>
          <a:srcRect t="6449" b="3951"/>
          <a:stretch/>
        </p:blipFill>
        <p:spPr>
          <a:xfrm>
            <a:off x="0" y="1219200"/>
            <a:ext cx="9144000" cy="4608576"/>
          </a:xfrm>
          <a:prstGeom prst="rect">
            <a:avLst/>
          </a:prstGeom>
        </p:spPr>
      </p:pic>
    </p:spTree>
    <p:extLst>
      <p:ext uri="{BB962C8B-B14F-4D97-AF65-F5344CB8AC3E}">
        <p14:creationId xmlns:p14="http://schemas.microsoft.com/office/powerpoint/2010/main" val="380490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98587" y="5798839"/>
            <a:ext cx="3145413" cy="261610"/>
          </a:xfrm>
          <a:prstGeom prst="rect">
            <a:avLst/>
          </a:prstGeom>
          <a:noFill/>
        </p:spPr>
        <p:txBody>
          <a:bodyPr wrap="none" rtlCol="0">
            <a:spAutoFit/>
          </a:bodyPr>
          <a:lstStyle/>
          <a:p>
            <a:r>
              <a:rPr lang="en-US" sz="1100" dirty="0" smtClean="0"/>
              <a:t>Image Source: http://www.bitmondo.com/hola.png</a:t>
            </a:r>
            <a:endParaRPr lang="en-US" sz="1100" dirty="0"/>
          </a:p>
        </p:txBody>
      </p:sp>
      <p:pic>
        <p:nvPicPr>
          <p:cNvPr id="9" name="Picture 8" descr="Hello Wordle.jpg"/>
          <p:cNvPicPr>
            <a:picLocks noChangeAspect="1"/>
          </p:cNvPicPr>
          <p:nvPr/>
        </p:nvPicPr>
        <p:blipFill>
          <a:blip r:embed="rId3" cstate="print"/>
          <a:stretch>
            <a:fillRect/>
          </a:stretch>
        </p:blipFill>
        <p:spPr>
          <a:xfrm>
            <a:off x="315468" y="1250442"/>
            <a:ext cx="8513064" cy="4357116"/>
          </a:xfrm>
          <a:prstGeom prst="rect">
            <a:avLst/>
          </a:prstGeom>
        </p:spPr>
      </p:pic>
      <p:pic>
        <p:nvPicPr>
          <p:cNvPr id="10" name="Picture 9" descr="EconLowdownPPTbanner.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3022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spTree>
    <p:extLst>
      <p:ext uri="{BB962C8B-B14F-4D97-AF65-F5344CB8AC3E}">
        <p14:creationId xmlns:p14="http://schemas.microsoft.com/office/powerpoint/2010/main" val="421988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20"/>
            <a:ext cx="9144000" cy="1030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pic>
        <p:nvPicPr>
          <p:cNvPr id="3" name="Picture 2"/>
          <p:cNvPicPr>
            <a:picLocks/>
          </p:cNvPicPr>
          <p:nvPr/>
        </p:nvPicPr>
        <p:blipFill rotWithShape="1">
          <a:blip r:embed="rId5">
            <a:extLst>
              <a:ext uri="{28A0092B-C50C-407E-A947-70E740481C1C}">
                <a14:useLocalDpi xmlns:a14="http://schemas.microsoft.com/office/drawing/2010/main" val="0"/>
              </a:ext>
            </a:extLst>
          </a:blip>
          <a:srcRect b="8166"/>
          <a:stretch/>
        </p:blipFill>
        <p:spPr>
          <a:xfrm>
            <a:off x="0" y="1066800"/>
            <a:ext cx="9144000" cy="4723462"/>
          </a:xfrm>
          <a:prstGeom prst="rect">
            <a:avLst/>
          </a:prstGeom>
        </p:spPr>
      </p:pic>
    </p:spTree>
    <p:extLst>
      <p:ext uri="{BB962C8B-B14F-4D97-AF65-F5344CB8AC3E}">
        <p14:creationId xmlns:p14="http://schemas.microsoft.com/office/powerpoint/2010/main" val="1415576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20"/>
            <a:ext cx="9144000" cy="1030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219200"/>
            <a:ext cx="5283200" cy="2971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2848669"/>
            <a:ext cx="5151856" cy="2897919"/>
          </a:xfrm>
          <a:prstGeom prst="rect">
            <a:avLst/>
          </a:prstGeom>
          <a:ln w="76200">
            <a:solidFill>
              <a:schemeClr val="bg1"/>
            </a:solidFill>
            <a:miter lim="800000"/>
          </a:ln>
        </p:spPr>
      </p:pic>
    </p:spTree>
    <p:extLst>
      <p:ext uri="{BB962C8B-B14F-4D97-AF65-F5344CB8AC3E}">
        <p14:creationId xmlns:p14="http://schemas.microsoft.com/office/powerpoint/2010/main" val="115390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9600" y="1905000"/>
            <a:ext cx="8077200" cy="646331"/>
          </a:xfrm>
          <a:prstGeom prst="rect">
            <a:avLst/>
          </a:prstGeom>
          <a:noFill/>
        </p:spPr>
        <p:txBody>
          <a:bodyPr wrap="square" rtlCol="0">
            <a:spAutoFit/>
          </a:bodyPr>
          <a:lstStyle/>
          <a:p>
            <a:pPr algn="ctr"/>
            <a:r>
              <a:rPr lang="en-US" sz="3600" b="1" dirty="0" smtClean="0">
                <a:latin typeface="Calibri" pitchFamily="34" charset="0"/>
              </a:rPr>
              <a:t>Let’s Review</a:t>
            </a:r>
          </a:p>
        </p:txBody>
      </p:sp>
      <p:pic>
        <p:nvPicPr>
          <p:cNvPr id="4" name="Picture 3"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sp>
        <p:nvSpPr>
          <p:cNvPr id="2" name="TextBox 1"/>
          <p:cNvSpPr txBox="1"/>
          <p:nvPr/>
        </p:nvSpPr>
        <p:spPr>
          <a:xfrm>
            <a:off x="1447800" y="2971800"/>
            <a:ext cx="6553200" cy="369332"/>
          </a:xfrm>
          <a:prstGeom prst="rect">
            <a:avLst/>
          </a:prstGeom>
          <a:noFill/>
        </p:spPr>
        <p:txBody>
          <a:bodyPr wrap="square" rtlCol="0">
            <a:spAutoFit/>
          </a:bodyPr>
          <a:lstStyle/>
          <a:p>
            <a:r>
              <a:rPr lang="en-US" dirty="0" smtClean="0"/>
              <a:t>1. Where do governments go to borrow money? </a:t>
            </a:r>
            <a:endParaRPr lang="en-US" dirty="0"/>
          </a:p>
        </p:txBody>
      </p:sp>
      <p:sp>
        <p:nvSpPr>
          <p:cNvPr id="3" name="TextBox 2"/>
          <p:cNvSpPr txBox="1"/>
          <p:nvPr/>
        </p:nvSpPr>
        <p:spPr>
          <a:xfrm>
            <a:off x="1409700" y="3866215"/>
            <a:ext cx="5562600" cy="369332"/>
          </a:xfrm>
          <a:prstGeom prst="rect">
            <a:avLst/>
          </a:prstGeom>
          <a:noFill/>
        </p:spPr>
        <p:txBody>
          <a:bodyPr wrap="square" rtlCol="0">
            <a:spAutoFit/>
          </a:bodyPr>
          <a:lstStyle/>
          <a:p>
            <a:r>
              <a:rPr lang="en-US" dirty="0" smtClean="0"/>
              <a:t>2. What is the main to the city of town issuing bonds? </a:t>
            </a:r>
            <a:endParaRPr lang="en-US" dirty="0"/>
          </a:p>
        </p:txBody>
      </p:sp>
      <p:sp>
        <p:nvSpPr>
          <p:cNvPr id="5" name="TextBox 4"/>
          <p:cNvSpPr txBox="1"/>
          <p:nvPr/>
        </p:nvSpPr>
        <p:spPr>
          <a:xfrm>
            <a:off x="1482671" y="4843832"/>
            <a:ext cx="5562600" cy="369332"/>
          </a:xfrm>
          <a:prstGeom prst="rect">
            <a:avLst/>
          </a:prstGeom>
          <a:noFill/>
        </p:spPr>
        <p:txBody>
          <a:bodyPr wrap="square" rtlCol="0">
            <a:spAutoFit/>
          </a:bodyPr>
          <a:lstStyle/>
          <a:p>
            <a:pPr lvl="0"/>
            <a:r>
              <a:rPr lang="en-US" dirty="0" smtClean="0"/>
              <a:t>3.</a:t>
            </a:r>
            <a:r>
              <a:rPr lang="en-US" dirty="0">
                <a:solidFill>
                  <a:prstClr val="black"/>
                </a:solidFill>
              </a:rPr>
              <a:t> </a:t>
            </a:r>
            <a:r>
              <a:rPr lang="en-US" dirty="0" smtClean="0">
                <a:solidFill>
                  <a:prstClr val="black"/>
                </a:solidFill>
              </a:rPr>
              <a:t>What are the four general types of bonds?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spTree>
    <p:extLst>
      <p:ext uri="{BB962C8B-B14F-4D97-AF65-F5344CB8AC3E}">
        <p14:creationId xmlns:p14="http://schemas.microsoft.com/office/powerpoint/2010/main" val="429696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20"/>
            <a:ext cx="9144000" cy="1030224"/>
          </a:xfrm>
          <a:prstGeom prst="rect">
            <a:avLst/>
          </a:prstGeom>
        </p:spPr>
      </p:pic>
      <p:sp>
        <p:nvSpPr>
          <p:cNvPr id="2" name="TextBox 1"/>
          <p:cNvSpPr txBox="1"/>
          <p:nvPr/>
        </p:nvSpPr>
        <p:spPr>
          <a:xfrm>
            <a:off x="1524000" y="1767832"/>
            <a:ext cx="5562600" cy="369332"/>
          </a:xfrm>
          <a:prstGeom prst="rect">
            <a:avLst/>
          </a:prstGeom>
          <a:noFill/>
        </p:spPr>
        <p:txBody>
          <a:bodyPr wrap="square" rtlCol="0">
            <a:spAutoFit/>
          </a:bodyPr>
          <a:lstStyle/>
          <a:p>
            <a:pPr lvl="0"/>
            <a:r>
              <a:rPr lang="en-US" dirty="0" smtClean="0">
                <a:solidFill>
                  <a:prstClr val="black"/>
                </a:solidFill>
              </a:rPr>
              <a:t>1. Why </a:t>
            </a:r>
            <a:r>
              <a:rPr lang="en-US" dirty="0">
                <a:solidFill>
                  <a:prstClr val="black"/>
                </a:solidFill>
              </a:rPr>
              <a:t>do people and institutions buy bonds?</a:t>
            </a:r>
          </a:p>
        </p:txBody>
      </p:sp>
      <p:sp>
        <p:nvSpPr>
          <p:cNvPr id="3" name="TextBox 2"/>
          <p:cNvSpPr txBox="1"/>
          <p:nvPr/>
        </p:nvSpPr>
        <p:spPr>
          <a:xfrm>
            <a:off x="1539498" y="2510372"/>
            <a:ext cx="7120180" cy="369332"/>
          </a:xfrm>
          <a:prstGeom prst="rect">
            <a:avLst/>
          </a:prstGeom>
          <a:noFill/>
        </p:spPr>
        <p:txBody>
          <a:bodyPr wrap="square" rtlCol="0">
            <a:spAutoFit/>
          </a:bodyPr>
          <a:lstStyle/>
          <a:p>
            <a:r>
              <a:rPr lang="en-US" dirty="0" smtClean="0"/>
              <a:t>2. What is the difference between a “coupon” and “zero coupon bond”?  </a:t>
            </a:r>
            <a:endParaRPr lang="en-US" dirty="0"/>
          </a:p>
        </p:txBody>
      </p:sp>
      <p:sp>
        <p:nvSpPr>
          <p:cNvPr id="4" name="TextBox 3"/>
          <p:cNvSpPr txBox="1"/>
          <p:nvPr/>
        </p:nvSpPr>
        <p:spPr>
          <a:xfrm>
            <a:off x="1571786" y="3332987"/>
            <a:ext cx="6505414" cy="369332"/>
          </a:xfrm>
          <a:prstGeom prst="rect">
            <a:avLst/>
          </a:prstGeom>
          <a:noFill/>
        </p:spPr>
        <p:txBody>
          <a:bodyPr wrap="square" rtlCol="0">
            <a:spAutoFit/>
          </a:bodyPr>
          <a:lstStyle/>
          <a:p>
            <a:r>
              <a:rPr lang="en-US" dirty="0" smtClean="0"/>
              <a:t>3. How do the capital markets help borrowers and lenders?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spTree>
    <p:extLst>
      <p:ext uri="{BB962C8B-B14F-4D97-AF65-F5344CB8AC3E}">
        <p14:creationId xmlns:p14="http://schemas.microsoft.com/office/powerpoint/2010/main" val="1542502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pic>
        <p:nvPicPr>
          <p:cNvPr id="2" name="Picture 1"/>
          <p:cNvPicPr>
            <a:picLocks/>
          </p:cNvPicPr>
          <p:nvPr/>
        </p:nvPicPr>
        <p:blipFill rotWithShape="1">
          <a:blip r:embed="rId5">
            <a:extLst>
              <a:ext uri="{28A0092B-C50C-407E-A947-70E740481C1C}">
                <a14:useLocalDpi xmlns:a14="http://schemas.microsoft.com/office/drawing/2010/main" val="0"/>
              </a:ext>
            </a:extLst>
          </a:blip>
          <a:srcRect b="10400"/>
          <a:stretch/>
        </p:blipFill>
        <p:spPr>
          <a:xfrm>
            <a:off x="0" y="1182624"/>
            <a:ext cx="9144000" cy="4608576"/>
          </a:xfrm>
          <a:prstGeom prst="rect">
            <a:avLst/>
          </a:prstGeom>
        </p:spPr>
      </p:pic>
    </p:spTree>
    <p:extLst>
      <p:ext uri="{BB962C8B-B14F-4D97-AF65-F5344CB8AC3E}">
        <p14:creationId xmlns:p14="http://schemas.microsoft.com/office/powerpoint/2010/main" val="429696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20"/>
            <a:ext cx="9144000" cy="1030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pic>
        <p:nvPicPr>
          <p:cNvPr id="2" name="Picture 1"/>
          <p:cNvPicPr>
            <a:picLocks/>
          </p:cNvPicPr>
          <p:nvPr/>
        </p:nvPicPr>
        <p:blipFill rotWithShape="1">
          <a:blip r:embed="rId5">
            <a:extLst>
              <a:ext uri="{28A0092B-C50C-407E-A947-70E740481C1C}">
                <a14:useLocalDpi xmlns:a14="http://schemas.microsoft.com/office/drawing/2010/main" val="0"/>
              </a:ext>
            </a:extLst>
          </a:blip>
          <a:srcRect b="8110"/>
          <a:stretch/>
        </p:blipFill>
        <p:spPr>
          <a:xfrm>
            <a:off x="0" y="1064844"/>
            <a:ext cx="9144000" cy="4726356"/>
          </a:xfrm>
          <a:prstGeom prst="rect">
            <a:avLst/>
          </a:prstGeom>
        </p:spPr>
      </p:pic>
    </p:spTree>
    <p:extLst>
      <p:ext uri="{BB962C8B-B14F-4D97-AF65-F5344CB8AC3E}">
        <p14:creationId xmlns:p14="http://schemas.microsoft.com/office/powerpoint/2010/main" val="3971255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ank You Wordle.jpg"/>
          <p:cNvPicPr>
            <a:picLocks noChangeAspect="1"/>
          </p:cNvPicPr>
          <p:nvPr/>
        </p:nvPicPr>
        <p:blipFill>
          <a:blip r:embed="rId3" cstate="print"/>
          <a:stretch>
            <a:fillRect/>
          </a:stretch>
        </p:blipFill>
        <p:spPr>
          <a:xfrm>
            <a:off x="297180" y="1383030"/>
            <a:ext cx="8549640" cy="4091940"/>
          </a:xfrm>
          <a:prstGeom prst="rect">
            <a:avLst/>
          </a:prstGeom>
        </p:spPr>
      </p:pic>
      <p:pic>
        <p:nvPicPr>
          <p:cNvPr id="8" name="Picture 7" descr="EconLowdownPPTbanner.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5895450"/>
            <a:ext cx="8991600" cy="923513"/>
          </a:xfrm>
          <a:prstGeom prst="rect">
            <a:avLst/>
          </a:prstGeom>
        </p:spPr>
      </p:pic>
    </p:spTree>
    <p:extLst>
      <p:ext uri="{BB962C8B-B14F-4D97-AF65-F5344CB8AC3E}">
        <p14:creationId xmlns:p14="http://schemas.microsoft.com/office/powerpoint/2010/main" val="2425208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1946</Words>
  <Application>Microsoft Macintosh PowerPoint</Application>
  <PresentationFormat>On-screen Show (4:3)</PresentationFormat>
  <Paragraphs>143</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Quattrocento Sans</vt:lpstr>
      <vt:lpstr>Times New Roman</vt:lpstr>
      <vt:lpstr>Arial</vt:lpstr>
      <vt:lpstr>Office Theme</vt:lpstr>
      <vt:lpstr>Building Bridges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reference slides to use  if video is not available</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Bertelsen, Kris A</dc:creator>
  <cp:lastModifiedBy>Microsoft Office User</cp:lastModifiedBy>
  <cp:revision>93</cp:revision>
  <dcterms:created xsi:type="dcterms:W3CDTF">2014-03-06T19:37:31Z</dcterms:created>
  <dcterms:modified xsi:type="dcterms:W3CDTF">2017-10-23T18:22:41Z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4893912d-fab5-4fda-9171-8e5c12278d9b</vt:lpwstr>
  </property>
</Properties>
</file>