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66" r:id="rId4"/>
    <p:sldId id="271" r:id="rId5"/>
    <p:sldId id="267" r:id="rId6"/>
    <p:sldId id="258" r:id="rId7"/>
    <p:sldId id="270" r:id="rId8"/>
    <p:sldId id="268" r:id="rId9"/>
    <p:sldId id="273" r:id="rId10"/>
    <p:sldId id="262" r:id="rId11"/>
    <p:sldId id="272" r:id="rId12"/>
  </p:sldIdLst>
  <p:sldSz cx="9144000" cy="6858000" type="screen4x3"/>
  <p:notesSz cx="7045325" cy="9345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57143" autoAdjust="0"/>
  </p:normalViewPr>
  <p:slideViewPr>
    <p:cSldViewPr>
      <p:cViewPr varScale="1">
        <p:scale>
          <a:sx n="63" d="100"/>
          <a:sy n="63" d="100"/>
        </p:scale>
        <p:origin x="2538"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 Id="rId5" Type="http://schemas.openxmlformats.org/officeDocument/2006/relationships/image" Target="../media/image11.jpeg"/><Relationship Id="rId4" Type="http://schemas.openxmlformats.org/officeDocument/2006/relationships/image" Target="../media/image10.jpeg"/></Relationships>
</file>

<file path=ppt/diagrams/_rels/data2.xml.rels><?xml version="1.0" encoding="UTF-8" standalone="yes"?>
<Relationships xmlns="http://schemas.openxmlformats.org/package/2006/relationships"><Relationship Id="rId1" Type="http://schemas.openxmlformats.org/officeDocument/2006/relationships/image" Target="../media/image12.jpeg"/></Relationships>
</file>

<file path=ppt/diagrams/_rels/data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diagrams/_rels/data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 Id="rId5" Type="http://schemas.openxmlformats.org/officeDocument/2006/relationships/image" Target="../media/image11.jpeg"/><Relationship Id="rId4" Type="http://schemas.openxmlformats.org/officeDocument/2006/relationships/image" Target="../media/image10.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2.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CE416B-6153-4A6B-B788-1F6EB486AADE}" type="doc">
      <dgm:prSet loTypeId="urn:microsoft.com/office/officeart/2008/layout/AccentedPicture" loCatId="picture" qsTypeId="urn:microsoft.com/office/officeart/2005/8/quickstyle/simple1" qsCatId="simple" csTypeId="urn:microsoft.com/office/officeart/2005/8/colors/accent1_2" csCatId="accent1" phldr="1"/>
      <dgm:spPr/>
      <dgm:t>
        <a:bodyPr/>
        <a:lstStyle/>
        <a:p>
          <a:endParaRPr lang="en-US"/>
        </a:p>
      </dgm:t>
    </dgm:pt>
    <dgm:pt modelId="{B2CA1898-1CC5-4C26-86C3-9770C81050FE}">
      <dgm:prSet phldrT="[Text]" custT="1"/>
      <dgm:spPr/>
      <dgm:t>
        <a:bodyPr/>
        <a:lstStyle/>
        <a:p>
          <a:pPr algn="ctr"/>
          <a:r>
            <a:rPr lang="en-US" sz="1800" b="1" dirty="0" smtClean="0">
              <a:solidFill>
                <a:schemeClr val="tx1"/>
              </a:solidFill>
            </a:rPr>
            <a:t>Initial Public Offerings</a:t>
          </a:r>
        </a:p>
        <a:p>
          <a:pPr algn="ctr"/>
          <a:r>
            <a:rPr lang="en-US" sz="1800" b="1" dirty="0" smtClean="0">
              <a:solidFill>
                <a:schemeClr val="tx1"/>
              </a:solidFill>
            </a:rPr>
            <a:t>(IPO)</a:t>
          </a:r>
        </a:p>
        <a:p>
          <a:pPr algn="l"/>
          <a:endParaRPr lang="en-US" sz="1800" dirty="0" smtClean="0"/>
        </a:p>
        <a:p>
          <a:pPr algn="l"/>
          <a:endParaRPr lang="en-US" sz="1800" dirty="0" smtClean="0"/>
        </a:p>
        <a:p>
          <a:pPr algn="l"/>
          <a:endParaRPr lang="en-US" sz="1800" dirty="0" smtClean="0"/>
        </a:p>
        <a:p>
          <a:pPr algn="l"/>
          <a:endParaRPr lang="en-US" sz="1800" dirty="0" smtClean="0"/>
        </a:p>
        <a:p>
          <a:pPr algn="l"/>
          <a:endParaRPr lang="en-US" sz="1800" dirty="0" smtClean="0"/>
        </a:p>
        <a:p>
          <a:pPr algn="ctr"/>
          <a:r>
            <a:rPr lang="en-US" sz="1800" dirty="0" smtClean="0"/>
            <a:t>Understanding Capital Markets http://bcove.me/p42mvueu</a:t>
          </a:r>
        </a:p>
      </dgm:t>
    </dgm:pt>
    <dgm:pt modelId="{D45541C4-AFB5-43D1-8C2F-8C3E61A9E8D5}" type="parTrans" cxnId="{18AB96B3-851C-4EA4-8EA9-A3995F422B90}">
      <dgm:prSet/>
      <dgm:spPr/>
      <dgm:t>
        <a:bodyPr/>
        <a:lstStyle/>
        <a:p>
          <a:endParaRPr lang="en-US"/>
        </a:p>
      </dgm:t>
    </dgm:pt>
    <dgm:pt modelId="{81B8CE9D-BFC1-4DCA-ADCD-3A61DAB87156}" type="sibTrans" cxnId="{18AB96B3-851C-4EA4-8EA9-A3995F422B90}">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63000" r="-63000"/>
          </a:stretch>
        </a:blipFill>
      </dgm:spPr>
      <dgm:t>
        <a:bodyPr/>
        <a:lstStyle/>
        <a:p>
          <a:endParaRPr lang="en-US"/>
        </a:p>
      </dgm:t>
    </dgm:pt>
    <dgm:pt modelId="{140233C5-49F8-42BB-BFCB-4BE961EF34D7}">
      <dgm:prSet phldrT="[Text]"/>
      <dgm:spPr/>
      <dgm:t>
        <a:bodyPr/>
        <a:lstStyle/>
        <a:p>
          <a:r>
            <a:rPr lang="en-US" dirty="0" smtClean="0"/>
            <a:t>Bonds</a:t>
          </a:r>
          <a:endParaRPr lang="en-US" dirty="0"/>
        </a:p>
      </dgm:t>
    </dgm:pt>
    <dgm:pt modelId="{13F36E22-DFCA-4D76-83F7-AFA970C09C46}" type="parTrans" cxnId="{BEE8669F-B952-436F-B07E-B6A3C777102E}">
      <dgm:prSet/>
      <dgm:spPr/>
      <dgm:t>
        <a:bodyPr/>
        <a:lstStyle/>
        <a:p>
          <a:endParaRPr lang="en-US"/>
        </a:p>
      </dgm:t>
    </dgm:pt>
    <dgm:pt modelId="{0FFAE96C-3538-4E35-A15B-57A92CC6CBF8}" type="sibTrans" cxnId="{BEE8669F-B952-436F-B07E-B6A3C777102E}">
      <dgm:prSet/>
      <dgm:spPr/>
      <dgm:t>
        <a:bodyPr/>
        <a:lstStyle/>
        <a:p>
          <a:endParaRPr lang="en-US"/>
        </a:p>
      </dgm:t>
    </dgm:pt>
    <dgm:pt modelId="{0A74A04D-806D-4984-AEE9-7A232F98C4C9}">
      <dgm:prSet phldrT="[Text]"/>
      <dgm:spPr/>
      <dgm:t>
        <a:bodyPr/>
        <a:lstStyle/>
        <a:p>
          <a:r>
            <a:rPr lang="en-US" dirty="0" smtClean="0"/>
            <a:t>New Businesses</a:t>
          </a:r>
          <a:endParaRPr lang="en-US" dirty="0"/>
        </a:p>
      </dgm:t>
    </dgm:pt>
    <dgm:pt modelId="{99DB5E7E-D596-4CDA-AA29-3DAC70EB3C86}" type="parTrans" cxnId="{BDDF35EF-0D69-487F-AF57-FB12F6665A74}">
      <dgm:prSet/>
      <dgm:spPr/>
      <dgm:t>
        <a:bodyPr/>
        <a:lstStyle/>
        <a:p>
          <a:endParaRPr lang="en-US"/>
        </a:p>
      </dgm:t>
    </dgm:pt>
    <dgm:pt modelId="{36FCE258-BBC5-438D-8B1B-E035910FEF87}" type="sibTrans" cxnId="{BDDF35EF-0D69-487F-AF57-FB12F6665A74}">
      <dgm:prSet/>
      <dgm:spPr/>
      <dgm:t>
        <a:bodyPr/>
        <a:lstStyle/>
        <a:p>
          <a:endParaRPr lang="en-US"/>
        </a:p>
      </dgm:t>
    </dgm:pt>
    <dgm:pt modelId="{D4BF14D6-A1BF-486B-8DB7-05AE3CAE9AD2}">
      <dgm:prSet phldrT="[Text]"/>
      <dgm:spPr/>
      <dgm:t>
        <a:bodyPr/>
        <a:lstStyle/>
        <a:p>
          <a:r>
            <a:rPr lang="en-US" dirty="0" smtClean="0"/>
            <a:t>Goods and Services</a:t>
          </a:r>
          <a:endParaRPr lang="en-US" dirty="0"/>
        </a:p>
      </dgm:t>
    </dgm:pt>
    <dgm:pt modelId="{6820C9D0-77AF-4CA7-A2AB-5EC6C13F9829}" type="parTrans" cxnId="{E9623C9C-0432-43C8-BE72-AF835B571C05}">
      <dgm:prSet/>
      <dgm:spPr/>
      <dgm:t>
        <a:bodyPr/>
        <a:lstStyle/>
        <a:p>
          <a:endParaRPr lang="en-US"/>
        </a:p>
      </dgm:t>
    </dgm:pt>
    <dgm:pt modelId="{43D1DC3F-C7B0-4F24-B361-CCBCB34721A4}" type="sibTrans" cxnId="{E9623C9C-0432-43C8-BE72-AF835B571C05}">
      <dgm:prSet/>
      <dgm:spPr/>
      <dgm:t>
        <a:bodyPr/>
        <a:lstStyle/>
        <a:p>
          <a:endParaRPr lang="en-US"/>
        </a:p>
      </dgm:t>
    </dgm:pt>
    <dgm:pt modelId="{DD52EC38-4480-4578-9BBB-13126B2408A5}">
      <dgm:prSet phldrT="[Text]"/>
      <dgm:spPr/>
      <dgm:t>
        <a:bodyPr/>
        <a:lstStyle/>
        <a:p>
          <a:r>
            <a:rPr lang="en-US" dirty="0" smtClean="0"/>
            <a:t>Stocks</a:t>
          </a:r>
          <a:endParaRPr lang="en-US" dirty="0"/>
        </a:p>
      </dgm:t>
    </dgm:pt>
    <dgm:pt modelId="{ABF87700-C49A-40EE-96BE-736AC5097FEA}" type="parTrans" cxnId="{4B5F035D-64D5-45F5-9765-F8796CEB0781}">
      <dgm:prSet/>
      <dgm:spPr/>
      <dgm:t>
        <a:bodyPr/>
        <a:lstStyle/>
        <a:p>
          <a:endParaRPr lang="en-US"/>
        </a:p>
      </dgm:t>
    </dgm:pt>
    <dgm:pt modelId="{4D82796B-2A35-4C95-BD23-042AD06FA3FE}" type="sibTrans" cxnId="{4B5F035D-64D5-45F5-9765-F8796CEB0781}">
      <dgm:prSet/>
      <dgm:spPr/>
      <dgm:t>
        <a:bodyPr/>
        <a:lstStyle/>
        <a:p>
          <a:endParaRPr lang="en-US"/>
        </a:p>
      </dgm:t>
    </dgm:pt>
    <dgm:pt modelId="{D5417BC8-96B0-439E-8DBA-DCA5A3CE9DB0}" type="pres">
      <dgm:prSet presAssocID="{29CE416B-6153-4A6B-B788-1F6EB486AADE}" presName="Name0" presStyleCnt="0">
        <dgm:presLayoutVars>
          <dgm:dir/>
        </dgm:presLayoutVars>
      </dgm:prSet>
      <dgm:spPr/>
      <dgm:t>
        <a:bodyPr/>
        <a:lstStyle/>
        <a:p>
          <a:endParaRPr lang="en-US"/>
        </a:p>
      </dgm:t>
    </dgm:pt>
    <dgm:pt modelId="{E83C11AE-F71E-4C96-B782-1F976BC86600}" type="pres">
      <dgm:prSet presAssocID="{81B8CE9D-BFC1-4DCA-ADCD-3A61DAB87156}" presName="picture_1" presStyleLbl="bgImgPlace1" presStyleIdx="0" presStyleCnt="1"/>
      <dgm:spPr/>
      <dgm:t>
        <a:bodyPr/>
        <a:lstStyle/>
        <a:p>
          <a:endParaRPr lang="en-US"/>
        </a:p>
      </dgm:t>
    </dgm:pt>
    <dgm:pt modelId="{7882E03B-FB84-436E-A5DE-0C333482227B}" type="pres">
      <dgm:prSet presAssocID="{B2CA1898-1CC5-4C26-86C3-9770C81050FE}" presName="text_1" presStyleLbl="node1" presStyleIdx="0" presStyleCnt="0" custScaleY="96045">
        <dgm:presLayoutVars>
          <dgm:bulletEnabled val="1"/>
        </dgm:presLayoutVars>
      </dgm:prSet>
      <dgm:spPr/>
      <dgm:t>
        <a:bodyPr/>
        <a:lstStyle/>
        <a:p>
          <a:endParaRPr lang="en-US"/>
        </a:p>
      </dgm:t>
    </dgm:pt>
    <dgm:pt modelId="{74095F54-6B9B-4A8D-A4CA-AECE0AF48C1E}" type="pres">
      <dgm:prSet presAssocID="{29CE416B-6153-4A6B-B788-1F6EB486AADE}" presName="linV" presStyleCnt="0"/>
      <dgm:spPr/>
    </dgm:pt>
    <dgm:pt modelId="{9CE9E7CA-1AA9-46A1-A454-38351667E9A7}" type="pres">
      <dgm:prSet presAssocID="{140233C5-49F8-42BB-BFCB-4BE961EF34D7}" presName="pair" presStyleCnt="0"/>
      <dgm:spPr/>
    </dgm:pt>
    <dgm:pt modelId="{79205EC2-7C40-43D4-B956-497D437C6D49}" type="pres">
      <dgm:prSet presAssocID="{140233C5-49F8-42BB-BFCB-4BE961EF34D7}" presName="spaceH" presStyleLbl="node1" presStyleIdx="0" presStyleCnt="0"/>
      <dgm:spPr/>
    </dgm:pt>
    <dgm:pt modelId="{9453D8C3-EE4E-4642-870C-EB0293C816C1}" type="pres">
      <dgm:prSet presAssocID="{140233C5-49F8-42BB-BFCB-4BE961EF34D7}" presName="desPictures" presStyleLbl="alignImgPlace1" presStyleIdx="0"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7000" r="-27000"/>
          </a:stretch>
        </a:blipFill>
      </dgm:spPr>
    </dgm:pt>
    <dgm:pt modelId="{BF91A295-8BAA-47C8-96D8-9562987A250C}" type="pres">
      <dgm:prSet presAssocID="{140233C5-49F8-42BB-BFCB-4BE961EF34D7}" presName="desTextWrapper" presStyleCnt="0"/>
      <dgm:spPr/>
    </dgm:pt>
    <dgm:pt modelId="{C809E037-DC73-483A-BC02-9E9F774B8F48}" type="pres">
      <dgm:prSet presAssocID="{140233C5-49F8-42BB-BFCB-4BE961EF34D7}" presName="desText" presStyleLbl="revTx" presStyleIdx="0" presStyleCnt="4">
        <dgm:presLayoutVars>
          <dgm:bulletEnabled val="1"/>
        </dgm:presLayoutVars>
      </dgm:prSet>
      <dgm:spPr/>
      <dgm:t>
        <a:bodyPr/>
        <a:lstStyle/>
        <a:p>
          <a:endParaRPr lang="en-US"/>
        </a:p>
      </dgm:t>
    </dgm:pt>
    <dgm:pt modelId="{598A1DC1-CFDA-4F59-BCBA-8D5236CDF7B7}" type="pres">
      <dgm:prSet presAssocID="{0FFAE96C-3538-4E35-A15B-57A92CC6CBF8}" presName="spaceV" presStyleCnt="0"/>
      <dgm:spPr/>
    </dgm:pt>
    <dgm:pt modelId="{77EF6DD5-D723-483B-8525-055A5F17588E}" type="pres">
      <dgm:prSet presAssocID="{DD52EC38-4480-4578-9BBB-13126B2408A5}" presName="pair" presStyleCnt="0"/>
      <dgm:spPr/>
    </dgm:pt>
    <dgm:pt modelId="{50DA6066-1063-4FA4-A4C2-198368A320E8}" type="pres">
      <dgm:prSet presAssocID="{DD52EC38-4480-4578-9BBB-13126B2408A5}" presName="spaceH" presStyleLbl="node1" presStyleIdx="0" presStyleCnt="0"/>
      <dgm:spPr/>
    </dgm:pt>
    <dgm:pt modelId="{0AA1E8FE-087A-427E-87BF-7C15880BEC67}" type="pres">
      <dgm:prSet presAssocID="{DD52EC38-4480-4578-9BBB-13126B2408A5}" presName="desPictures" presStyleLbl="alignImgPlace1" presStyleIdx="1"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7000" r="-27000"/>
          </a:stretch>
        </a:blipFill>
      </dgm:spPr>
    </dgm:pt>
    <dgm:pt modelId="{4DD91599-C2BE-4E30-AE90-64D540811696}" type="pres">
      <dgm:prSet presAssocID="{DD52EC38-4480-4578-9BBB-13126B2408A5}" presName="desTextWrapper" presStyleCnt="0"/>
      <dgm:spPr/>
    </dgm:pt>
    <dgm:pt modelId="{313A9629-D234-47B7-B531-60FBC51E5221}" type="pres">
      <dgm:prSet presAssocID="{DD52EC38-4480-4578-9BBB-13126B2408A5}" presName="desText" presStyleLbl="revTx" presStyleIdx="1" presStyleCnt="4">
        <dgm:presLayoutVars>
          <dgm:bulletEnabled val="1"/>
        </dgm:presLayoutVars>
      </dgm:prSet>
      <dgm:spPr/>
      <dgm:t>
        <a:bodyPr/>
        <a:lstStyle/>
        <a:p>
          <a:endParaRPr lang="en-US"/>
        </a:p>
      </dgm:t>
    </dgm:pt>
    <dgm:pt modelId="{8D97C12E-5D74-43EC-9653-0C86F66BE54D}" type="pres">
      <dgm:prSet presAssocID="{4D82796B-2A35-4C95-BD23-042AD06FA3FE}" presName="spaceV" presStyleCnt="0"/>
      <dgm:spPr/>
    </dgm:pt>
    <dgm:pt modelId="{43D6291D-38DF-4EEF-893F-7FCCF8E90A2E}" type="pres">
      <dgm:prSet presAssocID="{0A74A04D-806D-4984-AEE9-7A232F98C4C9}" presName="pair" presStyleCnt="0"/>
      <dgm:spPr/>
    </dgm:pt>
    <dgm:pt modelId="{4D93034E-A6EF-4F49-AE3A-FA30E6C42AFE}" type="pres">
      <dgm:prSet presAssocID="{0A74A04D-806D-4984-AEE9-7A232F98C4C9}" presName="spaceH" presStyleLbl="node1" presStyleIdx="0" presStyleCnt="0"/>
      <dgm:spPr/>
    </dgm:pt>
    <dgm:pt modelId="{D4857FD3-FC74-4321-BB8C-AAB5211A48A6}" type="pres">
      <dgm:prSet presAssocID="{0A74A04D-806D-4984-AEE9-7A232F98C4C9}" presName="desPictures" presStyleLbl="alignImgPlace1" presStyleIdx="2"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8000" b="-8000"/>
          </a:stretch>
        </a:blipFill>
      </dgm:spPr>
    </dgm:pt>
    <dgm:pt modelId="{06DBCDC2-3C06-4B00-A389-1EC11B6E7490}" type="pres">
      <dgm:prSet presAssocID="{0A74A04D-806D-4984-AEE9-7A232F98C4C9}" presName="desTextWrapper" presStyleCnt="0"/>
      <dgm:spPr/>
    </dgm:pt>
    <dgm:pt modelId="{BA17E94C-52AF-4DEB-88C0-C3CD55623FFE}" type="pres">
      <dgm:prSet presAssocID="{0A74A04D-806D-4984-AEE9-7A232F98C4C9}" presName="desText" presStyleLbl="revTx" presStyleIdx="2" presStyleCnt="4">
        <dgm:presLayoutVars>
          <dgm:bulletEnabled val="1"/>
        </dgm:presLayoutVars>
      </dgm:prSet>
      <dgm:spPr/>
      <dgm:t>
        <a:bodyPr/>
        <a:lstStyle/>
        <a:p>
          <a:endParaRPr lang="en-US"/>
        </a:p>
      </dgm:t>
    </dgm:pt>
    <dgm:pt modelId="{3044122D-141E-4AD1-8470-8843AE5F2EF0}" type="pres">
      <dgm:prSet presAssocID="{36FCE258-BBC5-438D-8B1B-E035910FEF87}" presName="spaceV" presStyleCnt="0"/>
      <dgm:spPr/>
    </dgm:pt>
    <dgm:pt modelId="{DDD431E9-6A88-47BC-97DE-6DB365A57111}" type="pres">
      <dgm:prSet presAssocID="{D4BF14D6-A1BF-486B-8DB7-05AE3CAE9AD2}" presName="pair" presStyleCnt="0"/>
      <dgm:spPr/>
    </dgm:pt>
    <dgm:pt modelId="{FF37B0F3-E9E2-4871-846C-DC3915C8A52B}" type="pres">
      <dgm:prSet presAssocID="{D4BF14D6-A1BF-486B-8DB7-05AE3CAE9AD2}" presName="spaceH" presStyleLbl="node1" presStyleIdx="0" presStyleCnt="0"/>
      <dgm:spPr/>
    </dgm:pt>
    <dgm:pt modelId="{404B16E4-D6F3-4E48-B590-902453B61731}" type="pres">
      <dgm:prSet presAssocID="{D4BF14D6-A1BF-486B-8DB7-05AE3CAE9AD2}" presName="desPictures" presStyleLbl="alignImgPlace1" presStyleIdx="3" presStyleCnt="4"/>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39000" r="-39000"/>
          </a:stretch>
        </a:blipFill>
      </dgm:spPr>
    </dgm:pt>
    <dgm:pt modelId="{30FCA283-9990-4FAD-A942-BBF27E12B00F}" type="pres">
      <dgm:prSet presAssocID="{D4BF14D6-A1BF-486B-8DB7-05AE3CAE9AD2}" presName="desTextWrapper" presStyleCnt="0"/>
      <dgm:spPr/>
    </dgm:pt>
    <dgm:pt modelId="{8C7B5F11-4ECD-4578-A24F-F1DF8AA15CC6}" type="pres">
      <dgm:prSet presAssocID="{D4BF14D6-A1BF-486B-8DB7-05AE3CAE9AD2}" presName="desText" presStyleLbl="revTx" presStyleIdx="3" presStyleCnt="4">
        <dgm:presLayoutVars>
          <dgm:bulletEnabled val="1"/>
        </dgm:presLayoutVars>
      </dgm:prSet>
      <dgm:spPr/>
      <dgm:t>
        <a:bodyPr/>
        <a:lstStyle/>
        <a:p>
          <a:endParaRPr lang="en-US"/>
        </a:p>
      </dgm:t>
    </dgm:pt>
    <dgm:pt modelId="{013E921C-EF44-4260-8CE5-7ABD7C298DA9}" type="pres">
      <dgm:prSet presAssocID="{29CE416B-6153-4A6B-B788-1F6EB486AADE}" presName="maxNode" presStyleCnt="0"/>
      <dgm:spPr/>
    </dgm:pt>
    <dgm:pt modelId="{EC37FDC7-BD62-4243-A0F5-3BDE786D2858}" type="pres">
      <dgm:prSet presAssocID="{29CE416B-6153-4A6B-B788-1F6EB486AADE}" presName="Name33" presStyleCnt="0"/>
      <dgm:spPr/>
    </dgm:pt>
  </dgm:ptLst>
  <dgm:cxnLst>
    <dgm:cxn modelId="{7A5EB1E4-EFD2-4BC5-95F1-2DEDC1A81C15}" type="presOf" srcId="{B2CA1898-1CC5-4C26-86C3-9770C81050FE}" destId="{7882E03B-FB84-436E-A5DE-0C333482227B}" srcOrd="0" destOrd="0" presId="urn:microsoft.com/office/officeart/2008/layout/AccentedPicture"/>
    <dgm:cxn modelId="{BEE8669F-B952-436F-B07E-B6A3C777102E}" srcId="{29CE416B-6153-4A6B-B788-1F6EB486AADE}" destId="{140233C5-49F8-42BB-BFCB-4BE961EF34D7}" srcOrd="1" destOrd="0" parTransId="{13F36E22-DFCA-4D76-83F7-AFA970C09C46}" sibTransId="{0FFAE96C-3538-4E35-A15B-57A92CC6CBF8}"/>
    <dgm:cxn modelId="{1AFB8C0B-4B43-427F-BBDD-E46E5020BEAB}" type="presOf" srcId="{D4BF14D6-A1BF-486B-8DB7-05AE3CAE9AD2}" destId="{8C7B5F11-4ECD-4578-A24F-F1DF8AA15CC6}" srcOrd="0" destOrd="0" presId="urn:microsoft.com/office/officeart/2008/layout/AccentedPicture"/>
    <dgm:cxn modelId="{58AA3AC4-2214-44A0-BBA7-EB3D0C6FCA25}" type="presOf" srcId="{DD52EC38-4480-4578-9BBB-13126B2408A5}" destId="{313A9629-D234-47B7-B531-60FBC51E5221}" srcOrd="0" destOrd="0" presId="urn:microsoft.com/office/officeart/2008/layout/AccentedPicture"/>
    <dgm:cxn modelId="{E9623C9C-0432-43C8-BE72-AF835B571C05}" srcId="{29CE416B-6153-4A6B-B788-1F6EB486AADE}" destId="{D4BF14D6-A1BF-486B-8DB7-05AE3CAE9AD2}" srcOrd="4" destOrd="0" parTransId="{6820C9D0-77AF-4CA7-A2AB-5EC6C13F9829}" sibTransId="{43D1DC3F-C7B0-4F24-B361-CCBCB34721A4}"/>
    <dgm:cxn modelId="{18AB96B3-851C-4EA4-8EA9-A3995F422B90}" srcId="{29CE416B-6153-4A6B-B788-1F6EB486AADE}" destId="{B2CA1898-1CC5-4C26-86C3-9770C81050FE}" srcOrd="0" destOrd="0" parTransId="{D45541C4-AFB5-43D1-8C2F-8C3E61A9E8D5}" sibTransId="{81B8CE9D-BFC1-4DCA-ADCD-3A61DAB87156}"/>
    <dgm:cxn modelId="{BDDF35EF-0D69-487F-AF57-FB12F6665A74}" srcId="{29CE416B-6153-4A6B-B788-1F6EB486AADE}" destId="{0A74A04D-806D-4984-AEE9-7A232F98C4C9}" srcOrd="3" destOrd="0" parTransId="{99DB5E7E-D596-4CDA-AA29-3DAC70EB3C86}" sibTransId="{36FCE258-BBC5-438D-8B1B-E035910FEF87}"/>
    <dgm:cxn modelId="{D9BB495B-1EDB-4E00-9BE5-15105235FE17}" type="presOf" srcId="{81B8CE9D-BFC1-4DCA-ADCD-3A61DAB87156}" destId="{E83C11AE-F71E-4C96-B782-1F976BC86600}" srcOrd="0" destOrd="0" presId="urn:microsoft.com/office/officeart/2008/layout/AccentedPicture"/>
    <dgm:cxn modelId="{54FF92C0-A5E2-4D41-A383-579627749D73}" type="presOf" srcId="{29CE416B-6153-4A6B-B788-1F6EB486AADE}" destId="{D5417BC8-96B0-439E-8DBA-DCA5A3CE9DB0}" srcOrd="0" destOrd="0" presId="urn:microsoft.com/office/officeart/2008/layout/AccentedPicture"/>
    <dgm:cxn modelId="{4B5F035D-64D5-45F5-9765-F8796CEB0781}" srcId="{29CE416B-6153-4A6B-B788-1F6EB486AADE}" destId="{DD52EC38-4480-4578-9BBB-13126B2408A5}" srcOrd="2" destOrd="0" parTransId="{ABF87700-C49A-40EE-96BE-736AC5097FEA}" sibTransId="{4D82796B-2A35-4C95-BD23-042AD06FA3FE}"/>
    <dgm:cxn modelId="{1FA57E8A-EF8A-43FB-975A-9478E217AAD9}" type="presOf" srcId="{140233C5-49F8-42BB-BFCB-4BE961EF34D7}" destId="{C809E037-DC73-483A-BC02-9E9F774B8F48}" srcOrd="0" destOrd="0" presId="urn:microsoft.com/office/officeart/2008/layout/AccentedPicture"/>
    <dgm:cxn modelId="{A261C25B-7DEF-4F97-8A72-0C704C3262DE}" type="presOf" srcId="{0A74A04D-806D-4984-AEE9-7A232F98C4C9}" destId="{BA17E94C-52AF-4DEB-88C0-C3CD55623FFE}" srcOrd="0" destOrd="0" presId="urn:microsoft.com/office/officeart/2008/layout/AccentedPicture"/>
    <dgm:cxn modelId="{7C7CE51E-A5CF-4F2E-99CD-C9EB5E4B4E47}" type="presParOf" srcId="{D5417BC8-96B0-439E-8DBA-DCA5A3CE9DB0}" destId="{E83C11AE-F71E-4C96-B782-1F976BC86600}" srcOrd="0" destOrd="0" presId="urn:microsoft.com/office/officeart/2008/layout/AccentedPicture"/>
    <dgm:cxn modelId="{05368866-0080-4CFF-8B0C-5C08867981A3}" type="presParOf" srcId="{D5417BC8-96B0-439E-8DBA-DCA5A3CE9DB0}" destId="{7882E03B-FB84-436E-A5DE-0C333482227B}" srcOrd="1" destOrd="0" presId="urn:microsoft.com/office/officeart/2008/layout/AccentedPicture"/>
    <dgm:cxn modelId="{237559B4-361D-4580-B96A-1D277D725B90}" type="presParOf" srcId="{D5417BC8-96B0-439E-8DBA-DCA5A3CE9DB0}" destId="{74095F54-6B9B-4A8D-A4CA-AECE0AF48C1E}" srcOrd="2" destOrd="0" presId="urn:microsoft.com/office/officeart/2008/layout/AccentedPicture"/>
    <dgm:cxn modelId="{1D5BEB50-5195-42EB-B4F1-FAE5100F6401}" type="presParOf" srcId="{74095F54-6B9B-4A8D-A4CA-AECE0AF48C1E}" destId="{9CE9E7CA-1AA9-46A1-A454-38351667E9A7}" srcOrd="0" destOrd="0" presId="urn:microsoft.com/office/officeart/2008/layout/AccentedPicture"/>
    <dgm:cxn modelId="{661E49CD-F64A-4510-B34B-5C64801BD54D}" type="presParOf" srcId="{9CE9E7CA-1AA9-46A1-A454-38351667E9A7}" destId="{79205EC2-7C40-43D4-B956-497D437C6D49}" srcOrd="0" destOrd="0" presId="urn:microsoft.com/office/officeart/2008/layout/AccentedPicture"/>
    <dgm:cxn modelId="{3BE4D9D0-E663-481E-9AAC-8C4CD5279C64}" type="presParOf" srcId="{9CE9E7CA-1AA9-46A1-A454-38351667E9A7}" destId="{9453D8C3-EE4E-4642-870C-EB0293C816C1}" srcOrd="1" destOrd="0" presId="urn:microsoft.com/office/officeart/2008/layout/AccentedPicture"/>
    <dgm:cxn modelId="{08D2C38F-E234-4D6F-94F9-CD4798FD33A1}" type="presParOf" srcId="{9CE9E7CA-1AA9-46A1-A454-38351667E9A7}" destId="{BF91A295-8BAA-47C8-96D8-9562987A250C}" srcOrd="2" destOrd="0" presId="urn:microsoft.com/office/officeart/2008/layout/AccentedPicture"/>
    <dgm:cxn modelId="{6B5FCEED-9F40-4F5E-937B-7BEBDBFA95DA}" type="presParOf" srcId="{BF91A295-8BAA-47C8-96D8-9562987A250C}" destId="{C809E037-DC73-483A-BC02-9E9F774B8F48}" srcOrd="0" destOrd="0" presId="urn:microsoft.com/office/officeart/2008/layout/AccentedPicture"/>
    <dgm:cxn modelId="{9217C035-F079-42BD-A469-7074C0780AB7}" type="presParOf" srcId="{74095F54-6B9B-4A8D-A4CA-AECE0AF48C1E}" destId="{598A1DC1-CFDA-4F59-BCBA-8D5236CDF7B7}" srcOrd="1" destOrd="0" presId="urn:microsoft.com/office/officeart/2008/layout/AccentedPicture"/>
    <dgm:cxn modelId="{88AA12B1-5021-4A8E-83A2-527230AD3BFD}" type="presParOf" srcId="{74095F54-6B9B-4A8D-A4CA-AECE0AF48C1E}" destId="{77EF6DD5-D723-483B-8525-055A5F17588E}" srcOrd="2" destOrd="0" presId="urn:microsoft.com/office/officeart/2008/layout/AccentedPicture"/>
    <dgm:cxn modelId="{917DED72-B36D-4AA4-A1BF-400F96568527}" type="presParOf" srcId="{77EF6DD5-D723-483B-8525-055A5F17588E}" destId="{50DA6066-1063-4FA4-A4C2-198368A320E8}" srcOrd="0" destOrd="0" presId="urn:microsoft.com/office/officeart/2008/layout/AccentedPicture"/>
    <dgm:cxn modelId="{0DFDF67A-F041-4514-AAB3-4DAABEF5D3F7}" type="presParOf" srcId="{77EF6DD5-D723-483B-8525-055A5F17588E}" destId="{0AA1E8FE-087A-427E-87BF-7C15880BEC67}" srcOrd="1" destOrd="0" presId="urn:microsoft.com/office/officeart/2008/layout/AccentedPicture"/>
    <dgm:cxn modelId="{AE0122CE-F315-453F-836B-7BD5AC8860DA}" type="presParOf" srcId="{77EF6DD5-D723-483B-8525-055A5F17588E}" destId="{4DD91599-C2BE-4E30-AE90-64D540811696}" srcOrd="2" destOrd="0" presId="urn:microsoft.com/office/officeart/2008/layout/AccentedPicture"/>
    <dgm:cxn modelId="{778A6801-9F14-49D6-AC48-622C82576BB9}" type="presParOf" srcId="{4DD91599-C2BE-4E30-AE90-64D540811696}" destId="{313A9629-D234-47B7-B531-60FBC51E5221}" srcOrd="0" destOrd="0" presId="urn:microsoft.com/office/officeart/2008/layout/AccentedPicture"/>
    <dgm:cxn modelId="{E4DD062E-48E3-4A77-B180-BFA6B406D82F}" type="presParOf" srcId="{74095F54-6B9B-4A8D-A4CA-AECE0AF48C1E}" destId="{8D97C12E-5D74-43EC-9653-0C86F66BE54D}" srcOrd="3" destOrd="0" presId="urn:microsoft.com/office/officeart/2008/layout/AccentedPicture"/>
    <dgm:cxn modelId="{5F2F583B-EEEE-4771-82C3-899A10534C40}" type="presParOf" srcId="{74095F54-6B9B-4A8D-A4CA-AECE0AF48C1E}" destId="{43D6291D-38DF-4EEF-893F-7FCCF8E90A2E}" srcOrd="4" destOrd="0" presId="urn:microsoft.com/office/officeart/2008/layout/AccentedPicture"/>
    <dgm:cxn modelId="{0A960432-CE80-43B6-9621-A616183D659B}" type="presParOf" srcId="{43D6291D-38DF-4EEF-893F-7FCCF8E90A2E}" destId="{4D93034E-A6EF-4F49-AE3A-FA30E6C42AFE}" srcOrd="0" destOrd="0" presId="urn:microsoft.com/office/officeart/2008/layout/AccentedPicture"/>
    <dgm:cxn modelId="{00633C03-B25F-46C8-8453-583EF1AF324D}" type="presParOf" srcId="{43D6291D-38DF-4EEF-893F-7FCCF8E90A2E}" destId="{D4857FD3-FC74-4321-BB8C-AAB5211A48A6}" srcOrd="1" destOrd="0" presId="urn:microsoft.com/office/officeart/2008/layout/AccentedPicture"/>
    <dgm:cxn modelId="{EC53FAE3-FA18-4CC8-BFF2-95204D817CD9}" type="presParOf" srcId="{43D6291D-38DF-4EEF-893F-7FCCF8E90A2E}" destId="{06DBCDC2-3C06-4B00-A389-1EC11B6E7490}" srcOrd="2" destOrd="0" presId="urn:microsoft.com/office/officeart/2008/layout/AccentedPicture"/>
    <dgm:cxn modelId="{3EB75CA3-2078-434B-AC44-CDEE5CC17246}" type="presParOf" srcId="{06DBCDC2-3C06-4B00-A389-1EC11B6E7490}" destId="{BA17E94C-52AF-4DEB-88C0-C3CD55623FFE}" srcOrd="0" destOrd="0" presId="urn:microsoft.com/office/officeart/2008/layout/AccentedPicture"/>
    <dgm:cxn modelId="{927A294E-E552-49C8-8855-1065AB0D8C87}" type="presParOf" srcId="{74095F54-6B9B-4A8D-A4CA-AECE0AF48C1E}" destId="{3044122D-141E-4AD1-8470-8843AE5F2EF0}" srcOrd="5" destOrd="0" presId="urn:microsoft.com/office/officeart/2008/layout/AccentedPicture"/>
    <dgm:cxn modelId="{9F2FDA4E-67ED-482D-BE18-902DCC8ED7A8}" type="presParOf" srcId="{74095F54-6B9B-4A8D-A4CA-AECE0AF48C1E}" destId="{DDD431E9-6A88-47BC-97DE-6DB365A57111}" srcOrd="6" destOrd="0" presId="urn:microsoft.com/office/officeart/2008/layout/AccentedPicture"/>
    <dgm:cxn modelId="{E3BA0F64-5EAC-46E1-9A2D-F5D003C7B87E}" type="presParOf" srcId="{DDD431E9-6A88-47BC-97DE-6DB365A57111}" destId="{FF37B0F3-E9E2-4871-846C-DC3915C8A52B}" srcOrd="0" destOrd="0" presId="urn:microsoft.com/office/officeart/2008/layout/AccentedPicture"/>
    <dgm:cxn modelId="{EE1DEB18-67DB-49B9-9DE5-6CA50D2113D7}" type="presParOf" srcId="{DDD431E9-6A88-47BC-97DE-6DB365A57111}" destId="{404B16E4-D6F3-4E48-B590-902453B61731}" srcOrd="1" destOrd="0" presId="urn:microsoft.com/office/officeart/2008/layout/AccentedPicture"/>
    <dgm:cxn modelId="{4EE18CF6-058D-4755-8B2B-AF9B9D58415F}" type="presParOf" srcId="{DDD431E9-6A88-47BC-97DE-6DB365A57111}" destId="{30FCA283-9990-4FAD-A942-BBF27E12B00F}" srcOrd="2" destOrd="0" presId="urn:microsoft.com/office/officeart/2008/layout/AccentedPicture"/>
    <dgm:cxn modelId="{DF63C029-3A1F-44EE-9E82-E927AE490F4F}" type="presParOf" srcId="{30FCA283-9990-4FAD-A942-BBF27E12B00F}" destId="{8C7B5F11-4ECD-4578-A24F-F1DF8AA15CC6}" srcOrd="0" destOrd="0" presId="urn:microsoft.com/office/officeart/2008/layout/AccentedPicture"/>
    <dgm:cxn modelId="{02A94EBB-F3D6-4AB3-A07E-A3D3D173125E}" type="presParOf" srcId="{D5417BC8-96B0-439E-8DBA-DCA5A3CE9DB0}" destId="{013E921C-EF44-4260-8CE5-7ABD7C298DA9}" srcOrd="3" destOrd="0" presId="urn:microsoft.com/office/officeart/2008/layout/AccentedPicture"/>
    <dgm:cxn modelId="{857B2D30-E73A-442A-A5EF-5BF8A1FD2CB6}" type="presParOf" srcId="{013E921C-EF44-4260-8CE5-7ABD7C298DA9}" destId="{EC37FDC7-BD62-4243-A0F5-3BDE786D2858}" srcOrd="0" destOrd="0" presId="urn:microsoft.com/office/officeart/2008/layout/AccentedPi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F91CEF-0EA6-4FF5-AEEC-01B889569362}" type="doc">
      <dgm:prSet loTypeId="urn:microsoft.com/office/officeart/2009/3/layout/SnapshotPictureList" loCatId="picture" qsTypeId="urn:microsoft.com/office/officeart/2005/8/quickstyle/simple1" qsCatId="simple" csTypeId="urn:microsoft.com/office/officeart/2005/8/colors/accent1_2" csCatId="accent1" phldr="1"/>
      <dgm:spPr/>
      <dgm:t>
        <a:bodyPr/>
        <a:lstStyle/>
        <a:p>
          <a:endParaRPr lang="en-US"/>
        </a:p>
      </dgm:t>
    </dgm:pt>
    <dgm:pt modelId="{9609A231-B110-4FE6-91E8-E47271EE8961}">
      <dgm:prSet phldrT="[Text]" custT="1"/>
      <dgm:spPr/>
      <dgm:t>
        <a:bodyPr/>
        <a:lstStyle/>
        <a:p>
          <a:r>
            <a:rPr lang="en-US" sz="2800" dirty="0" smtClean="0"/>
            <a:t>Let’s Review</a:t>
          </a:r>
          <a:endParaRPr lang="en-US" sz="2800" dirty="0"/>
        </a:p>
      </dgm:t>
    </dgm:pt>
    <dgm:pt modelId="{924071AE-9F92-457F-8147-700B4C95A2D0}" type="parTrans" cxnId="{D578AE01-6E1B-4D1A-9762-15241C784A06}">
      <dgm:prSet/>
      <dgm:spPr/>
      <dgm:t>
        <a:bodyPr/>
        <a:lstStyle/>
        <a:p>
          <a:endParaRPr lang="en-US"/>
        </a:p>
      </dgm:t>
    </dgm:pt>
    <dgm:pt modelId="{3AA73370-086F-4350-B9F5-2825C6BF6A09}" type="sibTrans" cxnId="{D578AE01-6E1B-4D1A-9762-15241C784A06}">
      <dgm:prSet/>
      <dgm:spPr/>
      <dgm:t>
        <a:bodyPr/>
        <a:lstStyle/>
        <a:p>
          <a:endParaRPr lang="en-US"/>
        </a:p>
      </dgm:t>
    </dgm:pt>
    <dgm:pt modelId="{FA2EB0A6-5374-4DFC-AE80-5A3A3874C012}">
      <dgm:prSet phldrT="[Text]" custT="1"/>
      <dgm:spPr/>
      <dgm:t>
        <a:bodyPr/>
        <a:lstStyle/>
        <a:p>
          <a:r>
            <a:rPr lang="en-US" sz="2400" dirty="0" smtClean="0"/>
            <a:t>1. What’s a stock?</a:t>
          </a:r>
        </a:p>
        <a:p>
          <a:endParaRPr lang="en-US" sz="2400" dirty="0" smtClean="0"/>
        </a:p>
        <a:p>
          <a:endParaRPr lang="en-US" sz="2400" dirty="0" smtClean="0"/>
        </a:p>
        <a:p>
          <a:endParaRPr lang="en-US" sz="2400" dirty="0" smtClean="0"/>
        </a:p>
        <a:p>
          <a:r>
            <a:rPr lang="en-US" sz="2400" dirty="0" smtClean="0"/>
            <a:t>2. What’s a bond? </a:t>
          </a:r>
          <a:endParaRPr lang="en-US" sz="2400" dirty="0"/>
        </a:p>
      </dgm:t>
    </dgm:pt>
    <dgm:pt modelId="{64353093-DEC7-4C1C-88B5-03C84F89E70A}" type="parTrans" cxnId="{A9E95268-DB0A-4B7F-9430-93B9B4ED6C5D}">
      <dgm:prSet/>
      <dgm:spPr/>
      <dgm:t>
        <a:bodyPr/>
        <a:lstStyle/>
        <a:p>
          <a:endParaRPr lang="en-US"/>
        </a:p>
      </dgm:t>
    </dgm:pt>
    <dgm:pt modelId="{B836237E-E49F-40F7-AEF3-40A54ADCF1D3}" type="sibTrans" cxnId="{A9E95268-DB0A-4B7F-9430-93B9B4ED6C5D}">
      <dgm:prSet/>
      <dgm:spPr/>
      <dgm:t>
        <a:bodyPr/>
        <a:lstStyle/>
        <a:p>
          <a:endParaRPr lang="en-US"/>
        </a:p>
      </dgm:t>
    </dgm:pt>
    <dgm:pt modelId="{D768C378-F220-49DF-8CA1-C059E220974E}" type="pres">
      <dgm:prSet presAssocID="{1AF91CEF-0EA6-4FF5-AEEC-01B889569362}" presName="Name0" presStyleCnt="0">
        <dgm:presLayoutVars>
          <dgm:chMax/>
          <dgm:chPref/>
          <dgm:dir/>
          <dgm:animLvl val="lvl"/>
        </dgm:presLayoutVars>
      </dgm:prSet>
      <dgm:spPr/>
      <dgm:t>
        <a:bodyPr/>
        <a:lstStyle/>
        <a:p>
          <a:endParaRPr lang="en-US"/>
        </a:p>
      </dgm:t>
    </dgm:pt>
    <dgm:pt modelId="{E13AB8DD-A88F-44D0-933C-CE261E1506B5}" type="pres">
      <dgm:prSet presAssocID="{9609A231-B110-4FE6-91E8-E47271EE8961}" presName="composite" presStyleCnt="0"/>
      <dgm:spPr/>
    </dgm:pt>
    <dgm:pt modelId="{630A5B56-1F47-49B8-BCB8-C7D58430945B}" type="pres">
      <dgm:prSet presAssocID="{9609A231-B110-4FE6-91E8-E47271EE8961}" presName="ParentAccentShape" presStyleLbl="trBgShp" presStyleIdx="0" presStyleCnt="2"/>
      <dgm:spPr/>
    </dgm:pt>
    <dgm:pt modelId="{B33D772B-95CC-4DAB-B820-9C46E177C6BD}" type="pres">
      <dgm:prSet presAssocID="{9609A231-B110-4FE6-91E8-E47271EE8961}" presName="ParentText" presStyleLbl="revTx" presStyleIdx="0" presStyleCnt="2">
        <dgm:presLayoutVars>
          <dgm:chMax val="1"/>
          <dgm:chPref val="1"/>
          <dgm:bulletEnabled val="1"/>
        </dgm:presLayoutVars>
      </dgm:prSet>
      <dgm:spPr/>
      <dgm:t>
        <a:bodyPr/>
        <a:lstStyle/>
        <a:p>
          <a:endParaRPr lang="en-US"/>
        </a:p>
      </dgm:t>
    </dgm:pt>
    <dgm:pt modelId="{BCA7C652-2A99-4B9B-9BED-533DC736F9B3}" type="pres">
      <dgm:prSet presAssocID="{9609A231-B110-4FE6-91E8-E47271EE8961}" presName="ChildText" presStyleLbl="revTx" presStyleIdx="1" presStyleCnt="2" custScaleX="148056" custScaleY="131168">
        <dgm:presLayoutVars>
          <dgm:chMax val="0"/>
          <dgm:chPref val="0"/>
        </dgm:presLayoutVars>
      </dgm:prSet>
      <dgm:spPr/>
      <dgm:t>
        <a:bodyPr/>
        <a:lstStyle/>
        <a:p>
          <a:endParaRPr lang="en-US"/>
        </a:p>
      </dgm:t>
    </dgm:pt>
    <dgm:pt modelId="{5F9C15A0-C285-4523-9BF0-EB3DF5191AD6}" type="pres">
      <dgm:prSet presAssocID="{9609A231-B110-4FE6-91E8-E47271EE8961}" presName="ChildAccentShape" presStyleLbl="trBgShp" presStyleIdx="1" presStyleCnt="2"/>
      <dgm:spPr/>
    </dgm:pt>
    <dgm:pt modelId="{5E41C4EE-7978-4359-B95A-E7E316A83FF1}" type="pres">
      <dgm:prSet presAssocID="{9609A231-B110-4FE6-91E8-E47271EE8961}" presName="Image" presStyleLbl="align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2000" r="-12000"/>
          </a:stretch>
        </a:blipFill>
      </dgm:spPr>
      <dgm:t>
        <a:bodyPr/>
        <a:lstStyle/>
        <a:p>
          <a:endParaRPr lang="en-US"/>
        </a:p>
      </dgm:t>
    </dgm:pt>
  </dgm:ptLst>
  <dgm:cxnLst>
    <dgm:cxn modelId="{FCFE4D4B-250D-4380-AF9B-744FF30983CF}" type="presOf" srcId="{9609A231-B110-4FE6-91E8-E47271EE8961}" destId="{B33D772B-95CC-4DAB-B820-9C46E177C6BD}" srcOrd="0" destOrd="0" presId="urn:microsoft.com/office/officeart/2009/3/layout/SnapshotPictureList"/>
    <dgm:cxn modelId="{28936C45-C0E3-4FA7-BA5A-6ECF6E0D5D9D}" type="presOf" srcId="{FA2EB0A6-5374-4DFC-AE80-5A3A3874C012}" destId="{BCA7C652-2A99-4B9B-9BED-533DC736F9B3}" srcOrd="0" destOrd="0" presId="urn:microsoft.com/office/officeart/2009/3/layout/SnapshotPictureList"/>
    <dgm:cxn modelId="{D578AE01-6E1B-4D1A-9762-15241C784A06}" srcId="{1AF91CEF-0EA6-4FF5-AEEC-01B889569362}" destId="{9609A231-B110-4FE6-91E8-E47271EE8961}" srcOrd="0" destOrd="0" parTransId="{924071AE-9F92-457F-8147-700B4C95A2D0}" sibTransId="{3AA73370-086F-4350-B9F5-2825C6BF6A09}"/>
    <dgm:cxn modelId="{3ABEFC08-7EF2-4C87-BD21-BCCD8D6D11C4}" type="presOf" srcId="{1AF91CEF-0EA6-4FF5-AEEC-01B889569362}" destId="{D768C378-F220-49DF-8CA1-C059E220974E}" srcOrd="0" destOrd="0" presId="urn:microsoft.com/office/officeart/2009/3/layout/SnapshotPictureList"/>
    <dgm:cxn modelId="{A9E95268-DB0A-4B7F-9430-93B9B4ED6C5D}" srcId="{9609A231-B110-4FE6-91E8-E47271EE8961}" destId="{FA2EB0A6-5374-4DFC-AE80-5A3A3874C012}" srcOrd="0" destOrd="0" parTransId="{64353093-DEC7-4C1C-88B5-03C84F89E70A}" sibTransId="{B836237E-E49F-40F7-AEF3-40A54ADCF1D3}"/>
    <dgm:cxn modelId="{E6409B36-A915-4BFE-A4F6-6634EC731E6E}" type="presParOf" srcId="{D768C378-F220-49DF-8CA1-C059E220974E}" destId="{E13AB8DD-A88F-44D0-933C-CE261E1506B5}" srcOrd="0" destOrd="0" presId="urn:microsoft.com/office/officeart/2009/3/layout/SnapshotPictureList"/>
    <dgm:cxn modelId="{8698AB81-3783-40E3-8799-BD67D6711602}" type="presParOf" srcId="{E13AB8DD-A88F-44D0-933C-CE261E1506B5}" destId="{630A5B56-1F47-49B8-BCB8-C7D58430945B}" srcOrd="0" destOrd="0" presId="urn:microsoft.com/office/officeart/2009/3/layout/SnapshotPictureList"/>
    <dgm:cxn modelId="{B1C62123-AAE1-43F7-A210-51AA0243C491}" type="presParOf" srcId="{E13AB8DD-A88F-44D0-933C-CE261E1506B5}" destId="{B33D772B-95CC-4DAB-B820-9C46E177C6BD}" srcOrd="1" destOrd="0" presId="urn:microsoft.com/office/officeart/2009/3/layout/SnapshotPictureList"/>
    <dgm:cxn modelId="{70AE427E-0273-4889-B724-B2A944ECBE92}" type="presParOf" srcId="{E13AB8DD-A88F-44D0-933C-CE261E1506B5}" destId="{BCA7C652-2A99-4B9B-9BED-533DC736F9B3}" srcOrd="2" destOrd="0" presId="urn:microsoft.com/office/officeart/2009/3/layout/SnapshotPictureList"/>
    <dgm:cxn modelId="{C3DD8209-95B0-4F85-ABEF-49A1FD512F1B}" type="presParOf" srcId="{E13AB8DD-A88F-44D0-933C-CE261E1506B5}" destId="{5F9C15A0-C285-4523-9BF0-EB3DF5191AD6}" srcOrd="3" destOrd="0" presId="urn:microsoft.com/office/officeart/2009/3/layout/SnapshotPictureList"/>
    <dgm:cxn modelId="{B1D13660-1A36-402E-A196-C3A6796DF3C6}" type="presParOf" srcId="{E13AB8DD-A88F-44D0-933C-CE261E1506B5}" destId="{5E41C4EE-7978-4359-B95A-E7E316A83FF1}" srcOrd="4" destOrd="0" presId="urn:microsoft.com/office/officeart/2009/3/layout/Snapshot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CE416B-6153-4A6B-B788-1F6EB486AADE}" type="doc">
      <dgm:prSet loTypeId="urn:microsoft.com/office/officeart/2008/layout/AccentedPicture" loCatId="picture" qsTypeId="urn:microsoft.com/office/officeart/2005/8/quickstyle/simple1" qsCatId="simple" csTypeId="urn:microsoft.com/office/officeart/2005/8/colors/accent1_2" csCatId="accent1" phldr="1"/>
      <dgm:spPr/>
      <dgm:t>
        <a:bodyPr/>
        <a:lstStyle/>
        <a:p>
          <a:endParaRPr lang="en-US"/>
        </a:p>
      </dgm:t>
    </dgm:pt>
    <dgm:pt modelId="{B2CA1898-1CC5-4C26-86C3-9770C81050FE}">
      <dgm:prSet phldrT="[Text]" custT="1"/>
      <dgm:spPr/>
      <dgm:t>
        <a:bodyPr/>
        <a:lstStyle/>
        <a:p>
          <a:pPr algn="ctr"/>
          <a:r>
            <a:rPr lang="en-US" sz="1800" b="1" dirty="0" smtClean="0">
              <a:solidFill>
                <a:schemeClr val="tx1"/>
              </a:solidFill>
            </a:rPr>
            <a:t>Initial Public Offerings</a:t>
          </a:r>
        </a:p>
        <a:p>
          <a:pPr algn="ctr"/>
          <a:r>
            <a:rPr lang="en-US" sz="1800" b="1" dirty="0" smtClean="0">
              <a:solidFill>
                <a:schemeClr val="tx1"/>
              </a:solidFill>
            </a:rPr>
            <a:t>(IPO)</a:t>
          </a:r>
        </a:p>
        <a:p>
          <a:pPr algn="l"/>
          <a:endParaRPr lang="en-US" sz="1800" dirty="0" smtClean="0"/>
        </a:p>
        <a:p>
          <a:pPr algn="l"/>
          <a:endParaRPr lang="en-US" sz="1800" dirty="0" smtClean="0"/>
        </a:p>
        <a:p>
          <a:pPr algn="l"/>
          <a:endParaRPr lang="en-US" sz="1800" dirty="0" smtClean="0"/>
        </a:p>
        <a:p>
          <a:pPr algn="l"/>
          <a:endParaRPr lang="en-US" sz="1800" dirty="0" smtClean="0"/>
        </a:p>
        <a:p>
          <a:pPr algn="l"/>
          <a:endParaRPr lang="en-US" sz="1800" dirty="0" smtClean="0"/>
        </a:p>
        <a:p>
          <a:pPr algn="ctr"/>
          <a:endParaRPr lang="en-US" sz="1800" dirty="0" smtClean="0"/>
        </a:p>
        <a:p>
          <a:pPr algn="ctr"/>
          <a:endParaRPr lang="en-US" sz="1800" dirty="0" smtClean="0"/>
        </a:p>
        <a:p>
          <a:pPr algn="ctr"/>
          <a:endParaRPr lang="en-US" sz="1800" dirty="0" smtClean="0"/>
        </a:p>
      </dgm:t>
    </dgm:pt>
    <dgm:pt modelId="{D45541C4-AFB5-43D1-8C2F-8C3E61A9E8D5}" type="parTrans" cxnId="{18AB96B3-851C-4EA4-8EA9-A3995F422B90}">
      <dgm:prSet/>
      <dgm:spPr/>
      <dgm:t>
        <a:bodyPr/>
        <a:lstStyle/>
        <a:p>
          <a:endParaRPr lang="en-US"/>
        </a:p>
      </dgm:t>
    </dgm:pt>
    <dgm:pt modelId="{81B8CE9D-BFC1-4DCA-ADCD-3A61DAB87156}" type="sibTrans" cxnId="{18AB96B3-851C-4EA4-8EA9-A3995F422B90}">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63000" r="-63000"/>
          </a:stretch>
        </a:blipFill>
      </dgm:spPr>
      <dgm:t>
        <a:bodyPr/>
        <a:lstStyle/>
        <a:p>
          <a:endParaRPr lang="en-US"/>
        </a:p>
      </dgm:t>
    </dgm:pt>
    <dgm:pt modelId="{140233C5-49F8-42BB-BFCB-4BE961EF34D7}">
      <dgm:prSet phldrT="[Text]"/>
      <dgm:spPr/>
      <dgm:t>
        <a:bodyPr/>
        <a:lstStyle/>
        <a:p>
          <a:r>
            <a:rPr lang="en-US" dirty="0" smtClean="0"/>
            <a:t>Bonds</a:t>
          </a:r>
          <a:endParaRPr lang="en-US" dirty="0"/>
        </a:p>
      </dgm:t>
    </dgm:pt>
    <dgm:pt modelId="{13F36E22-DFCA-4D76-83F7-AFA970C09C46}" type="parTrans" cxnId="{BEE8669F-B952-436F-B07E-B6A3C777102E}">
      <dgm:prSet/>
      <dgm:spPr/>
      <dgm:t>
        <a:bodyPr/>
        <a:lstStyle/>
        <a:p>
          <a:endParaRPr lang="en-US"/>
        </a:p>
      </dgm:t>
    </dgm:pt>
    <dgm:pt modelId="{0FFAE96C-3538-4E35-A15B-57A92CC6CBF8}" type="sibTrans" cxnId="{BEE8669F-B952-436F-B07E-B6A3C777102E}">
      <dgm:prSet/>
      <dgm:spPr/>
      <dgm:t>
        <a:bodyPr/>
        <a:lstStyle/>
        <a:p>
          <a:endParaRPr lang="en-US"/>
        </a:p>
      </dgm:t>
    </dgm:pt>
    <dgm:pt modelId="{DD52EC38-4480-4578-9BBB-13126B2408A5}">
      <dgm:prSet phldrT="[Text]"/>
      <dgm:spPr/>
      <dgm:t>
        <a:bodyPr/>
        <a:lstStyle/>
        <a:p>
          <a:r>
            <a:rPr lang="en-US" dirty="0" smtClean="0"/>
            <a:t>Stocks</a:t>
          </a:r>
          <a:endParaRPr lang="en-US" dirty="0"/>
        </a:p>
      </dgm:t>
    </dgm:pt>
    <dgm:pt modelId="{ABF87700-C49A-40EE-96BE-736AC5097FEA}" type="parTrans" cxnId="{4B5F035D-64D5-45F5-9765-F8796CEB0781}">
      <dgm:prSet/>
      <dgm:spPr/>
      <dgm:t>
        <a:bodyPr/>
        <a:lstStyle/>
        <a:p>
          <a:endParaRPr lang="en-US"/>
        </a:p>
      </dgm:t>
    </dgm:pt>
    <dgm:pt modelId="{4D82796B-2A35-4C95-BD23-042AD06FA3FE}" type="sibTrans" cxnId="{4B5F035D-64D5-45F5-9765-F8796CEB0781}">
      <dgm:prSet/>
      <dgm:spPr/>
      <dgm:t>
        <a:bodyPr/>
        <a:lstStyle/>
        <a:p>
          <a:endParaRPr lang="en-US"/>
        </a:p>
      </dgm:t>
    </dgm:pt>
    <dgm:pt modelId="{D5417BC8-96B0-439E-8DBA-DCA5A3CE9DB0}" type="pres">
      <dgm:prSet presAssocID="{29CE416B-6153-4A6B-B788-1F6EB486AADE}" presName="Name0" presStyleCnt="0">
        <dgm:presLayoutVars>
          <dgm:dir/>
        </dgm:presLayoutVars>
      </dgm:prSet>
      <dgm:spPr/>
      <dgm:t>
        <a:bodyPr/>
        <a:lstStyle/>
        <a:p>
          <a:endParaRPr lang="en-US"/>
        </a:p>
      </dgm:t>
    </dgm:pt>
    <dgm:pt modelId="{E83C11AE-F71E-4C96-B782-1F976BC86600}" type="pres">
      <dgm:prSet presAssocID="{81B8CE9D-BFC1-4DCA-ADCD-3A61DAB87156}" presName="picture_1" presStyleLbl="bgImgPlace1" presStyleIdx="0" presStyleCnt="1"/>
      <dgm:spPr/>
      <dgm:t>
        <a:bodyPr/>
        <a:lstStyle/>
        <a:p>
          <a:endParaRPr lang="en-US"/>
        </a:p>
      </dgm:t>
    </dgm:pt>
    <dgm:pt modelId="{7882E03B-FB84-436E-A5DE-0C333482227B}" type="pres">
      <dgm:prSet presAssocID="{B2CA1898-1CC5-4C26-86C3-9770C81050FE}" presName="text_1" presStyleLbl="node1" presStyleIdx="0" presStyleCnt="0" custScaleY="96045">
        <dgm:presLayoutVars>
          <dgm:bulletEnabled val="1"/>
        </dgm:presLayoutVars>
      </dgm:prSet>
      <dgm:spPr/>
      <dgm:t>
        <a:bodyPr/>
        <a:lstStyle/>
        <a:p>
          <a:endParaRPr lang="en-US"/>
        </a:p>
      </dgm:t>
    </dgm:pt>
    <dgm:pt modelId="{74095F54-6B9B-4A8D-A4CA-AECE0AF48C1E}" type="pres">
      <dgm:prSet presAssocID="{29CE416B-6153-4A6B-B788-1F6EB486AADE}" presName="linV" presStyleCnt="0"/>
      <dgm:spPr/>
    </dgm:pt>
    <dgm:pt modelId="{9CE9E7CA-1AA9-46A1-A454-38351667E9A7}" type="pres">
      <dgm:prSet presAssocID="{140233C5-49F8-42BB-BFCB-4BE961EF34D7}" presName="pair" presStyleCnt="0"/>
      <dgm:spPr/>
    </dgm:pt>
    <dgm:pt modelId="{79205EC2-7C40-43D4-B956-497D437C6D49}" type="pres">
      <dgm:prSet presAssocID="{140233C5-49F8-42BB-BFCB-4BE961EF34D7}" presName="spaceH" presStyleLbl="node1" presStyleIdx="0" presStyleCnt="0"/>
      <dgm:spPr/>
    </dgm:pt>
    <dgm:pt modelId="{9453D8C3-EE4E-4642-870C-EB0293C816C1}" type="pres">
      <dgm:prSet presAssocID="{140233C5-49F8-42BB-BFCB-4BE961EF34D7}" presName="desPictures" presStyleLbl="alignImgPlace1" presStyleIdx="0" presStyleCnt="2" custScaleX="145838" custScaleY="145838" custLinFactNeighborX="-2043" custLinFactNeighborY="2637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7000" r="-27000"/>
          </a:stretch>
        </a:blipFill>
      </dgm:spPr>
    </dgm:pt>
    <dgm:pt modelId="{BF91A295-8BAA-47C8-96D8-9562987A250C}" type="pres">
      <dgm:prSet presAssocID="{140233C5-49F8-42BB-BFCB-4BE961EF34D7}" presName="desTextWrapper" presStyleCnt="0"/>
      <dgm:spPr/>
    </dgm:pt>
    <dgm:pt modelId="{C809E037-DC73-483A-BC02-9E9F774B8F48}" type="pres">
      <dgm:prSet presAssocID="{140233C5-49F8-42BB-BFCB-4BE961EF34D7}" presName="desText" presStyleLbl="revTx" presStyleIdx="0" presStyleCnt="2" custLinFactNeighborX="9527" custLinFactNeighborY="25688">
        <dgm:presLayoutVars>
          <dgm:bulletEnabled val="1"/>
        </dgm:presLayoutVars>
      </dgm:prSet>
      <dgm:spPr/>
      <dgm:t>
        <a:bodyPr/>
        <a:lstStyle/>
        <a:p>
          <a:endParaRPr lang="en-US"/>
        </a:p>
      </dgm:t>
    </dgm:pt>
    <dgm:pt modelId="{598A1DC1-CFDA-4F59-BCBA-8D5236CDF7B7}" type="pres">
      <dgm:prSet presAssocID="{0FFAE96C-3538-4E35-A15B-57A92CC6CBF8}" presName="spaceV" presStyleCnt="0"/>
      <dgm:spPr/>
    </dgm:pt>
    <dgm:pt modelId="{77EF6DD5-D723-483B-8525-055A5F17588E}" type="pres">
      <dgm:prSet presAssocID="{DD52EC38-4480-4578-9BBB-13126B2408A5}" presName="pair" presStyleCnt="0"/>
      <dgm:spPr/>
    </dgm:pt>
    <dgm:pt modelId="{50DA6066-1063-4FA4-A4C2-198368A320E8}" type="pres">
      <dgm:prSet presAssocID="{DD52EC38-4480-4578-9BBB-13126B2408A5}" presName="spaceH" presStyleLbl="node1" presStyleIdx="0" presStyleCnt="0"/>
      <dgm:spPr/>
    </dgm:pt>
    <dgm:pt modelId="{0AA1E8FE-087A-427E-87BF-7C15880BEC67}" type="pres">
      <dgm:prSet presAssocID="{DD52EC38-4480-4578-9BBB-13126B2408A5}" presName="desPictures" presStyleLbl="alignImgPlace1" presStyleIdx="1" presStyleCnt="2" custScaleX="149923" custScaleY="149923" custLinFactNeighborX="-249" custLinFactNeighborY="56396"/>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7000" r="-27000"/>
          </a:stretch>
        </a:blipFill>
      </dgm:spPr>
    </dgm:pt>
    <dgm:pt modelId="{4DD91599-C2BE-4E30-AE90-64D540811696}" type="pres">
      <dgm:prSet presAssocID="{DD52EC38-4480-4578-9BBB-13126B2408A5}" presName="desTextWrapper" presStyleCnt="0"/>
      <dgm:spPr/>
    </dgm:pt>
    <dgm:pt modelId="{313A9629-D234-47B7-B531-60FBC51E5221}" type="pres">
      <dgm:prSet presAssocID="{DD52EC38-4480-4578-9BBB-13126B2408A5}" presName="desText" presStyleLbl="revTx" presStyleIdx="1" presStyleCnt="2" custLinFactNeighborX="8857" custLinFactNeighborY="86812">
        <dgm:presLayoutVars>
          <dgm:bulletEnabled val="1"/>
        </dgm:presLayoutVars>
      </dgm:prSet>
      <dgm:spPr/>
      <dgm:t>
        <a:bodyPr/>
        <a:lstStyle/>
        <a:p>
          <a:endParaRPr lang="en-US"/>
        </a:p>
      </dgm:t>
    </dgm:pt>
    <dgm:pt modelId="{013E921C-EF44-4260-8CE5-7ABD7C298DA9}" type="pres">
      <dgm:prSet presAssocID="{29CE416B-6153-4A6B-B788-1F6EB486AADE}" presName="maxNode" presStyleCnt="0"/>
      <dgm:spPr/>
    </dgm:pt>
    <dgm:pt modelId="{EC37FDC7-BD62-4243-A0F5-3BDE786D2858}" type="pres">
      <dgm:prSet presAssocID="{29CE416B-6153-4A6B-B788-1F6EB486AADE}" presName="Name33" presStyleCnt="0"/>
      <dgm:spPr/>
    </dgm:pt>
  </dgm:ptLst>
  <dgm:cxnLst>
    <dgm:cxn modelId="{BEE8669F-B952-436F-B07E-B6A3C777102E}" srcId="{29CE416B-6153-4A6B-B788-1F6EB486AADE}" destId="{140233C5-49F8-42BB-BFCB-4BE961EF34D7}" srcOrd="1" destOrd="0" parTransId="{13F36E22-DFCA-4D76-83F7-AFA970C09C46}" sibTransId="{0FFAE96C-3538-4E35-A15B-57A92CC6CBF8}"/>
    <dgm:cxn modelId="{25F4B67F-55E9-4FE2-9892-967BA794AC9C}" type="presOf" srcId="{29CE416B-6153-4A6B-B788-1F6EB486AADE}" destId="{D5417BC8-96B0-439E-8DBA-DCA5A3CE9DB0}" srcOrd="0" destOrd="0" presId="urn:microsoft.com/office/officeart/2008/layout/AccentedPicture"/>
    <dgm:cxn modelId="{D14AA55E-3026-45E3-AE20-43EBBDEDF207}" type="presOf" srcId="{B2CA1898-1CC5-4C26-86C3-9770C81050FE}" destId="{7882E03B-FB84-436E-A5DE-0C333482227B}" srcOrd="0" destOrd="0" presId="urn:microsoft.com/office/officeart/2008/layout/AccentedPicture"/>
    <dgm:cxn modelId="{18AB96B3-851C-4EA4-8EA9-A3995F422B90}" srcId="{29CE416B-6153-4A6B-B788-1F6EB486AADE}" destId="{B2CA1898-1CC5-4C26-86C3-9770C81050FE}" srcOrd="0" destOrd="0" parTransId="{D45541C4-AFB5-43D1-8C2F-8C3E61A9E8D5}" sibTransId="{81B8CE9D-BFC1-4DCA-ADCD-3A61DAB87156}"/>
    <dgm:cxn modelId="{C69FDB28-5FA8-498D-B571-F504D6713A10}" type="presOf" srcId="{81B8CE9D-BFC1-4DCA-ADCD-3A61DAB87156}" destId="{E83C11AE-F71E-4C96-B782-1F976BC86600}" srcOrd="0" destOrd="0" presId="urn:microsoft.com/office/officeart/2008/layout/AccentedPicture"/>
    <dgm:cxn modelId="{921F61C4-A8E1-4137-BAC2-7ECCAB114447}" type="presOf" srcId="{DD52EC38-4480-4578-9BBB-13126B2408A5}" destId="{313A9629-D234-47B7-B531-60FBC51E5221}" srcOrd="0" destOrd="0" presId="urn:microsoft.com/office/officeart/2008/layout/AccentedPicture"/>
    <dgm:cxn modelId="{FD15432C-4F12-42C3-9043-572E18C0648C}" type="presOf" srcId="{140233C5-49F8-42BB-BFCB-4BE961EF34D7}" destId="{C809E037-DC73-483A-BC02-9E9F774B8F48}" srcOrd="0" destOrd="0" presId="urn:microsoft.com/office/officeart/2008/layout/AccentedPicture"/>
    <dgm:cxn modelId="{4B5F035D-64D5-45F5-9765-F8796CEB0781}" srcId="{29CE416B-6153-4A6B-B788-1F6EB486AADE}" destId="{DD52EC38-4480-4578-9BBB-13126B2408A5}" srcOrd="2" destOrd="0" parTransId="{ABF87700-C49A-40EE-96BE-736AC5097FEA}" sibTransId="{4D82796B-2A35-4C95-BD23-042AD06FA3FE}"/>
    <dgm:cxn modelId="{FF4BD7A8-E9C4-496C-8D1F-B076E4D1607F}" type="presParOf" srcId="{D5417BC8-96B0-439E-8DBA-DCA5A3CE9DB0}" destId="{E83C11AE-F71E-4C96-B782-1F976BC86600}" srcOrd="0" destOrd="0" presId="urn:microsoft.com/office/officeart/2008/layout/AccentedPicture"/>
    <dgm:cxn modelId="{84AEF97A-D025-41B1-86AB-9566710F2363}" type="presParOf" srcId="{D5417BC8-96B0-439E-8DBA-DCA5A3CE9DB0}" destId="{7882E03B-FB84-436E-A5DE-0C333482227B}" srcOrd="1" destOrd="0" presId="urn:microsoft.com/office/officeart/2008/layout/AccentedPicture"/>
    <dgm:cxn modelId="{CE533C7F-713E-4563-BC6D-6FD4B5747905}" type="presParOf" srcId="{D5417BC8-96B0-439E-8DBA-DCA5A3CE9DB0}" destId="{74095F54-6B9B-4A8D-A4CA-AECE0AF48C1E}" srcOrd="2" destOrd="0" presId="urn:microsoft.com/office/officeart/2008/layout/AccentedPicture"/>
    <dgm:cxn modelId="{F1578AA7-81C6-44D5-89CE-0069711184FF}" type="presParOf" srcId="{74095F54-6B9B-4A8D-A4CA-AECE0AF48C1E}" destId="{9CE9E7CA-1AA9-46A1-A454-38351667E9A7}" srcOrd="0" destOrd="0" presId="urn:microsoft.com/office/officeart/2008/layout/AccentedPicture"/>
    <dgm:cxn modelId="{11DF3BF1-2DBB-45C4-BF05-A8425335622A}" type="presParOf" srcId="{9CE9E7CA-1AA9-46A1-A454-38351667E9A7}" destId="{79205EC2-7C40-43D4-B956-497D437C6D49}" srcOrd="0" destOrd="0" presId="urn:microsoft.com/office/officeart/2008/layout/AccentedPicture"/>
    <dgm:cxn modelId="{4A28CAF2-6BB1-4AA6-84B8-971794582A28}" type="presParOf" srcId="{9CE9E7CA-1AA9-46A1-A454-38351667E9A7}" destId="{9453D8C3-EE4E-4642-870C-EB0293C816C1}" srcOrd="1" destOrd="0" presId="urn:microsoft.com/office/officeart/2008/layout/AccentedPicture"/>
    <dgm:cxn modelId="{A9C5D4B3-C86E-46B6-9EA6-95E982C04B6E}" type="presParOf" srcId="{9CE9E7CA-1AA9-46A1-A454-38351667E9A7}" destId="{BF91A295-8BAA-47C8-96D8-9562987A250C}" srcOrd="2" destOrd="0" presId="urn:microsoft.com/office/officeart/2008/layout/AccentedPicture"/>
    <dgm:cxn modelId="{590B58EB-1E24-4730-8284-AE4B2229BEA4}" type="presParOf" srcId="{BF91A295-8BAA-47C8-96D8-9562987A250C}" destId="{C809E037-DC73-483A-BC02-9E9F774B8F48}" srcOrd="0" destOrd="0" presId="urn:microsoft.com/office/officeart/2008/layout/AccentedPicture"/>
    <dgm:cxn modelId="{8F75D9B4-44B0-4810-8877-2CF0A5BD6101}" type="presParOf" srcId="{74095F54-6B9B-4A8D-A4CA-AECE0AF48C1E}" destId="{598A1DC1-CFDA-4F59-BCBA-8D5236CDF7B7}" srcOrd="1" destOrd="0" presId="urn:microsoft.com/office/officeart/2008/layout/AccentedPicture"/>
    <dgm:cxn modelId="{AD6AC933-B2F5-4CF9-AF61-F83D597B3A83}" type="presParOf" srcId="{74095F54-6B9B-4A8D-A4CA-AECE0AF48C1E}" destId="{77EF6DD5-D723-483B-8525-055A5F17588E}" srcOrd="2" destOrd="0" presId="urn:microsoft.com/office/officeart/2008/layout/AccentedPicture"/>
    <dgm:cxn modelId="{D1F2FB11-FCA5-4CFB-8397-79884AA3F084}" type="presParOf" srcId="{77EF6DD5-D723-483B-8525-055A5F17588E}" destId="{50DA6066-1063-4FA4-A4C2-198368A320E8}" srcOrd="0" destOrd="0" presId="urn:microsoft.com/office/officeart/2008/layout/AccentedPicture"/>
    <dgm:cxn modelId="{4F522BF4-7754-4165-8897-83635A006F34}" type="presParOf" srcId="{77EF6DD5-D723-483B-8525-055A5F17588E}" destId="{0AA1E8FE-087A-427E-87BF-7C15880BEC67}" srcOrd="1" destOrd="0" presId="urn:microsoft.com/office/officeart/2008/layout/AccentedPicture"/>
    <dgm:cxn modelId="{F7AA9E09-186E-42B9-BAAC-8C7BCC23BE52}" type="presParOf" srcId="{77EF6DD5-D723-483B-8525-055A5F17588E}" destId="{4DD91599-C2BE-4E30-AE90-64D540811696}" srcOrd="2" destOrd="0" presId="urn:microsoft.com/office/officeart/2008/layout/AccentedPicture"/>
    <dgm:cxn modelId="{3C39E841-9FBD-443D-A5A2-639028BA1D18}" type="presParOf" srcId="{4DD91599-C2BE-4E30-AE90-64D540811696}" destId="{313A9629-D234-47B7-B531-60FBC51E5221}" srcOrd="0" destOrd="0" presId="urn:microsoft.com/office/officeart/2008/layout/AccentedPicture"/>
    <dgm:cxn modelId="{AA963117-2A98-4D4B-AA61-44E480D3FF31}" type="presParOf" srcId="{D5417BC8-96B0-439E-8DBA-DCA5A3CE9DB0}" destId="{013E921C-EF44-4260-8CE5-7ABD7C298DA9}" srcOrd="3" destOrd="0" presId="urn:microsoft.com/office/officeart/2008/layout/AccentedPicture"/>
    <dgm:cxn modelId="{B5847AF4-10DA-49C3-A805-E45F833AC866}" type="presParOf" srcId="{013E921C-EF44-4260-8CE5-7ABD7C298DA9}" destId="{EC37FDC7-BD62-4243-A0F5-3BDE786D2858}" srcOrd="0" destOrd="0" presId="urn:microsoft.com/office/officeart/2008/layout/AccentedPi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CE416B-6153-4A6B-B788-1F6EB486AADE}" type="doc">
      <dgm:prSet loTypeId="urn:microsoft.com/office/officeart/2008/layout/AccentedPicture" loCatId="picture" qsTypeId="urn:microsoft.com/office/officeart/2005/8/quickstyle/simple1" qsCatId="simple" csTypeId="urn:microsoft.com/office/officeart/2005/8/colors/accent1_2" csCatId="accent1" phldr="1"/>
      <dgm:spPr/>
      <dgm:t>
        <a:bodyPr/>
        <a:lstStyle/>
        <a:p>
          <a:endParaRPr lang="en-US"/>
        </a:p>
      </dgm:t>
    </dgm:pt>
    <dgm:pt modelId="{B2CA1898-1CC5-4C26-86C3-9770C81050FE}">
      <dgm:prSet phldrT="[Text]" custT="1"/>
      <dgm:spPr/>
      <dgm:t>
        <a:bodyPr/>
        <a:lstStyle/>
        <a:p>
          <a:pPr algn="ctr"/>
          <a:r>
            <a:rPr lang="en-US" sz="1800" b="1" dirty="0" smtClean="0">
              <a:solidFill>
                <a:schemeClr val="tx1"/>
              </a:solidFill>
            </a:rPr>
            <a:t>Initial Public Offerings</a:t>
          </a:r>
        </a:p>
        <a:p>
          <a:pPr algn="ctr"/>
          <a:r>
            <a:rPr lang="en-US" sz="1800" b="1" dirty="0" smtClean="0">
              <a:solidFill>
                <a:schemeClr val="tx1"/>
              </a:solidFill>
            </a:rPr>
            <a:t>(IPO)</a:t>
          </a:r>
        </a:p>
        <a:p>
          <a:pPr algn="l"/>
          <a:endParaRPr lang="en-US" sz="1800" dirty="0" smtClean="0"/>
        </a:p>
        <a:p>
          <a:pPr algn="l"/>
          <a:endParaRPr lang="en-US" sz="1800" dirty="0" smtClean="0"/>
        </a:p>
        <a:p>
          <a:pPr algn="l"/>
          <a:endParaRPr lang="en-US" sz="1800" dirty="0" smtClean="0"/>
        </a:p>
        <a:p>
          <a:pPr algn="l"/>
          <a:endParaRPr lang="en-US" sz="1800" dirty="0" smtClean="0"/>
        </a:p>
        <a:p>
          <a:pPr algn="l"/>
          <a:endParaRPr lang="en-US" sz="1800" dirty="0" smtClean="0"/>
        </a:p>
        <a:p>
          <a:pPr algn="ctr"/>
          <a:r>
            <a:rPr lang="en-US" sz="1800" dirty="0" smtClean="0"/>
            <a:t>Understanding Capital Markets http://bcove.me/p42mvueu</a:t>
          </a:r>
        </a:p>
      </dgm:t>
    </dgm:pt>
    <dgm:pt modelId="{D45541C4-AFB5-43D1-8C2F-8C3E61A9E8D5}" type="parTrans" cxnId="{18AB96B3-851C-4EA4-8EA9-A3995F422B90}">
      <dgm:prSet/>
      <dgm:spPr/>
      <dgm:t>
        <a:bodyPr/>
        <a:lstStyle/>
        <a:p>
          <a:endParaRPr lang="en-US"/>
        </a:p>
      </dgm:t>
    </dgm:pt>
    <dgm:pt modelId="{81B8CE9D-BFC1-4DCA-ADCD-3A61DAB87156}" type="sibTrans" cxnId="{18AB96B3-851C-4EA4-8EA9-A3995F422B90}">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63000" r="-63000"/>
          </a:stretch>
        </a:blipFill>
      </dgm:spPr>
      <dgm:t>
        <a:bodyPr/>
        <a:lstStyle/>
        <a:p>
          <a:endParaRPr lang="en-US"/>
        </a:p>
      </dgm:t>
    </dgm:pt>
    <dgm:pt modelId="{0A74A04D-806D-4984-AEE9-7A232F98C4C9}">
      <dgm:prSet phldrT="[Text]" custT="1"/>
      <dgm:spPr/>
      <dgm:t>
        <a:bodyPr/>
        <a:lstStyle/>
        <a:p>
          <a:r>
            <a:rPr lang="en-US" sz="3600" dirty="0" smtClean="0"/>
            <a:t>New Businesses</a:t>
          </a:r>
          <a:endParaRPr lang="en-US" sz="3600" dirty="0"/>
        </a:p>
      </dgm:t>
    </dgm:pt>
    <dgm:pt modelId="{99DB5E7E-D596-4CDA-AA29-3DAC70EB3C86}" type="parTrans" cxnId="{BDDF35EF-0D69-487F-AF57-FB12F6665A74}">
      <dgm:prSet/>
      <dgm:spPr/>
      <dgm:t>
        <a:bodyPr/>
        <a:lstStyle/>
        <a:p>
          <a:endParaRPr lang="en-US"/>
        </a:p>
      </dgm:t>
    </dgm:pt>
    <dgm:pt modelId="{36FCE258-BBC5-438D-8B1B-E035910FEF87}" type="sibTrans" cxnId="{BDDF35EF-0D69-487F-AF57-FB12F6665A74}">
      <dgm:prSet/>
      <dgm:spPr/>
      <dgm:t>
        <a:bodyPr/>
        <a:lstStyle/>
        <a:p>
          <a:endParaRPr lang="en-US"/>
        </a:p>
      </dgm:t>
    </dgm:pt>
    <dgm:pt modelId="{D4BF14D6-A1BF-486B-8DB7-05AE3CAE9AD2}">
      <dgm:prSet phldrT="[Text]" custT="1"/>
      <dgm:spPr/>
      <dgm:t>
        <a:bodyPr/>
        <a:lstStyle/>
        <a:p>
          <a:r>
            <a:rPr lang="en-US" sz="3600" dirty="0" smtClean="0"/>
            <a:t>Goods and Services</a:t>
          </a:r>
          <a:endParaRPr lang="en-US" sz="3600" dirty="0"/>
        </a:p>
      </dgm:t>
    </dgm:pt>
    <dgm:pt modelId="{6820C9D0-77AF-4CA7-A2AB-5EC6C13F9829}" type="parTrans" cxnId="{E9623C9C-0432-43C8-BE72-AF835B571C05}">
      <dgm:prSet/>
      <dgm:spPr/>
      <dgm:t>
        <a:bodyPr/>
        <a:lstStyle/>
        <a:p>
          <a:endParaRPr lang="en-US"/>
        </a:p>
      </dgm:t>
    </dgm:pt>
    <dgm:pt modelId="{43D1DC3F-C7B0-4F24-B361-CCBCB34721A4}" type="sibTrans" cxnId="{E9623C9C-0432-43C8-BE72-AF835B571C05}">
      <dgm:prSet/>
      <dgm:spPr/>
      <dgm:t>
        <a:bodyPr/>
        <a:lstStyle/>
        <a:p>
          <a:endParaRPr lang="en-US"/>
        </a:p>
      </dgm:t>
    </dgm:pt>
    <dgm:pt modelId="{D5417BC8-96B0-439E-8DBA-DCA5A3CE9DB0}" type="pres">
      <dgm:prSet presAssocID="{29CE416B-6153-4A6B-B788-1F6EB486AADE}" presName="Name0" presStyleCnt="0">
        <dgm:presLayoutVars>
          <dgm:dir/>
        </dgm:presLayoutVars>
      </dgm:prSet>
      <dgm:spPr/>
      <dgm:t>
        <a:bodyPr/>
        <a:lstStyle/>
        <a:p>
          <a:endParaRPr lang="en-US"/>
        </a:p>
      </dgm:t>
    </dgm:pt>
    <dgm:pt modelId="{E83C11AE-F71E-4C96-B782-1F976BC86600}" type="pres">
      <dgm:prSet presAssocID="{81B8CE9D-BFC1-4DCA-ADCD-3A61DAB87156}" presName="picture_1" presStyleLbl="bgImgPlace1" presStyleIdx="0" presStyleCnt="1" custLinFactNeighborX="1572"/>
      <dgm:spPr/>
      <dgm:t>
        <a:bodyPr/>
        <a:lstStyle/>
        <a:p>
          <a:endParaRPr lang="en-US"/>
        </a:p>
      </dgm:t>
    </dgm:pt>
    <dgm:pt modelId="{7882E03B-FB84-436E-A5DE-0C333482227B}" type="pres">
      <dgm:prSet presAssocID="{B2CA1898-1CC5-4C26-86C3-9770C81050FE}" presName="text_1" presStyleLbl="node1" presStyleIdx="0" presStyleCnt="0" custScaleY="96045" custLinFactNeighborX="2041">
        <dgm:presLayoutVars>
          <dgm:bulletEnabled val="1"/>
        </dgm:presLayoutVars>
      </dgm:prSet>
      <dgm:spPr/>
      <dgm:t>
        <a:bodyPr/>
        <a:lstStyle/>
        <a:p>
          <a:endParaRPr lang="en-US"/>
        </a:p>
      </dgm:t>
    </dgm:pt>
    <dgm:pt modelId="{74095F54-6B9B-4A8D-A4CA-AECE0AF48C1E}" type="pres">
      <dgm:prSet presAssocID="{29CE416B-6153-4A6B-B788-1F6EB486AADE}" presName="linV" presStyleCnt="0"/>
      <dgm:spPr/>
    </dgm:pt>
    <dgm:pt modelId="{43D6291D-38DF-4EEF-893F-7FCCF8E90A2E}" type="pres">
      <dgm:prSet presAssocID="{0A74A04D-806D-4984-AEE9-7A232F98C4C9}" presName="pair" presStyleCnt="0"/>
      <dgm:spPr/>
    </dgm:pt>
    <dgm:pt modelId="{4D93034E-A6EF-4F49-AE3A-FA30E6C42AFE}" type="pres">
      <dgm:prSet presAssocID="{0A74A04D-806D-4984-AEE9-7A232F98C4C9}" presName="spaceH" presStyleLbl="node1" presStyleIdx="0" presStyleCnt="0"/>
      <dgm:spPr/>
    </dgm:pt>
    <dgm:pt modelId="{D4857FD3-FC74-4321-BB8C-AAB5211A48A6}" type="pres">
      <dgm:prSet presAssocID="{0A74A04D-806D-4984-AEE9-7A232F98C4C9}" presName="desPictures" presStyleLbl="alignImgPlace1" presStyleIdx="0" presStyleCnt="2" custScaleX="151093" custScaleY="151093" custLinFactNeighborX="11354" custLinFactNeighborY="1873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8000" b="-8000"/>
          </a:stretch>
        </a:blipFill>
      </dgm:spPr>
    </dgm:pt>
    <dgm:pt modelId="{06DBCDC2-3C06-4B00-A389-1EC11B6E7490}" type="pres">
      <dgm:prSet presAssocID="{0A74A04D-806D-4984-AEE9-7A232F98C4C9}" presName="desTextWrapper" presStyleCnt="0"/>
      <dgm:spPr/>
    </dgm:pt>
    <dgm:pt modelId="{BA17E94C-52AF-4DEB-88C0-C3CD55623FFE}" type="pres">
      <dgm:prSet presAssocID="{0A74A04D-806D-4984-AEE9-7A232F98C4C9}" presName="desText" presStyleLbl="revTx" presStyleIdx="0" presStyleCnt="2" custScaleX="80221" custLinFactNeighborX="14834" custLinFactNeighborY="16105">
        <dgm:presLayoutVars>
          <dgm:bulletEnabled val="1"/>
        </dgm:presLayoutVars>
      </dgm:prSet>
      <dgm:spPr/>
      <dgm:t>
        <a:bodyPr/>
        <a:lstStyle/>
        <a:p>
          <a:endParaRPr lang="en-US"/>
        </a:p>
      </dgm:t>
    </dgm:pt>
    <dgm:pt modelId="{3044122D-141E-4AD1-8470-8843AE5F2EF0}" type="pres">
      <dgm:prSet presAssocID="{36FCE258-BBC5-438D-8B1B-E035910FEF87}" presName="spaceV" presStyleCnt="0"/>
      <dgm:spPr/>
    </dgm:pt>
    <dgm:pt modelId="{DDD431E9-6A88-47BC-97DE-6DB365A57111}" type="pres">
      <dgm:prSet presAssocID="{D4BF14D6-A1BF-486B-8DB7-05AE3CAE9AD2}" presName="pair" presStyleCnt="0"/>
      <dgm:spPr/>
    </dgm:pt>
    <dgm:pt modelId="{FF37B0F3-E9E2-4871-846C-DC3915C8A52B}" type="pres">
      <dgm:prSet presAssocID="{D4BF14D6-A1BF-486B-8DB7-05AE3CAE9AD2}" presName="spaceH" presStyleLbl="node1" presStyleIdx="0" presStyleCnt="0"/>
      <dgm:spPr/>
    </dgm:pt>
    <dgm:pt modelId="{404B16E4-D6F3-4E48-B590-902453B61731}" type="pres">
      <dgm:prSet presAssocID="{D4BF14D6-A1BF-486B-8DB7-05AE3CAE9AD2}" presName="desPictures" presStyleLbl="alignImgPlace1" presStyleIdx="1" presStyleCnt="2" custScaleX="150608" custScaleY="150608" custLinFactNeighborX="13297" custLinFactNeighborY="58095"/>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39000" r="-39000"/>
          </a:stretch>
        </a:blipFill>
      </dgm:spPr>
      <dgm:t>
        <a:bodyPr/>
        <a:lstStyle/>
        <a:p>
          <a:endParaRPr lang="en-US"/>
        </a:p>
      </dgm:t>
    </dgm:pt>
    <dgm:pt modelId="{30FCA283-9990-4FAD-A942-BBF27E12B00F}" type="pres">
      <dgm:prSet presAssocID="{D4BF14D6-A1BF-486B-8DB7-05AE3CAE9AD2}" presName="desTextWrapper" presStyleCnt="0"/>
      <dgm:spPr/>
    </dgm:pt>
    <dgm:pt modelId="{8C7B5F11-4ECD-4578-A24F-F1DF8AA15CC6}" type="pres">
      <dgm:prSet presAssocID="{D4BF14D6-A1BF-486B-8DB7-05AE3CAE9AD2}" presName="desText" presStyleLbl="revTx" presStyleIdx="1" presStyleCnt="2" custScaleX="75276" custLinFactNeighborX="12362" custLinFactNeighborY="61165">
        <dgm:presLayoutVars>
          <dgm:bulletEnabled val="1"/>
        </dgm:presLayoutVars>
      </dgm:prSet>
      <dgm:spPr/>
      <dgm:t>
        <a:bodyPr/>
        <a:lstStyle/>
        <a:p>
          <a:endParaRPr lang="en-US"/>
        </a:p>
      </dgm:t>
    </dgm:pt>
    <dgm:pt modelId="{013E921C-EF44-4260-8CE5-7ABD7C298DA9}" type="pres">
      <dgm:prSet presAssocID="{29CE416B-6153-4A6B-B788-1F6EB486AADE}" presName="maxNode" presStyleCnt="0"/>
      <dgm:spPr/>
    </dgm:pt>
    <dgm:pt modelId="{EC37FDC7-BD62-4243-A0F5-3BDE786D2858}" type="pres">
      <dgm:prSet presAssocID="{29CE416B-6153-4A6B-B788-1F6EB486AADE}" presName="Name33" presStyleCnt="0"/>
      <dgm:spPr/>
    </dgm:pt>
  </dgm:ptLst>
  <dgm:cxnLst>
    <dgm:cxn modelId="{823CDD2D-91C0-4566-845E-51D98B4DA256}" type="presOf" srcId="{B2CA1898-1CC5-4C26-86C3-9770C81050FE}" destId="{7882E03B-FB84-436E-A5DE-0C333482227B}" srcOrd="0" destOrd="0" presId="urn:microsoft.com/office/officeart/2008/layout/AccentedPicture"/>
    <dgm:cxn modelId="{C39262C2-1BB1-4166-A65D-02EE80F3162E}" type="presOf" srcId="{81B8CE9D-BFC1-4DCA-ADCD-3A61DAB87156}" destId="{E83C11AE-F71E-4C96-B782-1F976BC86600}" srcOrd="0" destOrd="0" presId="urn:microsoft.com/office/officeart/2008/layout/AccentedPicture"/>
    <dgm:cxn modelId="{E9623C9C-0432-43C8-BE72-AF835B571C05}" srcId="{29CE416B-6153-4A6B-B788-1F6EB486AADE}" destId="{D4BF14D6-A1BF-486B-8DB7-05AE3CAE9AD2}" srcOrd="2" destOrd="0" parTransId="{6820C9D0-77AF-4CA7-A2AB-5EC6C13F9829}" sibTransId="{43D1DC3F-C7B0-4F24-B361-CCBCB34721A4}"/>
    <dgm:cxn modelId="{18AB96B3-851C-4EA4-8EA9-A3995F422B90}" srcId="{29CE416B-6153-4A6B-B788-1F6EB486AADE}" destId="{B2CA1898-1CC5-4C26-86C3-9770C81050FE}" srcOrd="0" destOrd="0" parTransId="{D45541C4-AFB5-43D1-8C2F-8C3E61A9E8D5}" sibTransId="{81B8CE9D-BFC1-4DCA-ADCD-3A61DAB87156}"/>
    <dgm:cxn modelId="{BDDF35EF-0D69-487F-AF57-FB12F6665A74}" srcId="{29CE416B-6153-4A6B-B788-1F6EB486AADE}" destId="{0A74A04D-806D-4984-AEE9-7A232F98C4C9}" srcOrd="1" destOrd="0" parTransId="{99DB5E7E-D596-4CDA-AA29-3DAC70EB3C86}" sibTransId="{36FCE258-BBC5-438D-8B1B-E035910FEF87}"/>
    <dgm:cxn modelId="{5E5AEF84-BF02-4231-A3F3-ACABE6A13E43}" type="presOf" srcId="{0A74A04D-806D-4984-AEE9-7A232F98C4C9}" destId="{BA17E94C-52AF-4DEB-88C0-C3CD55623FFE}" srcOrd="0" destOrd="0" presId="urn:microsoft.com/office/officeart/2008/layout/AccentedPicture"/>
    <dgm:cxn modelId="{8FD10969-7078-4CED-9E3C-B9EA85D5B275}" type="presOf" srcId="{29CE416B-6153-4A6B-B788-1F6EB486AADE}" destId="{D5417BC8-96B0-439E-8DBA-DCA5A3CE9DB0}" srcOrd="0" destOrd="0" presId="urn:microsoft.com/office/officeart/2008/layout/AccentedPicture"/>
    <dgm:cxn modelId="{0D20C8A0-5ED0-4B32-8A1D-FC300F8C97C5}" type="presOf" srcId="{D4BF14D6-A1BF-486B-8DB7-05AE3CAE9AD2}" destId="{8C7B5F11-4ECD-4578-A24F-F1DF8AA15CC6}" srcOrd="0" destOrd="0" presId="urn:microsoft.com/office/officeart/2008/layout/AccentedPicture"/>
    <dgm:cxn modelId="{93C1F236-6DFA-47E1-9DD0-D3EB84C217B6}" type="presParOf" srcId="{D5417BC8-96B0-439E-8DBA-DCA5A3CE9DB0}" destId="{E83C11AE-F71E-4C96-B782-1F976BC86600}" srcOrd="0" destOrd="0" presId="urn:microsoft.com/office/officeart/2008/layout/AccentedPicture"/>
    <dgm:cxn modelId="{80D507AE-79EC-4E00-BBDE-97C149313702}" type="presParOf" srcId="{D5417BC8-96B0-439E-8DBA-DCA5A3CE9DB0}" destId="{7882E03B-FB84-436E-A5DE-0C333482227B}" srcOrd="1" destOrd="0" presId="urn:microsoft.com/office/officeart/2008/layout/AccentedPicture"/>
    <dgm:cxn modelId="{B1071D04-577D-4924-95AD-F34890B10533}" type="presParOf" srcId="{D5417BC8-96B0-439E-8DBA-DCA5A3CE9DB0}" destId="{74095F54-6B9B-4A8D-A4CA-AECE0AF48C1E}" srcOrd="2" destOrd="0" presId="urn:microsoft.com/office/officeart/2008/layout/AccentedPicture"/>
    <dgm:cxn modelId="{9FF1790E-7166-46DB-8590-AA718B5CC14E}" type="presParOf" srcId="{74095F54-6B9B-4A8D-A4CA-AECE0AF48C1E}" destId="{43D6291D-38DF-4EEF-893F-7FCCF8E90A2E}" srcOrd="0" destOrd="0" presId="urn:microsoft.com/office/officeart/2008/layout/AccentedPicture"/>
    <dgm:cxn modelId="{E5F61BEB-0E38-4BBE-B263-B660D55AC7AF}" type="presParOf" srcId="{43D6291D-38DF-4EEF-893F-7FCCF8E90A2E}" destId="{4D93034E-A6EF-4F49-AE3A-FA30E6C42AFE}" srcOrd="0" destOrd="0" presId="urn:microsoft.com/office/officeart/2008/layout/AccentedPicture"/>
    <dgm:cxn modelId="{2E7FCEE2-F517-4E2D-BEB3-E2918FF51D36}" type="presParOf" srcId="{43D6291D-38DF-4EEF-893F-7FCCF8E90A2E}" destId="{D4857FD3-FC74-4321-BB8C-AAB5211A48A6}" srcOrd="1" destOrd="0" presId="urn:microsoft.com/office/officeart/2008/layout/AccentedPicture"/>
    <dgm:cxn modelId="{BA6E5C74-E9C9-4DA8-8430-E888DCEDA783}" type="presParOf" srcId="{43D6291D-38DF-4EEF-893F-7FCCF8E90A2E}" destId="{06DBCDC2-3C06-4B00-A389-1EC11B6E7490}" srcOrd="2" destOrd="0" presId="urn:microsoft.com/office/officeart/2008/layout/AccentedPicture"/>
    <dgm:cxn modelId="{D643F87D-0151-4F2E-9020-B1AF6DDA8E2C}" type="presParOf" srcId="{06DBCDC2-3C06-4B00-A389-1EC11B6E7490}" destId="{BA17E94C-52AF-4DEB-88C0-C3CD55623FFE}" srcOrd="0" destOrd="0" presId="urn:microsoft.com/office/officeart/2008/layout/AccentedPicture"/>
    <dgm:cxn modelId="{407E0BBE-E231-4FC0-9FE8-9002E62B4088}" type="presParOf" srcId="{74095F54-6B9B-4A8D-A4CA-AECE0AF48C1E}" destId="{3044122D-141E-4AD1-8470-8843AE5F2EF0}" srcOrd="1" destOrd="0" presId="urn:microsoft.com/office/officeart/2008/layout/AccentedPicture"/>
    <dgm:cxn modelId="{EB713500-36F9-4485-938C-A0F0E1DA6B04}" type="presParOf" srcId="{74095F54-6B9B-4A8D-A4CA-AECE0AF48C1E}" destId="{DDD431E9-6A88-47BC-97DE-6DB365A57111}" srcOrd="2" destOrd="0" presId="urn:microsoft.com/office/officeart/2008/layout/AccentedPicture"/>
    <dgm:cxn modelId="{AE07B593-5F57-4C83-94C3-3C86BF02584E}" type="presParOf" srcId="{DDD431E9-6A88-47BC-97DE-6DB365A57111}" destId="{FF37B0F3-E9E2-4871-846C-DC3915C8A52B}" srcOrd="0" destOrd="0" presId="urn:microsoft.com/office/officeart/2008/layout/AccentedPicture"/>
    <dgm:cxn modelId="{CFAF8AAF-AA3E-4764-8F2E-8E08CF63BED5}" type="presParOf" srcId="{DDD431E9-6A88-47BC-97DE-6DB365A57111}" destId="{404B16E4-D6F3-4E48-B590-902453B61731}" srcOrd="1" destOrd="0" presId="urn:microsoft.com/office/officeart/2008/layout/AccentedPicture"/>
    <dgm:cxn modelId="{5E01F6B4-B2A3-4D6D-B860-4BFAD57CA28D}" type="presParOf" srcId="{DDD431E9-6A88-47BC-97DE-6DB365A57111}" destId="{30FCA283-9990-4FAD-A942-BBF27E12B00F}" srcOrd="2" destOrd="0" presId="urn:microsoft.com/office/officeart/2008/layout/AccentedPicture"/>
    <dgm:cxn modelId="{B939F7FF-C07A-45EF-9FE1-FC02DA623054}" type="presParOf" srcId="{30FCA283-9990-4FAD-A942-BBF27E12B00F}" destId="{8C7B5F11-4ECD-4578-A24F-F1DF8AA15CC6}" srcOrd="0" destOrd="0" presId="urn:microsoft.com/office/officeart/2008/layout/AccentedPicture"/>
    <dgm:cxn modelId="{2D87B3FF-29EB-4102-A4D5-9311BC6F9A49}" type="presParOf" srcId="{D5417BC8-96B0-439E-8DBA-DCA5A3CE9DB0}" destId="{013E921C-EF44-4260-8CE5-7ABD7C298DA9}" srcOrd="3" destOrd="0" presId="urn:microsoft.com/office/officeart/2008/layout/AccentedPicture"/>
    <dgm:cxn modelId="{35B1833B-53BE-4A23-95C7-4FA18ABCF859}" type="presParOf" srcId="{013E921C-EF44-4260-8CE5-7ABD7C298DA9}" destId="{EC37FDC7-BD62-4243-A0F5-3BDE786D2858}" srcOrd="0" destOrd="0" presId="urn:microsoft.com/office/officeart/2008/layout/AccentedPi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3C11AE-F71E-4C96-B782-1F976BC86600}">
      <dsp:nvSpPr>
        <dsp:cNvPr id="0" name=""/>
        <dsp:cNvSpPr/>
      </dsp:nvSpPr>
      <dsp:spPr>
        <a:xfrm>
          <a:off x="474492" y="186924"/>
          <a:ext cx="2896233" cy="3694176"/>
        </a:xfrm>
        <a:prstGeom prst="round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63000" r="-6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82E03B-FB84-436E-A5DE-0C333482227B}">
      <dsp:nvSpPr>
        <dsp:cNvPr id="0" name=""/>
        <dsp:cNvSpPr/>
      </dsp:nvSpPr>
      <dsp:spPr>
        <a:xfrm>
          <a:off x="590342" y="1558925"/>
          <a:ext cx="2230100" cy="204464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b" anchorCtr="0">
          <a:noAutofit/>
        </a:bodyPr>
        <a:lstStyle/>
        <a:p>
          <a:pPr lvl="0" algn="ctr" defTabSz="800100">
            <a:lnSpc>
              <a:spcPct val="90000"/>
            </a:lnSpc>
            <a:spcBef>
              <a:spcPct val="0"/>
            </a:spcBef>
            <a:spcAft>
              <a:spcPct val="35000"/>
            </a:spcAft>
          </a:pPr>
          <a:r>
            <a:rPr lang="en-US" sz="1800" b="1" kern="1200" dirty="0" smtClean="0">
              <a:solidFill>
                <a:schemeClr val="tx1"/>
              </a:solidFill>
            </a:rPr>
            <a:t>Initial Public Offerings</a:t>
          </a:r>
        </a:p>
        <a:p>
          <a:pPr lvl="0" algn="ctr" defTabSz="800100">
            <a:lnSpc>
              <a:spcPct val="90000"/>
            </a:lnSpc>
            <a:spcBef>
              <a:spcPct val="0"/>
            </a:spcBef>
            <a:spcAft>
              <a:spcPct val="35000"/>
            </a:spcAft>
          </a:pPr>
          <a:r>
            <a:rPr lang="en-US" sz="1800" b="1" kern="1200" dirty="0" smtClean="0">
              <a:solidFill>
                <a:schemeClr val="tx1"/>
              </a:solidFill>
            </a:rPr>
            <a:t>(IPO)</a:t>
          </a:r>
        </a:p>
        <a:p>
          <a:pPr lvl="0" algn="l" defTabSz="800100">
            <a:lnSpc>
              <a:spcPct val="90000"/>
            </a:lnSpc>
            <a:spcBef>
              <a:spcPct val="0"/>
            </a:spcBef>
            <a:spcAft>
              <a:spcPct val="35000"/>
            </a:spcAft>
          </a:pPr>
          <a:endParaRPr lang="en-US" sz="1800" kern="1200" dirty="0" smtClean="0"/>
        </a:p>
        <a:p>
          <a:pPr lvl="0" algn="l" defTabSz="800100">
            <a:lnSpc>
              <a:spcPct val="90000"/>
            </a:lnSpc>
            <a:spcBef>
              <a:spcPct val="0"/>
            </a:spcBef>
            <a:spcAft>
              <a:spcPct val="35000"/>
            </a:spcAft>
          </a:pPr>
          <a:endParaRPr lang="en-US" sz="1800" kern="1200" dirty="0" smtClean="0"/>
        </a:p>
        <a:p>
          <a:pPr lvl="0" algn="l" defTabSz="800100">
            <a:lnSpc>
              <a:spcPct val="90000"/>
            </a:lnSpc>
            <a:spcBef>
              <a:spcPct val="0"/>
            </a:spcBef>
            <a:spcAft>
              <a:spcPct val="35000"/>
            </a:spcAft>
          </a:pPr>
          <a:endParaRPr lang="en-US" sz="1800" kern="1200" dirty="0" smtClean="0"/>
        </a:p>
        <a:p>
          <a:pPr lvl="0" algn="l" defTabSz="800100">
            <a:lnSpc>
              <a:spcPct val="90000"/>
            </a:lnSpc>
            <a:spcBef>
              <a:spcPct val="0"/>
            </a:spcBef>
            <a:spcAft>
              <a:spcPct val="35000"/>
            </a:spcAft>
          </a:pPr>
          <a:endParaRPr lang="en-US" sz="1800" kern="1200" dirty="0" smtClean="0"/>
        </a:p>
        <a:p>
          <a:pPr lvl="0" algn="l" defTabSz="800100">
            <a:lnSpc>
              <a:spcPct val="90000"/>
            </a:lnSpc>
            <a:spcBef>
              <a:spcPct val="0"/>
            </a:spcBef>
            <a:spcAft>
              <a:spcPct val="35000"/>
            </a:spcAft>
          </a:pPr>
          <a:endParaRPr lang="en-US" sz="1800" kern="1200" dirty="0" smtClean="0"/>
        </a:p>
        <a:p>
          <a:pPr lvl="0" algn="ctr" defTabSz="800100">
            <a:lnSpc>
              <a:spcPct val="90000"/>
            </a:lnSpc>
            <a:spcBef>
              <a:spcPct val="0"/>
            </a:spcBef>
            <a:spcAft>
              <a:spcPct val="35000"/>
            </a:spcAft>
          </a:pPr>
          <a:r>
            <a:rPr lang="en-US" sz="1800" kern="1200" dirty="0" smtClean="0"/>
            <a:t>Understanding Capital Markets http://bcove.me/p42mvueu</a:t>
          </a:r>
        </a:p>
      </dsp:txBody>
      <dsp:txXfrm>
        <a:off x="590342" y="1558925"/>
        <a:ext cx="2230100" cy="2044647"/>
      </dsp:txXfrm>
    </dsp:sp>
    <dsp:sp modelId="{9453D8C3-EE4E-4642-870C-EB0293C816C1}">
      <dsp:nvSpPr>
        <dsp:cNvPr id="0" name=""/>
        <dsp:cNvSpPr/>
      </dsp:nvSpPr>
      <dsp:spPr>
        <a:xfrm>
          <a:off x="2923637" y="2215"/>
          <a:ext cx="894178" cy="894178"/>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7000" r="-2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09E037-DC73-483A-BC02-9E9F774B8F48}">
      <dsp:nvSpPr>
        <dsp:cNvPr id="0" name=""/>
        <dsp:cNvSpPr/>
      </dsp:nvSpPr>
      <dsp:spPr>
        <a:xfrm>
          <a:off x="3817816" y="2215"/>
          <a:ext cx="1803690" cy="894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660" tIns="36830" rIns="73660" bIns="36830" numCol="1" spcCol="1270" anchor="ctr" anchorCtr="0">
          <a:noAutofit/>
        </a:bodyPr>
        <a:lstStyle/>
        <a:p>
          <a:pPr lvl="0" algn="l" defTabSz="1289050">
            <a:lnSpc>
              <a:spcPct val="90000"/>
            </a:lnSpc>
            <a:spcBef>
              <a:spcPct val="0"/>
            </a:spcBef>
            <a:spcAft>
              <a:spcPct val="35000"/>
            </a:spcAft>
          </a:pPr>
          <a:r>
            <a:rPr lang="en-US" sz="2900" kern="1200" dirty="0" smtClean="0"/>
            <a:t>Bonds</a:t>
          </a:r>
          <a:endParaRPr lang="en-US" sz="2900" kern="1200" dirty="0"/>
        </a:p>
      </dsp:txBody>
      <dsp:txXfrm>
        <a:off x="3817816" y="2215"/>
        <a:ext cx="1803690" cy="894178"/>
      </dsp:txXfrm>
    </dsp:sp>
    <dsp:sp modelId="{0AA1E8FE-087A-427E-87BF-7C15880BEC67}">
      <dsp:nvSpPr>
        <dsp:cNvPr id="0" name=""/>
        <dsp:cNvSpPr/>
      </dsp:nvSpPr>
      <dsp:spPr>
        <a:xfrm>
          <a:off x="2923637" y="1057345"/>
          <a:ext cx="894178" cy="894178"/>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7000" r="-2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3A9629-D234-47B7-B531-60FBC51E5221}">
      <dsp:nvSpPr>
        <dsp:cNvPr id="0" name=""/>
        <dsp:cNvSpPr/>
      </dsp:nvSpPr>
      <dsp:spPr>
        <a:xfrm>
          <a:off x="3817816" y="1057345"/>
          <a:ext cx="1803690" cy="894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660" tIns="36830" rIns="73660" bIns="36830" numCol="1" spcCol="1270" anchor="ctr" anchorCtr="0">
          <a:noAutofit/>
        </a:bodyPr>
        <a:lstStyle/>
        <a:p>
          <a:pPr lvl="0" algn="l" defTabSz="1289050">
            <a:lnSpc>
              <a:spcPct val="90000"/>
            </a:lnSpc>
            <a:spcBef>
              <a:spcPct val="0"/>
            </a:spcBef>
            <a:spcAft>
              <a:spcPct val="35000"/>
            </a:spcAft>
          </a:pPr>
          <a:r>
            <a:rPr lang="en-US" sz="2900" kern="1200" dirty="0" smtClean="0"/>
            <a:t>Stocks</a:t>
          </a:r>
          <a:endParaRPr lang="en-US" sz="2900" kern="1200" dirty="0"/>
        </a:p>
      </dsp:txBody>
      <dsp:txXfrm>
        <a:off x="3817816" y="1057345"/>
        <a:ext cx="1803690" cy="894178"/>
      </dsp:txXfrm>
    </dsp:sp>
    <dsp:sp modelId="{D4857FD3-FC74-4321-BB8C-AAB5211A48A6}">
      <dsp:nvSpPr>
        <dsp:cNvPr id="0" name=""/>
        <dsp:cNvSpPr/>
      </dsp:nvSpPr>
      <dsp:spPr>
        <a:xfrm>
          <a:off x="2923637" y="2112476"/>
          <a:ext cx="894178" cy="894178"/>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8000" b="-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17E94C-52AF-4DEB-88C0-C3CD55623FFE}">
      <dsp:nvSpPr>
        <dsp:cNvPr id="0" name=""/>
        <dsp:cNvSpPr/>
      </dsp:nvSpPr>
      <dsp:spPr>
        <a:xfrm>
          <a:off x="3817816" y="2112476"/>
          <a:ext cx="1803690" cy="894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660" tIns="36830" rIns="73660" bIns="36830" numCol="1" spcCol="1270" anchor="ctr" anchorCtr="0">
          <a:noAutofit/>
        </a:bodyPr>
        <a:lstStyle/>
        <a:p>
          <a:pPr lvl="0" algn="l" defTabSz="1289050">
            <a:lnSpc>
              <a:spcPct val="90000"/>
            </a:lnSpc>
            <a:spcBef>
              <a:spcPct val="0"/>
            </a:spcBef>
            <a:spcAft>
              <a:spcPct val="35000"/>
            </a:spcAft>
          </a:pPr>
          <a:r>
            <a:rPr lang="en-US" sz="2900" kern="1200" dirty="0" smtClean="0"/>
            <a:t>New Businesses</a:t>
          </a:r>
          <a:endParaRPr lang="en-US" sz="2900" kern="1200" dirty="0"/>
        </a:p>
      </dsp:txBody>
      <dsp:txXfrm>
        <a:off x="3817816" y="2112476"/>
        <a:ext cx="1803690" cy="894178"/>
      </dsp:txXfrm>
    </dsp:sp>
    <dsp:sp modelId="{404B16E4-D6F3-4E48-B590-902453B61731}">
      <dsp:nvSpPr>
        <dsp:cNvPr id="0" name=""/>
        <dsp:cNvSpPr/>
      </dsp:nvSpPr>
      <dsp:spPr>
        <a:xfrm>
          <a:off x="2923637" y="3167606"/>
          <a:ext cx="894178" cy="894178"/>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39000" r="-3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7B5F11-4ECD-4578-A24F-F1DF8AA15CC6}">
      <dsp:nvSpPr>
        <dsp:cNvPr id="0" name=""/>
        <dsp:cNvSpPr/>
      </dsp:nvSpPr>
      <dsp:spPr>
        <a:xfrm>
          <a:off x="3817816" y="3167606"/>
          <a:ext cx="1803690" cy="894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660" tIns="36830" rIns="73660" bIns="36830" numCol="1" spcCol="1270" anchor="ctr" anchorCtr="0">
          <a:noAutofit/>
        </a:bodyPr>
        <a:lstStyle/>
        <a:p>
          <a:pPr lvl="0" algn="l" defTabSz="1289050">
            <a:lnSpc>
              <a:spcPct val="90000"/>
            </a:lnSpc>
            <a:spcBef>
              <a:spcPct val="0"/>
            </a:spcBef>
            <a:spcAft>
              <a:spcPct val="35000"/>
            </a:spcAft>
          </a:pPr>
          <a:r>
            <a:rPr lang="en-US" sz="2900" kern="1200" dirty="0" smtClean="0"/>
            <a:t>Goods and Services</a:t>
          </a:r>
          <a:endParaRPr lang="en-US" sz="2900" kern="1200" dirty="0"/>
        </a:p>
      </dsp:txBody>
      <dsp:txXfrm>
        <a:off x="3817816" y="3167606"/>
        <a:ext cx="1803690" cy="8941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9C15A0-C285-4523-9BF0-EB3DF5191AD6}">
      <dsp:nvSpPr>
        <dsp:cNvPr id="0" name=""/>
        <dsp:cNvSpPr/>
      </dsp:nvSpPr>
      <dsp:spPr>
        <a:xfrm>
          <a:off x="6275246" y="616888"/>
          <a:ext cx="152919" cy="2830222"/>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0A5B56-1F47-49B8-BCB8-C7D58430945B}">
      <dsp:nvSpPr>
        <dsp:cNvPr id="0" name=""/>
        <dsp:cNvSpPr/>
      </dsp:nvSpPr>
      <dsp:spPr>
        <a:xfrm>
          <a:off x="155879" y="616888"/>
          <a:ext cx="3977203" cy="2830222"/>
        </a:xfrm>
        <a:prstGeom prst="frame">
          <a:avLst>
            <a:gd name="adj1" fmla="val 5450"/>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41C4EE-7978-4359-B95A-E7E316A83FF1}">
      <dsp:nvSpPr>
        <dsp:cNvPr id="0" name=""/>
        <dsp:cNvSpPr/>
      </dsp:nvSpPr>
      <dsp:spPr>
        <a:xfrm>
          <a:off x="2959" y="277768"/>
          <a:ext cx="3824283" cy="267714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2000" r="-1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3D772B-95CC-4DAB-B820-9C46E177C6BD}">
      <dsp:nvSpPr>
        <dsp:cNvPr id="0" name=""/>
        <dsp:cNvSpPr/>
      </dsp:nvSpPr>
      <dsp:spPr>
        <a:xfrm>
          <a:off x="311369" y="2955863"/>
          <a:ext cx="3668793" cy="335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480" tIns="106680" rIns="284480" bIns="106680" numCol="1" spcCol="1270" anchor="ctr" anchorCtr="0">
          <a:noAutofit/>
        </a:bodyPr>
        <a:lstStyle/>
        <a:p>
          <a:pPr lvl="0" algn="l" defTabSz="1244600">
            <a:lnSpc>
              <a:spcPct val="90000"/>
            </a:lnSpc>
            <a:spcBef>
              <a:spcPct val="0"/>
            </a:spcBef>
            <a:spcAft>
              <a:spcPct val="35000"/>
            </a:spcAft>
          </a:pPr>
          <a:r>
            <a:rPr lang="en-US" sz="2800" kern="1200" dirty="0" smtClean="0"/>
            <a:t>Let’s Review</a:t>
          </a:r>
          <a:endParaRPr lang="en-US" sz="2800" kern="1200" dirty="0"/>
        </a:p>
      </dsp:txBody>
      <dsp:txXfrm>
        <a:off x="311369" y="2955863"/>
        <a:ext cx="3668793" cy="335950"/>
      </dsp:txXfrm>
    </dsp:sp>
    <dsp:sp modelId="{BCA7C652-2A99-4B9B-9BED-533DC736F9B3}">
      <dsp:nvSpPr>
        <dsp:cNvPr id="0" name=""/>
        <dsp:cNvSpPr/>
      </dsp:nvSpPr>
      <dsp:spPr>
        <a:xfrm>
          <a:off x="3858088" y="175826"/>
          <a:ext cx="2692152" cy="37123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1066800">
            <a:lnSpc>
              <a:spcPct val="90000"/>
            </a:lnSpc>
            <a:spcBef>
              <a:spcPct val="0"/>
            </a:spcBef>
            <a:spcAft>
              <a:spcPct val="35000"/>
            </a:spcAft>
          </a:pPr>
          <a:r>
            <a:rPr lang="en-US" sz="2400" kern="1200" dirty="0" smtClean="0"/>
            <a:t>1. What’s a stock?</a:t>
          </a:r>
        </a:p>
        <a:p>
          <a:pPr lvl="0" algn="l" defTabSz="1066800">
            <a:lnSpc>
              <a:spcPct val="90000"/>
            </a:lnSpc>
            <a:spcBef>
              <a:spcPct val="0"/>
            </a:spcBef>
            <a:spcAft>
              <a:spcPct val="35000"/>
            </a:spcAft>
          </a:pPr>
          <a:endParaRPr lang="en-US" sz="2400" kern="1200" dirty="0" smtClean="0"/>
        </a:p>
        <a:p>
          <a:pPr lvl="0" algn="l" defTabSz="1066800">
            <a:lnSpc>
              <a:spcPct val="90000"/>
            </a:lnSpc>
            <a:spcBef>
              <a:spcPct val="0"/>
            </a:spcBef>
            <a:spcAft>
              <a:spcPct val="35000"/>
            </a:spcAft>
          </a:pPr>
          <a:endParaRPr lang="en-US" sz="2400" kern="1200" dirty="0" smtClean="0"/>
        </a:p>
        <a:p>
          <a:pPr lvl="0" algn="l" defTabSz="1066800">
            <a:lnSpc>
              <a:spcPct val="90000"/>
            </a:lnSpc>
            <a:spcBef>
              <a:spcPct val="0"/>
            </a:spcBef>
            <a:spcAft>
              <a:spcPct val="35000"/>
            </a:spcAft>
          </a:pPr>
          <a:endParaRPr lang="en-US" sz="2400" kern="1200" dirty="0" smtClean="0"/>
        </a:p>
        <a:p>
          <a:pPr lvl="0" algn="l" defTabSz="1066800">
            <a:lnSpc>
              <a:spcPct val="90000"/>
            </a:lnSpc>
            <a:spcBef>
              <a:spcPct val="0"/>
            </a:spcBef>
            <a:spcAft>
              <a:spcPct val="35000"/>
            </a:spcAft>
          </a:pPr>
          <a:r>
            <a:rPr lang="en-US" sz="2400" kern="1200" dirty="0" smtClean="0"/>
            <a:t>2. What’s a bond? </a:t>
          </a:r>
          <a:endParaRPr lang="en-US" sz="2400" kern="1200" dirty="0"/>
        </a:p>
      </dsp:txBody>
      <dsp:txXfrm>
        <a:off x="3858088" y="175826"/>
        <a:ext cx="2692152" cy="37123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3C11AE-F71E-4C96-B782-1F976BC86600}">
      <dsp:nvSpPr>
        <dsp:cNvPr id="0" name=""/>
        <dsp:cNvSpPr/>
      </dsp:nvSpPr>
      <dsp:spPr>
        <a:xfrm>
          <a:off x="368539" y="277266"/>
          <a:ext cx="2896233" cy="3694176"/>
        </a:xfrm>
        <a:prstGeom prst="round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63000" r="-6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82E03B-FB84-436E-A5DE-0C333482227B}">
      <dsp:nvSpPr>
        <dsp:cNvPr id="0" name=""/>
        <dsp:cNvSpPr/>
      </dsp:nvSpPr>
      <dsp:spPr>
        <a:xfrm>
          <a:off x="484389" y="1649267"/>
          <a:ext cx="2230100" cy="204464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b" anchorCtr="0">
          <a:noAutofit/>
        </a:bodyPr>
        <a:lstStyle/>
        <a:p>
          <a:pPr lvl="0" algn="ctr" defTabSz="800100">
            <a:lnSpc>
              <a:spcPct val="90000"/>
            </a:lnSpc>
            <a:spcBef>
              <a:spcPct val="0"/>
            </a:spcBef>
            <a:spcAft>
              <a:spcPct val="35000"/>
            </a:spcAft>
          </a:pPr>
          <a:r>
            <a:rPr lang="en-US" sz="1800" b="1" kern="1200" dirty="0" smtClean="0">
              <a:solidFill>
                <a:schemeClr val="tx1"/>
              </a:solidFill>
            </a:rPr>
            <a:t>Initial Public Offerings</a:t>
          </a:r>
        </a:p>
        <a:p>
          <a:pPr lvl="0" algn="ctr" defTabSz="800100">
            <a:lnSpc>
              <a:spcPct val="90000"/>
            </a:lnSpc>
            <a:spcBef>
              <a:spcPct val="0"/>
            </a:spcBef>
            <a:spcAft>
              <a:spcPct val="35000"/>
            </a:spcAft>
          </a:pPr>
          <a:r>
            <a:rPr lang="en-US" sz="1800" b="1" kern="1200" dirty="0" smtClean="0">
              <a:solidFill>
                <a:schemeClr val="tx1"/>
              </a:solidFill>
            </a:rPr>
            <a:t>(IPO)</a:t>
          </a:r>
        </a:p>
        <a:p>
          <a:pPr lvl="0" algn="l" defTabSz="800100">
            <a:lnSpc>
              <a:spcPct val="90000"/>
            </a:lnSpc>
            <a:spcBef>
              <a:spcPct val="0"/>
            </a:spcBef>
            <a:spcAft>
              <a:spcPct val="35000"/>
            </a:spcAft>
          </a:pPr>
          <a:endParaRPr lang="en-US" sz="1800" kern="1200" dirty="0" smtClean="0"/>
        </a:p>
        <a:p>
          <a:pPr lvl="0" algn="l" defTabSz="800100">
            <a:lnSpc>
              <a:spcPct val="90000"/>
            </a:lnSpc>
            <a:spcBef>
              <a:spcPct val="0"/>
            </a:spcBef>
            <a:spcAft>
              <a:spcPct val="35000"/>
            </a:spcAft>
          </a:pPr>
          <a:endParaRPr lang="en-US" sz="1800" kern="1200" dirty="0" smtClean="0"/>
        </a:p>
        <a:p>
          <a:pPr lvl="0" algn="l" defTabSz="800100">
            <a:lnSpc>
              <a:spcPct val="90000"/>
            </a:lnSpc>
            <a:spcBef>
              <a:spcPct val="0"/>
            </a:spcBef>
            <a:spcAft>
              <a:spcPct val="35000"/>
            </a:spcAft>
          </a:pPr>
          <a:endParaRPr lang="en-US" sz="1800" kern="1200" dirty="0" smtClean="0"/>
        </a:p>
        <a:p>
          <a:pPr lvl="0" algn="l" defTabSz="800100">
            <a:lnSpc>
              <a:spcPct val="90000"/>
            </a:lnSpc>
            <a:spcBef>
              <a:spcPct val="0"/>
            </a:spcBef>
            <a:spcAft>
              <a:spcPct val="35000"/>
            </a:spcAft>
          </a:pPr>
          <a:endParaRPr lang="en-US" sz="1800" kern="1200" dirty="0" smtClean="0"/>
        </a:p>
        <a:p>
          <a:pPr lvl="0" algn="l" defTabSz="800100">
            <a:lnSpc>
              <a:spcPct val="90000"/>
            </a:lnSpc>
            <a:spcBef>
              <a:spcPct val="0"/>
            </a:spcBef>
            <a:spcAft>
              <a:spcPct val="35000"/>
            </a:spcAft>
          </a:pPr>
          <a:endParaRPr lang="en-US" sz="1800" kern="1200" dirty="0" smtClean="0"/>
        </a:p>
        <a:p>
          <a:pPr lvl="0" algn="ctr" defTabSz="800100">
            <a:lnSpc>
              <a:spcPct val="90000"/>
            </a:lnSpc>
            <a:spcBef>
              <a:spcPct val="0"/>
            </a:spcBef>
            <a:spcAft>
              <a:spcPct val="35000"/>
            </a:spcAft>
          </a:pPr>
          <a:endParaRPr lang="en-US" sz="1800" kern="1200" dirty="0" smtClean="0"/>
        </a:p>
        <a:p>
          <a:pPr lvl="0" algn="ctr" defTabSz="800100">
            <a:lnSpc>
              <a:spcPct val="90000"/>
            </a:lnSpc>
            <a:spcBef>
              <a:spcPct val="0"/>
            </a:spcBef>
            <a:spcAft>
              <a:spcPct val="35000"/>
            </a:spcAft>
          </a:pPr>
          <a:endParaRPr lang="en-US" sz="1800" kern="1200" dirty="0" smtClean="0"/>
        </a:p>
        <a:p>
          <a:pPr lvl="0" algn="ctr" defTabSz="800100">
            <a:lnSpc>
              <a:spcPct val="90000"/>
            </a:lnSpc>
            <a:spcBef>
              <a:spcPct val="0"/>
            </a:spcBef>
            <a:spcAft>
              <a:spcPct val="35000"/>
            </a:spcAft>
          </a:pPr>
          <a:endParaRPr lang="en-US" sz="1800" kern="1200" dirty="0" smtClean="0"/>
        </a:p>
      </dsp:txBody>
      <dsp:txXfrm>
        <a:off x="484389" y="1649267"/>
        <a:ext cx="2230100" cy="2044647"/>
      </dsp:txXfrm>
    </dsp:sp>
    <dsp:sp modelId="{9453D8C3-EE4E-4642-870C-EB0293C816C1}">
      <dsp:nvSpPr>
        <dsp:cNvPr id="0" name=""/>
        <dsp:cNvSpPr/>
      </dsp:nvSpPr>
      <dsp:spPr>
        <a:xfrm>
          <a:off x="2517082" y="355599"/>
          <a:ext cx="1454628" cy="1454628"/>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7000" r="-2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09E037-DC73-483A-BC02-9E9F774B8F48}">
      <dsp:nvSpPr>
        <dsp:cNvPr id="0" name=""/>
        <dsp:cNvSpPr/>
      </dsp:nvSpPr>
      <dsp:spPr>
        <a:xfrm>
          <a:off x="3979633" y="577377"/>
          <a:ext cx="2268772" cy="997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76200" rIns="152400" bIns="76200" numCol="1" spcCol="1270" anchor="ctr" anchorCtr="0">
          <a:noAutofit/>
        </a:bodyPr>
        <a:lstStyle/>
        <a:p>
          <a:pPr lvl="0" algn="l" defTabSz="2667000">
            <a:lnSpc>
              <a:spcPct val="90000"/>
            </a:lnSpc>
            <a:spcBef>
              <a:spcPct val="0"/>
            </a:spcBef>
            <a:spcAft>
              <a:spcPct val="35000"/>
            </a:spcAft>
          </a:pPr>
          <a:r>
            <a:rPr lang="en-US" sz="6000" kern="1200" dirty="0" smtClean="0"/>
            <a:t>Bonds</a:t>
          </a:r>
          <a:endParaRPr lang="en-US" sz="6000" kern="1200" dirty="0"/>
        </a:p>
      </dsp:txBody>
      <dsp:txXfrm>
        <a:off x="3979633" y="577377"/>
        <a:ext cx="2268772" cy="997427"/>
      </dsp:txXfrm>
    </dsp:sp>
    <dsp:sp modelId="{0AA1E8FE-087A-427E-87BF-7C15880BEC67}">
      <dsp:nvSpPr>
        <dsp:cNvPr id="0" name=""/>
        <dsp:cNvSpPr/>
      </dsp:nvSpPr>
      <dsp:spPr>
        <a:xfrm>
          <a:off x="2514603" y="2289232"/>
          <a:ext cx="1495373" cy="1495373"/>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7000" r="-2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3A9629-D234-47B7-B531-60FBC51E5221}">
      <dsp:nvSpPr>
        <dsp:cNvPr id="0" name=""/>
        <dsp:cNvSpPr/>
      </dsp:nvSpPr>
      <dsp:spPr>
        <a:xfrm>
          <a:off x="3964432" y="2841582"/>
          <a:ext cx="2268772" cy="997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76200" rIns="152400" bIns="76200" numCol="1" spcCol="1270" anchor="ctr" anchorCtr="0">
          <a:noAutofit/>
        </a:bodyPr>
        <a:lstStyle/>
        <a:p>
          <a:pPr lvl="0" algn="l" defTabSz="2667000">
            <a:lnSpc>
              <a:spcPct val="90000"/>
            </a:lnSpc>
            <a:spcBef>
              <a:spcPct val="0"/>
            </a:spcBef>
            <a:spcAft>
              <a:spcPct val="35000"/>
            </a:spcAft>
          </a:pPr>
          <a:r>
            <a:rPr lang="en-US" sz="6000" kern="1200" dirty="0" smtClean="0"/>
            <a:t>Stocks</a:t>
          </a:r>
          <a:endParaRPr lang="en-US" sz="6000" kern="1200" dirty="0"/>
        </a:p>
      </dsp:txBody>
      <dsp:txXfrm>
        <a:off x="3964432" y="2841582"/>
        <a:ext cx="2268772" cy="9974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3C11AE-F71E-4C96-B782-1F976BC86600}">
      <dsp:nvSpPr>
        <dsp:cNvPr id="0" name=""/>
        <dsp:cNvSpPr/>
      </dsp:nvSpPr>
      <dsp:spPr>
        <a:xfrm>
          <a:off x="350328" y="277266"/>
          <a:ext cx="2896233" cy="3694176"/>
        </a:xfrm>
        <a:prstGeom prst="round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63000" r="-6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82E03B-FB84-436E-A5DE-0C333482227B}">
      <dsp:nvSpPr>
        <dsp:cNvPr id="0" name=""/>
        <dsp:cNvSpPr/>
      </dsp:nvSpPr>
      <dsp:spPr>
        <a:xfrm>
          <a:off x="466165" y="1649267"/>
          <a:ext cx="2230100" cy="204464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b" anchorCtr="0">
          <a:noAutofit/>
        </a:bodyPr>
        <a:lstStyle/>
        <a:p>
          <a:pPr lvl="0" algn="ctr" defTabSz="800100">
            <a:lnSpc>
              <a:spcPct val="90000"/>
            </a:lnSpc>
            <a:spcBef>
              <a:spcPct val="0"/>
            </a:spcBef>
            <a:spcAft>
              <a:spcPct val="35000"/>
            </a:spcAft>
          </a:pPr>
          <a:r>
            <a:rPr lang="en-US" sz="1800" b="1" kern="1200" dirty="0" smtClean="0">
              <a:solidFill>
                <a:schemeClr val="tx1"/>
              </a:solidFill>
            </a:rPr>
            <a:t>Initial Public Offerings</a:t>
          </a:r>
        </a:p>
        <a:p>
          <a:pPr lvl="0" algn="ctr" defTabSz="800100">
            <a:lnSpc>
              <a:spcPct val="90000"/>
            </a:lnSpc>
            <a:spcBef>
              <a:spcPct val="0"/>
            </a:spcBef>
            <a:spcAft>
              <a:spcPct val="35000"/>
            </a:spcAft>
          </a:pPr>
          <a:r>
            <a:rPr lang="en-US" sz="1800" b="1" kern="1200" dirty="0" smtClean="0">
              <a:solidFill>
                <a:schemeClr val="tx1"/>
              </a:solidFill>
            </a:rPr>
            <a:t>(IPO)</a:t>
          </a:r>
        </a:p>
        <a:p>
          <a:pPr lvl="0" algn="l" defTabSz="800100">
            <a:lnSpc>
              <a:spcPct val="90000"/>
            </a:lnSpc>
            <a:spcBef>
              <a:spcPct val="0"/>
            </a:spcBef>
            <a:spcAft>
              <a:spcPct val="35000"/>
            </a:spcAft>
          </a:pPr>
          <a:endParaRPr lang="en-US" sz="1800" kern="1200" dirty="0" smtClean="0"/>
        </a:p>
        <a:p>
          <a:pPr lvl="0" algn="l" defTabSz="800100">
            <a:lnSpc>
              <a:spcPct val="90000"/>
            </a:lnSpc>
            <a:spcBef>
              <a:spcPct val="0"/>
            </a:spcBef>
            <a:spcAft>
              <a:spcPct val="35000"/>
            </a:spcAft>
          </a:pPr>
          <a:endParaRPr lang="en-US" sz="1800" kern="1200" dirty="0" smtClean="0"/>
        </a:p>
        <a:p>
          <a:pPr lvl="0" algn="l" defTabSz="800100">
            <a:lnSpc>
              <a:spcPct val="90000"/>
            </a:lnSpc>
            <a:spcBef>
              <a:spcPct val="0"/>
            </a:spcBef>
            <a:spcAft>
              <a:spcPct val="35000"/>
            </a:spcAft>
          </a:pPr>
          <a:endParaRPr lang="en-US" sz="1800" kern="1200" dirty="0" smtClean="0"/>
        </a:p>
        <a:p>
          <a:pPr lvl="0" algn="l" defTabSz="800100">
            <a:lnSpc>
              <a:spcPct val="90000"/>
            </a:lnSpc>
            <a:spcBef>
              <a:spcPct val="0"/>
            </a:spcBef>
            <a:spcAft>
              <a:spcPct val="35000"/>
            </a:spcAft>
          </a:pPr>
          <a:endParaRPr lang="en-US" sz="1800" kern="1200" dirty="0" smtClean="0"/>
        </a:p>
        <a:p>
          <a:pPr lvl="0" algn="l" defTabSz="800100">
            <a:lnSpc>
              <a:spcPct val="90000"/>
            </a:lnSpc>
            <a:spcBef>
              <a:spcPct val="0"/>
            </a:spcBef>
            <a:spcAft>
              <a:spcPct val="35000"/>
            </a:spcAft>
          </a:pPr>
          <a:endParaRPr lang="en-US" sz="1800" kern="1200" dirty="0" smtClean="0"/>
        </a:p>
        <a:p>
          <a:pPr lvl="0" algn="ctr" defTabSz="800100">
            <a:lnSpc>
              <a:spcPct val="90000"/>
            </a:lnSpc>
            <a:spcBef>
              <a:spcPct val="0"/>
            </a:spcBef>
            <a:spcAft>
              <a:spcPct val="35000"/>
            </a:spcAft>
          </a:pPr>
          <a:r>
            <a:rPr lang="en-US" sz="1800" kern="1200" dirty="0" smtClean="0"/>
            <a:t>Understanding Capital Markets http://bcove.me/p42mvueu</a:t>
          </a:r>
        </a:p>
      </dsp:txBody>
      <dsp:txXfrm>
        <a:off x="466165" y="1649267"/>
        <a:ext cx="2230100" cy="2044647"/>
      </dsp:txXfrm>
    </dsp:sp>
    <dsp:sp modelId="{D4857FD3-FC74-4321-BB8C-AAB5211A48A6}">
      <dsp:nvSpPr>
        <dsp:cNvPr id="0" name=""/>
        <dsp:cNvSpPr/>
      </dsp:nvSpPr>
      <dsp:spPr>
        <a:xfrm>
          <a:off x="2560759" y="279415"/>
          <a:ext cx="1507043" cy="1507043"/>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8000" b="-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17E94C-52AF-4DEB-88C0-C3CD55623FFE}">
      <dsp:nvSpPr>
        <dsp:cNvPr id="0" name=""/>
        <dsp:cNvSpPr/>
      </dsp:nvSpPr>
      <dsp:spPr>
        <a:xfrm>
          <a:off x="4004546" y="508001"/>
          <a:ext cx="2472453" cy="997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45720" rIns="91440" bIns="45720" numCol="1" spcCol="1270" anchor="ctr" anchorCtr="0">
          <a:noAutofit/>
        </a:bodyPr>
        <a:lstStyle/>
        <a:p>
          <a:pPr lvl="0" algn="l" defTabSz="1600200">
            <a:lnSpc>
              <a:spcPct val="90000"/>
            </a:lnSpc>
            <a:spcBef>
              <a:spcPct val="0"/>
            </a:spcBef>
            <a:spcAft>
              <a:spcPct val="35000"/>
            </a:spcAft>
          </a:pPr>
          <a:r>
            <a:rPr lang="en-US" sz="3600" kern="1200" dirty="0" smtClean="0"/>
            <a:t>New Businesses</a:t>
          </a:r>
          <a:endParaRPr lang="en-US" sz="3600" kern="1200" dirty="0"/>
        </a:p>
      </dsp:txBody>
      <dsp:txXfrm>
        <a:off x="4004546" y="508001"/>
        <a:ext cx="2472453" cy="997427"/>
      </dsp:txXfrm>
    </dsp:sp>
    <dsp:sp modelId="{404B16E4-D6F3-4E48-B590-902453B61731}">
      <dsp:nvSpPr>
        <dsp:cNvPr id="0" name=""/>
        <dsp:cNvSpPr/>
      </dsp:nvSpPr>
      <dsp:spPr>
        <a:xfrm>
          <a:off x="2582558" y="2358593"/>
          <a:ext cx="1502205" cy="1502205"/>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39000" r="-3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7B5F11-4ECD-4578-A24F-F1DF8AA15CC6}">
      <dsp:nvSpPr>
        <dsp:cNvPr id="0" name=""/>
        <dsp:cNvSpPr/>
      </dsp:nvSpPr>
      <dsp:spPr>
        <a:xfrm>
          <a:off x="4080750" y="2641603"/>
          <a:ext cx="2320045" cy="997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45720" rIns="91440" bIns="45720" numCol="1" spcCol="1270" anchor="ctr" anchorCtr="0">
          <a:noAutofit/>
        </a:bodyPr>
        <a:lstStyle/>
        <a:p>
          <a:pPr lvl="0" algn="l" defTabSz="1600200">
            <a:lnSpc>
              <a:spcPct val="90000"/>
            </a:lnSpc>
            <a:spcBef>
              <a:spcPct val="0"/>
            </a:spcBef>
            <a:spcAft>
              <a:spcPct val="35000"/>
            </a:spcAft>
          </a:pPr>
          <a:r>
            <a:rPr lang="en-US" sz="3600" kern="1200" dirty="0" smtClean="0"/>
            <a:t>Goods and Services</a:t>
          </a:r>
          <a:endParaRPr lang="en-US" sz="3600" kern="1200" dirty="0"/>
        </a:p>
      </dsp:txBody>
      <dsp:txXfrm>
        <a:off x="4080750" y="2641603"/>
        <a:ext cx="2320045" cy="997427"/>
      </dsp:txXfrm>
    </dsp:sp>
  </dsp:spTree>
</dsp:drawing>
</file>

<file path=ppt/diagrams/layout1.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2.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4.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2974" cy="467281"/>
          </a:xfrm>
          <a:prstGeom prst="rect">
            <a:avLst/>
          </a:prstGeom>
        </p:spPr>
        <p:txBody>
          <a:bodyPr vert="horz" lIns="93662" tIns="46831" rIns="93662" bIns="46831" rtlCol="0"/>
          <a:lstStyle>
            <a:lvl1pPr algn="l">
              <a:defRPr sz="1200"/>
            </a:lvl1pPr>
          </a:lstStyle>
          <a:p>
            <a:endParaRPr lang="en-US" dirty="0"/>
          </a:p>
        </p:txBody>
      </p:sp>
      <p:sp>
        <p:nvSpPr>
          <p:cNvPr id="3" name="Date Placeholder 2"/>
          <p:cNvSpPr>
            <a:spLocks noGrp="1"/>
          </p:cNvSpPr>
          <p:nvPr>
            <p:ph type="dt" idx="1"/>
          </p:nvPr>
        </p:nvSpPr>
        <p:spPr>
          <a:xfrm>
            <a:off x="3990721" y="0"/>
            <a:ext cx="3052974" cy="467281"/>
          </a:xfrm>
          <a:prstGeom prst="rect">
            <a:avLst/>
          </a:prstGeom>
        </p:spPr>
        <p:txBody>
          <a:bodyPr vert="horz" lIns="93662" tIns="46831" rIns="93662" bIns="46831" rtlCol="0"/>
          <a:lstStyle>
            <a:lvl1pPr algn="r">
              <a:defRPr sz="1200"/>
            </a:lvl1pPr>
          </a:lstStyle>
          <a:p>
            <a:fld id="{F578D96C-C473-450A-B257-2F67D37A5420}" type="datetimeFigureOut">
              <a:rPr lang="en-US" smtClean="0"/>
              <a:pPr/>
              <a:t>10/20/2017</a:t>
            </a:fld>
            <a:endParaRPr lang="en-US" dirty="0"/>
          </a:p>
        </p:txBody>
      </p:sp>
      <p:sp>
        <p:nvSpPr>
          <p:cNvPr id="4" name="Slide Image Placeholder 3"/>
          <p:cNvSpPr>
            <a:spLocks noGrp="1" noRot="1" noChangeAspect="1"/>
          </p:cNvSpPr>
          <p:nvPr>
            <p:ph type="sldImg" idx="2"/>
          </p:nvPr>
        </p:nvSpPr>
        <p:spPr>
          <a:xfrm>
            <a:off x="1187450" y="701675"/>
            <a:ext cx="4670425" cy="3503613"/>
          </a:xfrm>
          <a:prstGeom prst="rect">
            <a:avLst/>
          </a:prstGeom>
          <a:noFill/>
          <a:ln w="12700">
            <a:solidFill>
              <a:prstClr val="black"/>
            </a:solidFill>
          </a:ln>
        </p:spPr>
        <p:txBody>
          <a:bodyPr vert="horz" lIns="93662" tIns="46831" rIns="93662" bIns="46831" rtlCol="0" anchor="ctr"/>
          <a:lstStyle/>
          <a:p>
            <a:endParaRPr lang="en-US" dirty="0"/>
          </a:p>
        </p:txBody>
      </p:sp>
      <p:sp>
        <p:nvSpPr>
          <p:cNvPr id="5" name="Notes Placeholder 4"/>
          <p:cNvSpPr>
            <a:spLocks noGrp="1"/>
          </p:cNvSpPr>
          <p:nvPr>
            <p:ph type="body" sz="quarter" idx="3"/>
          </p:nvPr>
        </p:nvSpPr>
        <p:spPr>
          <a:xfrm>
            <a:off x="704533" y="4439166"/>
            <a:ext cx="5636260" cy="4205526"/>
          </a:xfrm>
          <a:prstGeom prst="rect">
            <a:avLst/>
          </a:prstGeom>
        </p:spPr>
        <p:txBody>
          <a:bodyPr vert="horz" lIns="93662" tIns="46831" rIns="93662" bIns="468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76710"/>
            <a:ext cx="3052974" cy="467281"/>
          </a:xfrm>
          <a:prstGeom prst="rect">
            <a:avLst/>
          </a:prstGeom>
        </p:spPr>
        <p:txBody>
          <a:bodyPr vert="horz" lIns="93662" tIns="46831" rIns="93662" bIns="4683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90721" y="8876710"/>
            <a:ext cx="3052974" cy="467281"/>
          </a:xfrm>
          <a:prstGeom prst="rect">
            <a:avLst/>
          </a:prstGeom>
        </p:spPr>
        <p:txBody>
          <a:bodyPr vert="horz" lIns="93662" tIns="46831" rIns="93662" bIns="46831" rtlCol="0" anchor="b"/>
          <a:lstStyle>
            <a:lvl1pPr algn="r">
              <a:defRPr sz="1200"/>
            </a:lvl1pPr>
          </a:lstStyle>
          <a:p>
            <a:fld id="{0A769A93-9EF9-4B2F-A281-B5AC303149A8}" type="slidenum">
              <a:rPr lang="en-US" smtClean="0"/>
              <a:pPr/>
              <a:t>‹#›</a:t>
            </a:fld>
            <a:endParaRPr lang="en-US" dirty="0"/>
          </a:p>
        </p:txBody>
      </p:sp>
    </p:spTree>
    <p:extLst>
      <p:ext uri="{BB962C8B-B14F-4D97-AF65-F5344CB8AC3E}">
        <p14:creationId xmlns:p14="http://schemas.microsoft.com/office/powerpoint/2010/main" val="3049492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6620">
              <a:defRPr/>
            </a:pPr>
            <a:r>
              <a:rPr lang="en-US" baseline="0" dirty="0" smtClean="0"/>
              <a:t>Presenter’s introduction should include:</a:t>
            </a:r>
          </a:p>
          <a:p>
            <a:pPr defTabSz="936620">
              <a:buFont typeface="Arial" pitchFamily="34" charset="0"/>
              <a:buChar char="•"/>
              <a:defRPr/>
            </a:pPr>
            <a:endParaRPr lang="en-US" baseline="0" dirty="0" smtClean="0"/>
          </a:p>
          <a:p>
            <a:pPr marL="234155" indent="-234155" defTabSz="936620">
              <a:buFont typeface="Arial" pitchFamily="34" charset="0"/>
              <a:buChar char="•"/>
              <a:defRPr/>
            </a:pPr>
            <a:r>
              <a:rPr lang="en-US" baseline="0" dirty="0" smtClean="0"/>
              <a:t>Greeting: </a:t>
            </a:r>
          </a:p>
          <a:p>
            <a:pPr marL="234155" indent="-234155" defTabSz="936620">
              <a:buFont typeface="Arial" pitchFamily="34" charset="0"/>
              <a:buNone/>
              <a:defRPr/>
            </a:pPr>
            <a:r>
              <a:rPr lang="en-US" baseline="0" dirty="0" smtClean="0"/>
              <a:t>	Hello and how are you doing today.  I am NAME from COMPANY. I am the TITLE, which means I am responsible for AREA.</a:t>
            </a:r>
          </a:p>
          <a:p>
            <a:pPr marL="234155" indent="-234155" defTabSz="936620">
              <a:buFont typeface="Arial" pitchFamily="34" charset="0"/>
              <a:buNone/>
              <a:defRPr/>
            </a:pPr>
            <a:r>
              <a:rPr lang="en-US" baseline="0" dirty="0" smtClean="0"/>
              <a:t> </a:t>
            </a:r>
          </a:p>
          <a:p>
            <a:pPr marL="234155" indent="-234155" defTabSz="936620">
              <a:buFont typeface="Arial" pitchFamily="34" charset="0"/>
              <a:buChar char="•"/>
              <a:defRPr/>
            </a:pPr>
            <a:r>
              <a:rPr lang="en-US" baseline="0" dirty="0" smtClean="0"/>
              <a:t>Company Profile: </a:t>
            </a:r>
          </a:p>
          <a:p>
            <a:pPr marL="234155" indent="-234155" defTabSz="936620">
              <a:buFont typeface="Arial" pitchFamily="34" charset="0"/>
              <a:buNone/>
              <a:defRPr/>
            </a:pPr>
            <a:r>
              <a:rPr lang="en-US" baseline="0" dirty="0" smtClean="0"/>
              <a:t>	My firm conducts business spanning GEOGRAPHIC FOOTPRINT and TYPE OF BUSINESS.</a:t>
            </a:r>
          </a:p>
          <a:p>
            <a:pPr marL="234155" indent="-234155">
              <a:buFont typeface="Arial" pitchFamily="34" charset="0"/>
              <a:buChar char="•"/>
            </a:pPr>
            <a:endParaRPr lang="en-US" baseline="0" dirty="0" smtClean="0"/>
          </a:p>
          <a:p>
            <a:pPr marL="234155" indent="-234155">
              <a:buFont typeface="Arial" pitchFamily="34" charset="0"/>
              <a:buChar char="•"/>
            </a:pPr>
            <a:r>
              <a:rPr lang="en-US" baseline="0" dirty="0" smtClean="0"/>
              <a:t>Responsibilities: </a:t>
            </a:r>
          </a:p>
          <a:p>
            <a:pPr marL="234155" indent="-234155">
              <a:buFont typeface="Arial" pitchFamily="34" charset="0"/>
              <a:buNone/>
            </a:pPr>
            <a:r>
              <a:rPr lang="en-US" baseline="0" dirty="0" smtClean="0"/>
              <a:t>	My responsibilities include DUTIES. A typical work day for me would start with ACTIVITY and end with ACTIVITY.</a:t>
            </a:r>
          </a:p>
          <a:p>
            <a:pPr marL="234155" indent="-234155">
              <a:buFont typeface="Arial" pitchFamily="34" charset="0"/>
              <a:buChar char="•"/>
            </a:pPr>
            <a:endParaRPr lang="en-US" baseline="0" dirty="0" smtClean="0"/>
          </a:p>
          <a:p>
            <a:pPr marL="234155" indent="-234155">
              <a:buFont typeface="Arial" pitchFamily="34" charset="0"/>
              <a:buChar char="•"/>
            </a:pPr>
            <a:r>
              <a:rPr lang="en-US" baseline="0" dirty="0" smtClean="0"/>
              <a:t>Insights: </a:t>
            </a:r>
          </a:p>
          <a:p>
            <a:pPr marL="234155" indent="-234155">
              <a:buFont typeface="Arial" pitchFamily="34" charset="0"/>
              <a:buNone/>
            </a:pPr>
            <a:r>
              <a:rPr lang="en-US" baseline="0" dirty="0" smtClean="0"/>
              <a:t>	The most challenging part of my job is …   and the most exciting part of my job is …</a:t>
            </a:r>
          </a:p>
          <a:p>
            <a:pPr marL="234155" indent="-234155">
              <a:buAutoNum type="alphaLcPeriod"/>
            </a:pPr>
            <a:endParaRPr lang="en-US" dirty="0"/>
          </a:p>
        </p:txBody>
      </p:sp>
      <p:sp>
        <p:nvSpPr>
          <p:cNvPr id="4" name="Slide Number Placeholder 3"/>
          <p:cNvSpPr>
            <a:spLocks noGrp="1"/>
          </p:cNvSpPr>
          <p:nvPr>
            <p:ph type="sldNum" sz="quarter" idx="10"/>
          </p:nvPr>
        </p:nvSpPr>
        <p:spPr/>
        <p:txBody>
          <a:bodyPr/>
          <a:lstStyle/>
          <a:p>
            <a:fld id="{0A769A93-9EF9-4B2F-A281-B5AC303149A8}" type="slidenum">
              <a:rPr lang="en-US" smtClean="0"/>
              <a:pPr/>
              <a:t>1</a:t>
            </a:fld>
            <a:endParaRPr lang="en-US" dirty="0"/>
          </a:p>
        </p:txBody>
      </p:sp>
    </p:spTree>
    <p:extLst>
      <p:ext uri="{BB962C8B-B14F-4D97-AF65-F5344CB8AC3E}">
        <p14:creationId xmlns:p14="http://schemas.microsoft.com/office/powerpoint/2010/main" val="3399122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(Continued) </a:t>
            </a:r>
            <a:r>
              <a:rPr lang="en-US" sz="1200" b="1" dirty="0" smtClean="0"/>
              <a:t>If you did not use the video</a:t>
            </a:r>
            <a:r>
              <a:rPr lang="en-US" sz="1200" dirty="0" smtClean="0"/>
              <a:t>, discuss the lesson content:</a:t>
            </a:r>
          </a:p>
          <a:p>
            <a:endParaRPr lang="en-US" sz="600" dirty="0" smtClean="0"/>
          </a:p>
          <a:p>
            <a:pPr>
              <a:buFont typeface="Arial" pitchFamily="34" charset="0"/>
              <a:buChar char="•"/>
            </a:pPr>
            <a:r>
              <a:rPr lang="en-US" dirty="0" smtClean="0"/>
              <a:t> A company might issue</a:t>
            </a:r>
            <a:r>
              <a:rPr lang="en-US" b="1" dirty="0" smtClean="0"/>
              <a:t> bonds </a:t>
            </a:r>
            <a:r>
              <a:rPr lang="en-US" dirty="0" smtClean="0"/>
              <a:t>instead of stock. A bond is a loan made by investors to a company or government. Unlike stockholders, bond purchasers are not company owners. Instead, they receive interest payments and are repaid the loan amount at a future date. Businesses issue bonds and so do federal, state, and local governments. Bonds often help pay for big projects, such as new schools, new hospitals, road repairs, and renovations to public buildings and parks. </a:t>
            </a:r>
          </a:p>
          <a:p>
            <a:pPr>
              <a:buFont typeface="Arial" pitchFamily="34" charset="0"/>
              <a:buNone/>
            </a:pPr>
            <a:endParaRPr lang="en-US" dirty="0" smtClean="0"/>
          </a:p>
          <a:p>
            <a:pPr>
              <a:buFont typeface="Arial" pitchFamily="34" charset="0"/>
              <a:buChar char="•"/>
            </a:pPr>
            <a:r>
              <a:rPr lang="en-US" b="1" dirty="0" smtClean="0"/>
              <a:t> Without markets </a:t>
            </a:r>
            <a:r>
              <a:rPr lang="en-US" dirty="0" smtClean="0"/>
              <a:t>for stocks and bonds, business owners would have fewer options to bring their ideas to life or expand their businesses; they would have to save up enough cash to do this. With healthy capital markets, business owners can obtain capital to build successful companies and expand their business, which in turn create new jobs and strengthen the economy. Capital markets also reduce the cost of doing business by providing the global economy with a reliable source of cash or liquidity. </a:t>
            </a:r>
          </a:p>
          <a:p>
            <a:pPr algn="l"/>
            <a:endParaRPr lang="en-US" dirty="0" smtClean="0"/>
          </a:p>
          <a:p>
            <a:pPr algn="l"/>
            <a:r>
              <a:rPr lang="en-US" b="1" dirty="0" smtClean="0"/>
              <a:t>Conclusion:  </a:t>
            </a:r>
          </a:p>
          <a:p>
            <a:pPr marL="228600" indent="-228600" algn="l">
              <a:buFont typeface="Arial" pitchFamily="34" charset="0"/>
              <a:buChar char="•"/>
            </a:pPr>
            <a:r>
              <a:rPr lang="en-US" dirty="0" smtClean="0"/>
              <a:t>Capital markets bring borrowers and lenders together in efficient ways and help channel resources to create a healthy national and global economy.  </a:t>
            </a:r>
          </a:p>
          <a:p>
            <a:pPr marL="228600" indent="-228600" algn="l">
              <a:buFont typeface="Arial" pitchFamily="34" charset="0"/>
              <a:buChar char="•"/>
            </a:pPr>
            <a:r>
              <a:rPr lang="en-US" dirty="0" smtClean="0"/>
              <a:t>They provide essential funding that affects people's lives in many ways: starting a business,</a:t>
            </a:r>
            <a:r>
              <a:rPr lang="en-US" baseline="0" dirty="0" smtClean="0"/>
              <a:t> </a:t>
            </a:r>
            <a:r>
              <a:rPr lang="en-US" dirty="0" smtClean="0"/>
              <a:t>expanding a current one,</a:t>
            </a:r>
            <a:r>
              <a:rPr lang="en-US" baseline="0" dirty="0" smtClean="0"/>
              <a:t> or </a:t>
            </a:r>
            <a:r>
              <a:rPr lang="en-US" dirty="0" smtClean="0"/>
              <a:t>providing investment opportunities for people planning for their future. </a:t>
            </a:r>
          </a:p>
          <a:p>
            <a:pPr marL="228600" indent="-228600" algn="l">
              <a:buFont typeface="Arial" pitchFamily="34" charset="0"/>
              <a:buChar char="•"/>
            </a:pPr>
            <a:r>
              <a:rPr lang="en-US" dirty="0" smtClean="0"/>
              <a:t>Capital markets enable traders to buy and sell stocks, and bonds, and enable businesses to raise financial capital to grow.</a:t>
            </a:r>
            <a:r>
              <a:rPr lang="en-US" baseline="0" dirty="0" smtClean="0"/>
              <a:t> </a:t>
            </a:r>
            <a:r>
              <a:rPr lang="en-US" dirty="0" smtClean="0"/>
              <a:t>Businesses know they can turn to reliable, regulated markets where they can get funding, and this reduces their risk. They also reduce their expenses because they don’t have to go out looking for funders—they know where to find the capital markets and the markets are there to match them with the best funding source. </a:t>
            </a:r>
          </a:p>
          <a:p>
            <a:pPr marL="228600" indent="-228600" algn="l">
              <a:buFont typeface="Arial" pitchFamily="34" charset="0"/>
              <a:buChar char="•"/>
            </a:pPr>
            <a:r>
              <a:rPr lang="en-US" dirty="0" smtClean="0"/>
              <a:t>One day, you might have an idea that you want to turn into a business—like healthy ice cream. Capital markets will be there to help make it happen. </a:t>
            </a:r>
          </a:p>
        </p:txBody>
      </p:sp>
      <p:sp>
        <p:nvSpPr>
          <p:cNvPr id="4" name="Slide Number Placeholder 3"/>
          <p:cNvSpPr>
            <a:spLocks noGrp="1"/>
          </p:cNvSpPr>
          <p:nvPr>
            <p:ph type="sldNum" sz="quarter" idx="10"/>
          </p:nvPr>
        </p:nvSpPr>
        <p:spPr/>
        <p:txBody>
          <a:bodyPr/>
          <a:lstStyle/>
          <a:p>
            <a:fld id="{0A769A93-9EF9-4B2F-A281-B5AC303149A8}" type="slidenum">
              <a:rPr lang="en-US" smtClean="0"/>
              <a:pPr/>
              <a:t>11</a:t>
            </a:fld>
            <a:endParaRPr lang="en-US" dirty="0"/>
          </a:p>
        </p:txBody>
      </p:sp>
    </p:spTree>
    <p:extLst>
      <p:ext uri="{BB962C8B-B14F-4D97-AF65-F5344CB8AC3E}">
        <p14:creationId xmlns:p14="http://schemas.microsoft.com/office/powerpoint/2010/main" val="3811129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Presenter g</a:t>
            </a:r>
            <a:r>
              <a:rPr lang="en-US" dirty="0" smtClean="0"/>
              <a:t>reets the class and reviews the objectives of the visit:</a:t>
            </a:r>
          </a:p>
          <a:p>
            <a:pPr marL="234155" indent="-234155">
              <a:buFont typeface="+mj-lt"/>
              <a:buAutoNum type="arabicPeriod"/>
            </a:pPr>
            <a:endParaRPr lang="en-US" dirty="0" smtClean="0"/>
          </a:p>
          <a:p>
            <a:pPr marL="234155" indent="-234155">
              <a:lnSpc>
                <a:spcPct val="200000"/>
              </a:lnSpc>
              <a:buFont typeface="Arial" pitchFamily="34" charset="0"/>
              <a:buChar char="•"/>
            </a:pPr>
            <a:r>
              <a:rPr lang="en-US" dirty="0" smtClean="0"/>
              <a:t>Today,</a:t>
            </a:r>
            <a:r>
              <a:rPr lang="en-US" baseline="0" dirty="0" smtClean="0"/>
              <a:t> we’re going to discuss the capital markets. </a:t>
            </a:r>
          </a:p>
          <a:p>
            <a:pPr marL="234155" indent="-234155">
              <a:lnSpc>
                <a:spcPct val="200000"/>
              </a:lnSpc>
              <a:buFont typeface="Arial" pitchFamily="34" charset="0"/>
              <a:buChar char="•"/>
            </a:pPr>
            <a:endParaRPr lang="en-US" baseline="0" dirty="0" smtClean="0"/>
          </a:p>
          <a:p>
            <a:pPr marL="234155" indent="-234155">
              <a:lnSpc>
                <a:spcPct val="200000"/>
              </a:lnSpc>
              <a:buFont typeface="Arial" pitchFamily="34" charset="0"/>
              <a:buChar char="•"/>
            </a:pPr>
            <a:r>
              <a:rPr lang="en-US" baseline="0" dirty="0" smtClean="0"/>
              <a:t>We will look at what they are and how they help to maintain a healthy economy. </a:t>
            </a:r>
          </a:p>
          <a:p>
            <a:pPr marL="234155" indent="-234155">
              <a:lnSpc>
                <a:spcPct val="200000"/>
              </a:lnSpc>
              <a:buFont typeface="Arial" pitchFamily="34" charset="0"/>
              <a:buChar char="•"/>
            </a:pPr>
            <a:endParaRPr lang="en-US" baseline="0" dirty="0" smtClean="0"/>
          </a:p>
          <a:p>
            <a:pPr marL="234155" indent="-234155">
              <a:lnSpc>
                <a:spcPct val="200000"/>
              </a:lnSpc>
              <a:buFont typeface="Arial" pitchFamily="34" charset="0"/>
              <a:buChar char="•"/>
            </a:pPr>
            <a:r>
              <a:rPr lang="en-US" baseline="0" dirty="0" smtClean="0"/>
              <a:t>We will also look at how individuals play a role in maintaining healthy capital markets.</a:t>
            </a:r>
            <a:endParaRPr lang="en-US" dirty="0" smtClean="0"/>
          </a:p>
          <a:p>
            <a:endParaRPr lang="en-US" dirty="0" smtClean="0"/>
          </a:p>
          <a:p>
            <a:pPr marL="234155" indent="-234155">
              <a:buAutoNum type="alphaLcPeriod"/>
            </a:pPr>
            <a:endParaRPr lang="en-US" dirty="0"/>
          </a:p>
        </p:txBody>
      </p:sp>
      <p:sp>
        <p:nvSpPr>
          <p:cNvPr id="4" name="Slide Number Placeholder 3"/>
          <p:cNvSpPr>
            <a:spLocks noGrp="1"/>
          </p:cNvSpPr>
          <p:nvPr>
            <p:ph type="sldNum" sz="quarter" idx="10"/>
          </p:nvPr>
        </p:nvSpPr>
        <p:spPr/>
        <p:txBody>
          <a:bodyPr/>
          <a:lstStyle/>
          <a:p>
            <a:fld id="{0A769A93-9EF9-4B2F-A281-B5AC303149A8}" type="slidenum">
              <a:rPr lang="en-US" smtClean="0"/>
              <a:pPr/>
              <a:t>2</a:t>
            </a:fld>
            <a:endParaRPr lang="en-US" dirty="0"/>
          </a:p>
        </p:txBody>
      </p:sp>
    </p:spTree>
    <p:extLst>
      <p:ext uri="{BB962C8B-B14F-4D97-AF65-F5344CB8AC3E}">
        <p14:creationId xmlns:p14="http://schemas.microsoft.com/office/powerpoint/2010/main" val="1858496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6620">
              <a:defRPr/>
            </a:pPr>
            <a:r>
              <a:rPr lang="en-US" baseline="0" dirty="0" smtClean="0"/>
              <a:t>Presenter asks: </a:t>
            </a:r>
            <a:r>
              <a:rPr lang="en-US" dirty="0" smtClean="0"/>
              <a:t>What comes to mind when you hear the word “markets?”</a:t>
            </a:r>
            <a:r>
              <a:rPr lang="en-US" baseline="0" dirty="0" smtClean="0"/>
              <a:t>  </a:t>
            </a:r>
          </a:p>
          <a:p>
            <a:pPr defTabSz="936620">
              <a:defRPr/>
            </a:pPr>
            <a:r>
              <a:rPr lang="en-US" i="1" baseline="0" dirty="0" smtClean="0"/>
              <a:t>Student responses should include examples like g</a:t>
            </a:r>
            <a:r>
              <a:rPr lang="en-US" i="1" dirty="0" smtClean="0"/>
              <a:t>rocery</a:t>
            </a:r>
            <a:r>
              <a:rPr lang="en-US" i="1" baseline="0" dirty="0" smtClean="0"/>
              <a:t> stores, mall shops, etc.</a:t>
            </a:r>
          </a:p>
          <a:p>
            <a:pPr defTabSz="936620">
              <a:defRPr/>
            </a:pPr>
            <a:endParaRPr lang="en-US" baseline="0" dirty="0" smtClean="0"/>
          </a:p>
          <a:p>
            <a:pPr defTabSz="936620">
              <a:defRPr/>
            </a:pPr>
            <a:r>
              <a:rPr lang="en-US" baseline="0" dirty="0" smtClean="0"/>
              <a:t>Presenter explains: Here’s an example of some markets and how they function. This morning, I left for work very, very early and I really wanted a cup of coffee. Fortunately, I had a few minutes to stop by my favorite coffee shop (the seller), where I, the buyer, ordered my favorite extra large, extra hot coffee. The cashier rang up my order, took my money, and in return, gave me a very valuable good --my coffee. We were both very happy! The seller got a buyer and the buyer (that’s me) got a much-needed hot drink. Another example of a buyer and seller coming together in a market would be if I purchased gas for my car at a gas station.  </a:t>
            </a:r>
          </a:p>
          <a:p>
            <a:pPr defTabSz="936620">
              <a:defRPr/>
            </a:pPr>
            <a:endParaRPr lang="en-US" i="1" baseline="0" dirty="0" smtClean="0"/>
          </a:p>
          <a:p>
            <a:r>
              <a:rPr lang="en-US" baseline="0" dirty="0" smtClean="0"/>
              <a:t>Presenter explains: Markets can be physical and they can also be virtual.</a:t>
            </a:r>
          </a:p>
          <a:p>
            <a:r>
              <a:rPr lang="en-US" baseline="0" dirty="0" smtClean="0"/>
              <a:t>Examples of PHYSICAL markets are a car dealership, grocery store, coffee shop, clothing stores, shopping malls, etc. </a:t>
            </a:r>
          </a:p>
          <a:p>
            <a:r>
              <a:rPr lang="en-US" baseline="0" dirty="0" smtClean="0"/>
              <a:t>Examples of VIRTUAL markets include ebay.com, Amazon.com, Overstock.com, etc.</a:t>
            </a:r>
          </a:p>
          <a:p>
            <a:endParaRPr lang="en-US" baseline="0" dirty="0" smtClean="0"/>
          </a:p>
          <a:p>
            <a:pPr defTabSz="936620">
              <a:defRPr/>
            </a:pPr>
            <a:r>
              <a:rPr lang="en-US" dirty="0" smtClean="0"/>
              <a:t>Presenter asks: What markets do</a:t>
            </a:r>
            <a:r>
              <a:rPr lang="en-US" baseline="0" dirty="0" smtClean="0"/>
              <a:t> you participate in regularly</a:t>
            </a:r>
            <a:r>
              <a:rPr lang="en-US" dirty="0" smtClean="0"/>
              <a:t>?</a:t>
            </a:r>
          </a:p>
          <a:p>
            <a:r>
              <a:rPr lang="en-US" i="1" dirty="0" smtClean="0"/>
              <a:t>Student responses</a:t>
            </a:r>
            <a:r>
              <a:rPr lang="en-US" i="1" baseline="0" dirty="0" smtClean="0"/>
              <a:t> should include:  grocery stores, movie theaters, restaurants, clothing stores, purchasing apps on a tablet or phone, etc.</a:t>
            </a:r>
            <a:endParaRPr lang="en-US" i="1" dirty="0" smtClean="0"/>
          </a:p>
          <a:p>
            <a:endParaRPr lang="en-US" dirty="0"/>
          </a:p>
        </p:txBody>
      </p:sp>
      <p:sp>
        <p:nvSpPr>
          <p:cNvPr id="4" name="Slide Number Placeholder 3"/>
          <p:cNvSpPr>
            <a:spLocks noGrp="1"/>
          </p:cNvSpPr>
          <p:nvPr>
            <p:ph type="sldNum" sz="quarter" idx="10"/>
          </p:nvPr>
        </p:nvSpPr>
        <p:spPr/>
        <p:txBody>
          <a:bodyPr/>
          <a:lstStyle/>
          <a:p>
            <a:fld id="{0A769A93-9EF9-4B2F-A281-B5AC303149A8}" type="slidenum">
              <a:rPr lang="en-US" smtClean="0"/>
              <a:pPr/>
              <a:t>3</a:t>
            </a:fld>
            <a:endParaRPr lang="en-US" dirty="0"/>
          </a:p>
        </p:txBody>
      </p:sp>
    </p:spTree>
    <p:extLst>
      <p:ext uri="{BB962C8B-B14F-4D97-AF65-F5344CB8AC3E}">
        <p14:creationId xmlns:p14="http://schemas.microsoft.com/office/powerpoint/2010/main" val="1858496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Presenter introduces the video: Here’s a short video that highlights how the capital markets work for businesses and their investors. </a:t>
            </a:r>
            <a:r>
              <a:rPr lang="en-US" i="1" dirty="0" smtClean="0"/>
              <a:t>Play the video.</a:t>
            </a:r>
          </a:p>
          <a:p>
            <a:endParaRPr lang="en-US" dirty="0" smtClean="0"/>
          </a:p>
          <a:p>
            <a:r>
              <a:rPr lang="en-US" dirty="0" smtClean="0"/>
              <a:t>After the video, Presenter sums up the contents: In the video, you saw how buyers and sellers came together to help a small business expand. You learned how an interested investor could become a partial owner of a company or make a loan to a company or government and potentially earn money through this loan, or investment, in the form of interest or dividends. You learned how the markets have made it much easier for investors and those seeking financial capital, such as entrepreneurs, to find each other. </a:t>
            </a:r>
          </a:p>
          <a:p>
            <a:endParaRPr lang="en-US" dirty="0" smtClean="0"/>
          </a:p>
          <a:p>
            <a:r>
              <a:rPr lang="en-US" dirty="0" smtClean="0"/>
              <a:t>Presenter asks students to: </a:t>
            </a:r>
          </a:p>
          <a:p>
            <a:pPr marL="228600" indent="-228600">
              <a:buFont typeface="Arial" pitchFamily="34" charset="0"/>
              <a:buChar char="•"/>
            </a:pPr>
            <a:r>
              <a:rPr lang="en-US" dirty="0" smtClean="0"/>
              <a:t>Give an example from the video of a buyer (Answer: the customers who are eating his ice cream; OR the investors who purchase stock so the company can grow)</a:t>
            </a:r>
          </a:p>
          <a:p>
            <a:pPr marL="228600" indent="-228600" defTabSz="936620">
              <a:buFont typeface="Arial" pitchFamily="34" charset="0"/>
              <a:buChar char="•"/>
              <a:defRPr/>
            </a:pPr>
            <a:r>
              <a:rPr lang="en-US" dirty="0" smtClean="0"/>
              <a:t>Give an example from the video of a seller (Answer: Jack, the ice cream entrepreneur; OR the broker pitching the IPO)</a:t>
            </a:r>
          </a:p>
          <a:p>
            <a:pPr marL="228600" indent="-228600" defTabSz="936620">
              <a:buFont typeface="Arial" pitchFamily="34" charset="0"/>
              <a:buChar char="•"/>
              <a:defRPr/>
            </a:pPr>
            <a:r>
              <a:rPr lang="en-US" dirty="0" smtClean="0"/>
              <a:t>Give an example of why a buyer would want a seller and why a seller would want a buyer. (Answer:  the buyer wants a “good” such as ice cream or a “financial asset” such as a stock or a bond;  the seller wants to earn profit through the sale of a good or service—like Jack who was selling ice cream—or the seller wants to obtain cash, also known as financial capital)</a:t>
            </a:r>
          </a:p>
          <a:p>
            <a:endParaRPr lang="en-US" b="1" dirty="0" smtClean="0"/>
          </a:p>
          <a:p>
            <a:r>
              <a:rPr lang="en-US" b="1" dirty="0" smtClean="0"/>
              <a:t>If you do not use the video, discuss this using the slide in the Appendix.</a:t>
            </a:r>
            <a:endParaRPr lang="en-US" b="1" dirty="0"/>
          </a:p>
        </p:txBody>
      </p:sp>
      <p:sp>
        <p:nvSpPr>
          <p:cNvPr id="4" name="Slide Number Placeholder 3"/>
          <p:cNvSpPr>
            <a:spLocks noGrp="1"/>
          </p:cNvSpPr>
          <p:nvPr>
            <p:ph type="sldNum" sz="quarter" idx="10"/>
          </p:nvPr>
        </p:nvSpPr>
        <p:spPr/>
        <p:txBody>
          <a:bodyPr/>
          <a:lstStyle/>
          <a:p>
            <a:fld id="{0A769A93-9EF9-4B2F-A281-B5AC303149A8}" type="slidenum">
              <a:rPr lang="en-US" smtClean="0"/>
              <a:pPr/>
              <a:t>4</a:t>
            </a:fld>
            <a:endParaRPr lang="en-US" dirty="0"/>
          </a:p>
        </p:txBody>
      </p:sp>
    </p:spTree>
    <p:extLst>
      <p:ext uri="{BB962C8B-B14F-4D97-AF65-F5344CB8AC3E}">
        <p14:creationId xmlns:p14="http://schemas.microsoft.com/office/powerpoint/2010/main" val="919013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solidFill>
                  <a:schemeClr val="tx1"/>
                </a:solidFill>
              </a:rPr>
              <a:t>Presenter</a:t>
            </a:r>
            <a:r>
              <a:rPr lang="en-US" i="0" baseline="0" dirty="0" smtClean="0">
                <a:solidFill>
                  <a:schemeClr val="tx1"/>
                </a:solidFill>
              </a:rPr>
              <a:t> asks:  </a:t>
            </a:r>
            <a:r>
              <a:rPr lang="en-US" i="0" dirty="0" smtClean="0">
                <a:solidFill>
                  <a:schemeClr val="tx1"/>
                </a:solidFill>
              </a:rPr>
              <a:t>What are capital markets?  </a:t>
            </a:r>
          </a:p>
          <a:p>
            <a:r>
              <a:rPr lang="en-US" i="1" dirty="0" smtClean="0">
                <a:solidFill>
                  <a:schemeClr val="tx1"/>
                </a:solidFill>
              </a:rPr>
              <a:t>Possible responses</a:t>
            </a:r>
            <a:r>
              <a:rPr lang="en-US" i="1" baseline="0" dirty="0" smtClean="0">
                <a:solidFill>
                  <a:schemeClr val="tx1"/>
                </a:solidFill>
              </a:rPr>
              <a:t> from students:</a:t>
            </a:r>
          </a:p>
          <a:p>
            <a:pPr marL="234155" indent="-234155" defTabSz="936620">
              <a:buFont typeface="Arial" pitchFamily="34" charset="0"/>
              <a:buChar char="•"/>
              <a:defRPr/>
            </a:pPr>
            <a:r>
              <a:rPr lang="en-US" baseline="0" dirty="0" smtClean="0">
                <a:solidFill>
                  <a:schemeClr val="tx1"/>
                </a:solidFill>
              </a:rPr>
              <a:t>The capital markets are </a:t>
            </a:r>
            <a:r>
              <a:rPr lang="en-US" dirty="0" smtClean="0">
                <a:solidFill>
                  <a:schemeClr val="tx1"/>
                </a:solidFill>
              </a:rPr>
              <a:t>financial markets that bring buyers and sellers together to trade stocks, bonds, currencies, and other financial assets. </a:t>
            </a:r>
          </a:p>
          <a:p>
            <a:pPr marL="234155" indent="-234155" defTabSz="936620">
              <a:buFont typeface="Arial" pitchFamily="34" charset="0"/>
              <a:buChar char="•"/>
              <a:defRPr/>
            </a:pPr>
            <a:r>
              <a:rPr lang="en-US" dirty="0" smtClean="0">
                <a:solidFill>
                  <a:schemeClr val="tx1"/>
                </a:solidFill>
              </a:rPr>
              <a:t>The capital markets include the stock market and the bond market.</a:t>
            </a:r>
          </a:p>
          <a:p>
            <a:pPr marL="234155" indent="-234155" defTabSz="936620">
              <a:buFont typeface="Arial" pitchFamily="34" charset="0"/>
              <a:buChar char="•"/>
              <a:defRPr/>
            </a:pPr>
            <a:r>
              <a:rPr lang="en-US" dirty="0" smtClean="0">
                <a:solidFill>
                  <a:schemeClr val="tx1"/>
                </a:solidFill>
              </a:rPr>
              <a:t>They help people with ideas become entrepreneurs and they</a:t>
            </a:r>
            <a:r>
              <a:rPr lang="en-US" baseline="0" dirty="0" smtClean="0">
                <a:solidFill>
                  <a:schemeClr val="tx1"/>
                </a:solidFill>
              </a:rPr>
              <a:t> help </a:t>
            </a:r>
            <a:r>
              <a:rPr lang="en-US" dirty="0" smtClean="0">
                <a:solidFill>
                  <a:schemeClr val="tx1"/>
                </a:solidFill>
              </a:rPr>
              <a:t>small businesses grow into big companies.</a:t>
            </a:r>
          </a:p>
          <a:p>
            <a:pPr marL="234155" indent="-234155" defTabSz="936620">
              <a:buFont typeface="Arial" pitchFamily="34" charset="0"/>
              <a:buChar char="•"/>
              <a:defRPr/>
            </a:pPr>
            <a:r>
              <a:rPr lang="en-US" dirty="0" smtClean="0">
                <a:solidFill>
                  <a:schemeClr val="tx1"/>
                </a:solidFill>
              </a:rPr>
              <a:t>They give people like you and me opportunities to save and invest for our futures. </a:t>
            </a:r>
          </a:p>
          <a:p>
            <a:pPr marL="234155" indent="-234155" defTabSz="936620">
              <a:buFont typeface="+mj-lt"/>
              <a:buAutoNum type="alphaLcPeriod"/>
              <a:defRPr/>
            </a:pPr>
            <a:endParaRPr lang="en-US" dirty="0" smtClean="0">
              <a:solidFill>
                <a:schemeClr val="tx1"/>
              </a:solidFill>
            </a:endParaRPr>
          </a:p>
          <a:p>
            <a:pPr defTabSz="936620">
              <a:defRPr/>
            </a:pPr>
            <a:r>
              <a:rPr lang="en-US" dirty="0" smtClean="0">
                <a:solidFill>
                  <a:schemeClr val="tx1"/>
                </a:solidFill>
              </a:rPr>
              <a:t>Presenter asks:  Who provides financial capital in these markets?</a:t>
            </a:r>
            <a:r>
              <a:rPr lang="en-US" i="1" dirty="0" smtClean="0">
                <a:solidFill>
                  <a:schemeClr val="tx1"/>
                </a:solidFill>
              </a:rPr>
              <a:t>  </a:t>
            </a:r>
          </a:p>
          <a:p>
            <a:pPr defTabSz="936620">
              <a:defRPr/>
            </a:pPr>
            <a:r>
              <a:rPr lang="en-US" i="1" dirty="0" smtClean="0">
                <a:solidFill>
                  <a:schemeClr val="tx1"/>
                </a:solidFill>
              </a:rPr>
              <a:t>Possible response from students.</a:t>
            </a:r>
          </a:p>
          <a:p>
            <a:pPr defTabSz="936620">
              <a:buFont typeface="Arial" pitchFamily="34" charset="0"/>
              <a:buChar char="•"/>
              <a:defRPr/>
            </a:pPr>
            <a:r>
              <a:rPr lang="en-US" dirty="0" smtClean="0">
                <a:solidFill>
                  <a:schemeClr val="tx1"/>
                </a:solidFill>
              </a:rPr>
              <a:t>     Savers who want to buy financial assets with the hope of earning a higher return than they would in a savings account.  </a:t>
            </a:r>
          </a:p>
          <a:p>
            <a:pPr defTabSz="936620">
              <a:defRPr/>
            </a:pPr>
            <a:endParaRPr lang="en-US" dirty="0" smtClean="0">
              <a:solidFill>
                <a:schemeClr val="tx1"/>
              </a:solidFill>
            </a:endParaRPr>
          </a:p>
          <a:p>
            <a:pPr defTabSz="936620">
              <a:defRPr/>
            </a:pPr>
            <a:r>
              <a:rPr lang="en-US" dirty="0" smtClean="0">
                <a:solidFill>
                  <a:schemeClr val="tx1"/>
                </a:solidFill>
                <a:latin typeface="Calibri" pitchFamily="34" charset="0"/>
              </a:rPr>
              <a:t>Presenter asks: How do businesses, entrepreneurs, and governments obtain financial capital through these markets? </a:t>
            </a:r>
          </a:p>
          <a:p>
            <a:pPr marL="0" marR="0" indent="0" algn="l" defTabSz="936620" rtl="0" eaLnBrk="1" fontAlgn="auto" latinLnBrk="0" hangingPunct="1">
              <a:lnSpc>
                <a:spcPct val="100000"/>
              </a:lnSpc>
              <a:spcBef>
                <a:spcPts val="0"/>
              </a:spcBef>
              <a:spcAft>
                <a:spcPts val="0"/>
              </a:spcAft>
              <a:buClrTx/>
              <a:buSzTx/>
              <a:buFontTx/>
              <a:buNone/>
              <a:tabLst/>
              <a:defRPr/>
            </a:pPr>
            <a:r>
              <a:rPr lang="en-US" i="1" dirty="0" smtClean="0">
                <a:solidFill>
                  <a:schemeClr val="tx1"/>
                </a:solidFill>
              </a:rPr>
              <a:t>Possible response from students.</a:t>
            </a:r>
          </a:p>
          <a:p>
            <a:pPr defTabSz="936620">
              <a:defRPr/>
            </a:pPr>
            <a:r>
              <a:rPr lang="en-US" baseline="0" dirty="0" smtClean="0">
                <a:solidFill>
                  <a:schemeClr val="tx1"/>
                </a:solidFill>
              </a:rPr>
              <a:t>Businesses, entrepreneurs, and governments obtain financial capital by selling financial assets in the capital markets. </a:t>
            </a:r>
            <a:r>
              <a:rPr lang="en-US" dirty="0" smtClean="0">
                <a:solidFill>
                  <a:schemeClr val="tx1"/>
                </a:solidFill>
                <a:latin typeface="Calibri" pitchFamily="34" charset="0"/>
              </a:rPr>
              <a:t>Let’s move onto our next slide  to explain this in more detail.</a:t>
            </a:r>
          </a:p>
          <a:p>
            <a:pPr defTabSz="936620">
              <a:defRPr/>
            </a:pPr>
            <a:endParaRPr lang="en-US" dirty="0" smtClean="0"/>
          </a:p>
          <a:p>
            <a:pPr defTabSz="936620">
              <a:defRPr/>
            </a:pPr>
            <a:endParaRPr lang="en-US" dirty="0" smtClean="0"/>
          </a:p>
        </p:txBody>
      </p:sp>
      <p:sp>
        <p:nvSpPr>
          <p:cNvPr id="4" name="Slide Number Placeholder 3"/>
          <p:cNvSpPr>
            <a:spLocks noGrp="1"/>
          </p:cNvSpPr>
          <p:nvPr>
            <p:ph type="sldNum" sz="quarter" idx="10"/>
          </p:nvPr>
        </p:nvSpPr>
        <p:spPr/>
        <p:txBody>
          <a:bodyPr/>
          <a:lstStyle/>
          <a:p>
            <a:fld id="{0A769A93-9EF9-4B2F-A281-B5AC303149A8}" type="slidenum">
              <a:rPr lang="en-US" smtClean="0"/>
              <a:pPr/>
              <a:t>5</a:t>
            </a:fld>
            <a:endParaRPr lang="en-US" dirty="0"/>
          </a:p>
        </p:txBody>
      </p:sp>
    </p:spTree>
    <p:extLst>
      <p:ext uri="{BB962C8B-B14F-4D97-AF65-F5344CB8AC3E}">
        <p14:creationId xmlns:p14="http://schemas.microsoft.com/office/powerpoint/2010/main" val="2103858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dirty="0" smtClean="0"/>
              <a:t>Presenter explains:</a:t>
            </a:r>
            <a:r>
              <a:rPr lang="en-US" baseline="0" dirty="0" smtClean="0"/>
              <a:t>  As I just mentioned, businesses, entrepreneurs, and governments obtain financial capital by selling financial assets in the capital markets.  These assets include stocks and bonds.</a:t>
            </a:r>
          </a:p>
          <a:p>
            <a:endParaRPr lang="en-US" baseline="0" dirty="0" smtClean="0"/>
          </a:p>
          <a:p>
            <a:r>
              <a:rPr lang="en-US" dirty="0" smtClean="0"/>
              <a:t>Presenter asks:</a:t>
            </a:r>
            <a:r>
              <a:rPr lang="en-US" baseline="0" dirty="0" smtClean="0"/>
              <a:t> </a:t>
            </a:r>
            <a:r>
              <a:rPr lang="en-US" dirty="0" smtClean="0"/>
              <a:t>What is a stock?</a:t>
            </a:r>
          </a:p>
          <a:p>
            <a:pPr marL="234155" indent="-234155">
              <a:buFont typeface="Arial" pitchFamily="34" charset="0"/>
              <a:buChar char="•"/>
            </a:pPr>
            <a:r>
              <a:rPr lang="en-US" baseline="0" dirty="0" smtClean="0"/>
              <a:t>Companies issue stock as a way of raising money to fund the development of new products and services or to fund the maintenance of existing products and services. </a:t>
            </a:r>
          </a:p>
          <a:p>
            <a:pPr marL="234155" indent="-234155">
              <a:buFont typeface="Arial" pitchFamily="34" charset="0"/>
              <a:buChar char="•"/>
            </a:pPr>
            <a:r>
              <a:rPr lang="en-US" dirty="0" smtClean="0"/>
              <a:t>People buy stock because they believe the value of the stock will go up and that eventually they can sell stocks to another buyer at a higher price than the initial purchase price. </a:t>
            </a:r>
          </a:p>
          <a:p>
            <a:pPr marL="234155" indent="-234155">
              <a:buFont typeface="Arial" pitchFamily="34" charset="0"/>
              <a:buChar char="•"/>
            </a:pPr>
            <a:r>
              <a:rPr lang="en-US" dirty="0" smtClean="0"/>
              <a:t>The risk is that the stock price could also go down. </a:t>
            </a:r>
          </a:p>
          <a:p>
            <a:pPr marL="234155" indent="-234155">
              <a:buFont typeface="Arial" pitchFamily="34" charset="0"/>
              <a:buChar char="•"/>
            </a:pPr>
            <a:r>
              <a:rPr lang="en-US" dirty="0" smtClean="0"/>
              <a:t>When you buy stock you become part owner of the company that issued it. </a:t>
            </a:r>
          </a:p>
          <a:p>
            <a:endParaRPr lang="en-US" dirty="0" smtClean="0"/>
          </a:p>
          <a:p>
            <a:r>
              <a:rPr lang="en-US" dirty="0" smtClean="0"/>
              <a:t>Presenter asks: What is a bond?</a:t>
            </a:r>
          </a:p>
          <a:p>
            <a:pPr marL="234155" marR="0" indent="-234155" algn="l" defTabSz="936620" rtl="0" eaLnBrk="1" fontAlgn="auto" latinLnBrk="0" hangingPunct="1">
              <a:lnSpc>
                <a:spcPct val="100000"/>
              </a:lnSpc>
              <a:spcBef>
                <a:spcPts val="0"/>
              </a:spcBef>
              <a:spcAft>
                <a:spcPts val="0"/>
              </a:spcAft>
              <a:buClrTx/>
              <a:buSzTx/>
              <a:buFont typeface="Arial" pitchFamily="34" charset="0"/>
              <a:buChar char="•"/>
              <a:tabLst/>
              <a:defRPr/>
            </a:pPr>
            <a:r>
              <a:rPr lang="en-US" dirty="0" smtClean="0"/>
              <a:t>A bond is a loan made by investors to a company or government. </a:t>
            </a:r>
          </a:p>
          <a:p>
            <a:pPr marL="234155" indent="-234155" defTabSz="936620">
              <a:buFont typeface="Arial" pitchFamily="34" charset="0"/>
              <a:buChar char="•"/>
              <a:defRPr/>
            </a:pPr>
            <a:r>
              <a:rPr lang="en-US" dirty="0" smtClean="0"/>
              <a:t>A company might issue bonds instead of stock because they do not wish to have any more owners (decision-makers). </a:t>
            </a:r>
          </a:p>
          <a:p>
            <a:pPr marL="234155" indent="-234155" defTabSz="936620">
              <a:buFont typeface="Arial" pitchFamily="34" charset="0"/>
              <a:buChar char="•"/>
              <a:defRPr/>
            </a:pPr>
            <a:r>
              <a:rPr lang="en-US" dirty="0" smtClean="0"/>
              <a:t>Governments also issue bonds to fund large projects. </a:t>
            </a:r>
          </a:p>
          <a:p>
            <a:pPr marL="234155" indent="-234155" defTabSz="936620">
              <a:buFont typeface="Arial" pitchFamily="34" charset="0"/>
              <a:buChar char="•"/>
              <a:defRPr/>
            </a:pPr>
            <a:r>
              <a:rPr lang="en-US" dirty="0" smtClean="0"/>
              <a:t>Unlike stockholders, bond purchasers are not company owners. Instead, they receive interest payments and are repaid the loan amount at a future date. </a:t>
            </a:r>
          </a:p>
          <a:p>
            <a:pPr marL="234155" indent="-234155" defTabSz="936620">
              <a:buFont typeface="Arial" pitchFamily="34" charset="0"/>
              <a:buChar char="•"/>
              <a:defRPr/>
            </a:pPr>
            <a:r>
              <a:rPr lang="en-US" dirty="0" smtClean="0"/>
              <a:t>Businesses issue bonds and so do federal, state, and local governments. </a:t>
            </a:r>
          </a:p>
          <a:p>
            <a:pPr marL="234155" indent="-234155" defTabSz="936620">
              <a:buFont typeface="Arial" pitchFamily="34" charset="0"/>
              <a:buChar char="•"/>
              <a:defRPr/>
            </a:pPr>
            <a:r>
              <a:rPr lang="en-US" dirty="0" smtClean="0"/>
              <a:t>Bonds often help pay for big projects, such as new schools and hospitals, road repairs, and renovations to public buildings and parks.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A769A93-9EF9-4B2F-A281-B5AC303149A8}" type="slidenum">
              <a:rPr lang="en-US" smtClean="0"/>
              <a:pPr/>
              <a:t>6</a:t>
            </a:fld>
            <a:endParaRPr lang="en-US" dirty="0"/>
          </a:p>
        </p:txBody>
      </p:sp>
    </p:spTree>
    <p:extLst>
      <p:ext uri="{BB962C8B-B14F-4D97-AF65-F5344CB8AC3E}">
        <p14:creationId xmlns:p14="http://schemas.microsoft.com/office/powerpoint/2010/main" val="2103858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6620">
              <a:defRPr/>
            </a:pPr>
            <a:endParaRPr lang="en-US" dirty="0" smtClean="0"/>
          </a:p>
          <a:p>
            <a:pPr defTabSz="936620">
              <a:defRPr/>
            </a:pPr>
            <a:r>
              <a:rPr lang="en-US" dirty="0" smtClean="0"/>
              <a:t>Presenter asks: What would happen if we had no capital markets?</a:t>
            </a:r>
          </a:p>
          <a:p>
            <a:pPr marL="234155" indent="-234155" defTabSz="936620">
              <a:buFont typeface="Arial" pitchFamily="34" charset="0"/>
              <a:buChar char="•"/>
              <a:defRPr/>
            </a:pPr>
            <a:r>
              <a:rPr lang="en-US" dirty="0" smtClean="0"/>
              <a:t>Without markets for stocks and bonds, business owners would have fewer options to bring their ideas to life or to expand their businesses.</a:t>
            </a:r>
          </a:p>
          <a:p>
            <a:pPr marL="234155" indent="-234155" defTabSz="936620">
              <a:buFont typeface="Arial" pitchFamily="34" charset="0"/>
              <a:buChar char="•"/>
              <a:defRPr/>
            </a:pPr>
            <a:r>
              <a:rPr lang="en-US" dirty="0" smtClean="0"/>
              <a:t>They would have to save up enough cash to get to that point, which could take lots of time. </a:t>
            </a:r>
          </a:p>
          <a:p>
            <a:pPr marL="234155" indent="-234155" defTabSz="936620">
              <a:buFont typeface="Arial" pitchFamily="34" charset="0"/>
              <a:buChar char="•"/>
              <a:defRPr/>
            </a:pPr>
            <a:r>
              <a:rPr lang="en-US" dirty="0" smtClean="0"/>
              <a:t>With healthy capital markets, business owners can obtain the needed financial capital. They can build successful companies and expand existing businesses to create new jobs and strengthen the economy.</a:t>
            </a:r>
            <a:endParaRPr lang="en-US" dirty="0" smtClean="0">
              <a:solidFill>
                <a:schemeClr val="accent2"/>
              </a:solidFill>
              <a:latin typeface="Calibri" pitchFamily="34" charset="0"/>
            </a:endParaRPr>
          </a:p>
          <a:p>
            <a:pPr defTabSz="936620">
              <a:defRPr/>
            </a:pPr>
            <a:endParaRPr lang="en-US" dirty="0" smtClean="0"/>
          </a:p>
          <a:p>
            <a:pPr defTabSz="936620">
              <a:defRPr/>
            </a:pPr>
            <a:endParaRPr lang="en-US" dirty="0" smtClean="0"/>
          </a:p>
        </p:txBody>
      </p:sp>
      <p:sp>
        <p:nvSpPr>
          <p:cNvPr id="4" name="Slide Number Placeholder 3"/>
          <p:cNvSpPr>
            <a:spLocks noGrp="1"/>
          </p:cNvSpPr>
          <p:nvPr>
            <p:ph type="sldNum" sz="quarter" idx="10"/>
          </p:nvPr>
        </p:nvSpPr>
        <p:spPr/>
        <p:txBody>
          <a:bodyPr/>
          <a:lstStyle/>
          <a:p>
            <a:fld id="{0A769A93-9EF9-4B2F-A281-B5AC303149A8}" type="slidenum">
              <a:rPr lang="en-US" smtClean="0"/>
              <a:pPr/>
              <a:t>7</a:t>
            </a:fld>
            <a:endParaRPr lang="en-US" dirty="0"/>
          </a:p>
        </p:txBody>
      </p:sp>
    </p:spTree>
    <p:extLst>
      <p:ext uri="{BB962C8B-B14F-4D97-AF65-F5344CB8AC3E}">
        <p14:creationId xmlns:p14="http://schemas.microsoft.com/office/powerpoint/2010/main" val="2103858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presenter wraps up: Thank you for your attention and time today. </a:t>
            </a:r>
          </a:p>
          <a:p>
            <a:endParaRPr lang="en-US" baseline="0" dirty="0" smtClean="0"/>
          </a:p>
          <a:p>
            <a:pPr>
              <a:buFont typeface="Arial" pitchFamily="34" charset="0"/>
              <a:buNone/>
            </a:pPr>
            <a:r>
              <a:rPr lang="en-US" baseline="0" dirty="0" smtClean="0"/>
              <a:t>I hope you now have a better understanding of what the capital markets are, what they do for us, and why that’s important. </a:t>
            </a:r>
          </a:p>
          <a:p>
            <a:pPr>
              <a:buFont typeface="Arial" pitchFamily="34" charset="0"/>
              <a:buNone/>
            </a:pPr>
            <a:endParaRPr lang="en-US" baseline="0" dirty="0" smtClean="0"/>
          </a:p>
          <a:p>
            <a:pPr>
              <a:buFont typeface="Arial" pitchFamily="34" charset="0"/>
              <a:buNone/>
            </a:pPr>
            <a:r>
              <a:rPr lang="en-US" baseline="0" dirty="0" smtClean="0"/>
              <a:t>I asked you a lot of questions today. Now it’s your turn to ask me questions. </a:t>
            </a:r>
          </a:p>
        </p:txBody>
      </p:sp>
      <p:sp>
        <p:nvSpPr>
          <p:cNvPr id="4" name="Slide Number Placeholder 3"/>
          <p:cNvSpPr>
            <a:spLocks noGrp="1"/>
          </p:cNvSpPr>
          <p:nvPr>
            <p:ph type="sldNum" sz="quarter" idx="10"/>
          </p:nvPr>
        </p:nvSpPr>
        <p:spPr/>
        <p:txBody>
          <a:bodyPr/>
          <a:lstStyle/>
          <a:p>
            <a:fld id="{0A769A93-9EF9-4B2F-A281-B5AC303149A8}" type="slidenum">
              <a:rPr lang="en-US" smtClean="0"/>
              <a:pPr/>
              <a:t>8</a:t>
            </a:fld>
            <a:endParaRPr lang="en-US" dirty="0"/>
          </a:p>
        </p:txBody>
      </p:sp>
    </p:spTree>
    <p:extLst>
      <p:ext uri="{BB962C8B-B14F-4D97-AF65-F5344CB8AC3E}">
        <p14:creationId xmlns:p14="http://schemas.microsoft.com/office/powerpoint/2010/main" val="2103858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b="1" dirty="0" smtClean="0"/>
              <a:t>If you did not use the video</a:t>
            </a:r>
            <a:r>
              <a:rPr lang="en-US" dirty="0" smtClean="0"/>
              <a:t>, discuss the lesson content:</a:t>
            </a:r>
          </a:p>
          <a:p>
            <a:endParaRPr lang="en-US" sz="600" dirty="0" smtClean="0"/>
          </a:p>
          <a:p>
            <a:pPr>
              <a:buFont typeface="Arial" pitchFamily="34" charset="0"/>
              <a:buChar char="•"/>
            </a:pPr>
            <a:r>
              <a:rPr lang="en-US" dirty="0" smtClean="0"/>
              <a:t>  Capital markets are financial markets that </a:t>
            </a:r>
            <a:r>
              <a:rPr lang="en-US" b="1" dirty="0" smtClean="0"/>
              <a:t>bring buyers and sellers together </a:t>
            </a:r>
            <a:r>
              <a:rPr lang="en-US" dirty="0" smtClean="0"/>
              <a:t>to trade stocks, bonds, currencies, and other financial assets. The capital markets include the stock market and the bond market. They help people with ideas become entrepreneurs and small businesses grow into big companies, while giving folks like you and me opportunities to save and invest for our futures.</a:t>
            </a:r>
            <a:r>
              <a:rPr lang="en-US" b="1" dirty="0" smtClean="0"/>
              <a:t> </a:t>
            </a:r>
          </a:p>
          <a:p>
            <a:pPr>
              <a:buFont typeface="Arial" pitchFamily="34" charset="0"/>
              <a:buNone/>
            </a:pPr>
            <a:endParaRPr lang="en-US" b="1" dirty="0" smtClean="0"/>
          </a:p>
          <a:p>
            <a:pPr>
              <a:buFont typeface="Arial" pitchFamily="34" charset="0"/>
              <a:buChar char="•"/>
            </a:pPr>
            <a:r>
              <a:rPr lang="en-US" b="1" dirty="0" smtClean="0"/>
              <a:t>  For example: </a:t>
            </a:r>
            <a:r>
              <a:rPr lang="en-US" dirty="0" smtClean="0"/>
              <a:t>You have an idea for a new business—delicious, healthy ice. You saved your money in the bank, earned interest, and used that to start your business. Now you test the market, and BOOM, your product is a hit. You can't fill ice cream cones fast enough; the business is growing! You need to hire people to help you produce, sell, and deliver your ice cream. You need more ingredients from your suppliers, like the fruit seller and the cone baker. You don't have the money to pay for all of this right now, but according to your business plan and test market results, you’re  going to make millions in the first year. Enter: the capital markets. </a:t>
            </a:r>
          </a:p>
          <a:p>
            <a:pPr>
              <a:buFont typeface="Arial" pitchFamily="34" charset="0"/>
              <a:buNone/>
            </a:pPr>
            <a:endParaRPr lang="en-US" dirty="0" smtClean="0"/>
          </a:p>
          <a:p>
            <a:pPr>
              <a:buFont typeface="Arial" pitchFamily="34" charset="0"/>
              <a:buChar char="•"/>
            </a:pPr>
            <a:r>
              <a:rPr lang="en-US" dirty="0" smtClean="0"/>
              <a:t>  </a:t>
            </a:r>
            <a:r>
              <a:rPr lang="en-US" b="1" dirty="0" smtClean="0"/>
              <a:t>Financial capital </a:t>
            </a:r>
            <a:r>
              <a:rPr lang="en-US" dirty="0" smtClean="0"/>
              <a:t>is money used by entrepreneurs and businesses to buy resources and supplies to make products or provide a service to buyers. Financial capital  can be raised in two ways through </a:t>
            </a:r>
            <a:r>
              <a:rPr lang="en-US" u="sng" dirty="0" smtClean="0"/>
              <a:t>capital markets</a:t>
            </a:r>
            <a:r>
              <a:rPr lang="en-US" dirty="0" smtClean="0"/>
              <a:t>—as a </a:t>
            </a:r>
            <a:r>
              <a:rPr lang="en-US" u="sng" dirty="0" smtClean="0"/>
              <a:t>bond</a:t>
            </a:r>
            <a:r>
              <a:rPr lang="en-US" dirty="0" smtClean="0"/>
              <a:t>, which is like a loan that you will repay at a later date with interest; or by selling </a:t>
            </a:r>
            <a:r>
              <a:rPr lang="en-US" u="sng" dirty="0" smtClean="0"/>
              <a:t>stock</a:t>
            </a:r>
            <a:r>
              <a:rPr lang="en-US" dirty="0" smtClean="0"/>
              <a:t>, which is done in exchange for partial ownership of your business.</a:t>
            </a:r>
          </a:p>
          <a:p>
            <a:pPr>
              <a:buFont typeface="Arial" pitchFamily="34" charset="0"/>
              <a:buNone/>
            </a:pPr>
            <a:endParaRPr lang="en-US" dirty="0" smtClean="0"/>
          </a:p>
          <a:p>
            <a:pPr>
              <a:buFont typeface="Arial" pitchFamily="34" charset="0"/>
              <a:buChar char="•"/>
            </a:pPr>
            <a:r>
              <a:rPr lang="en-US" dirty="0" smtClean="0"/>
              <a:t>  Issuing or selling </a:t>
            </a:r>
            <a:r>
              <a:rPr lang="en-US" b="1" dirty="0" smtClean="0"/>
              <a:t>stock</a:t>
            </a:r>
            <a:r>
              <a:rPr lang="en-US" dirty="0" smtClean="0"/>
              <a:t> takes place through an IPO or initial public offering, in which the price is determined by the amount buyers are willing to spend and sellers want to make. Unlike a loan, which has to be repaid, "going public" allows others to buy a share or a portion of your business and become a partial owner. The person or institution with the most shares at any time is the company's main owner.  Many small businesses have conducted IPOs and earned money to become a large company. These companies expanded across the country, created thousands of jobs, stimulated new businesses related to supplies, production and delivery, and provided a good or service that consumers value. People buy stock because they believe the value of the stock will go up and that eventually they can sell stocks to another buyer at a higher price than the initial purchase price. The risk is that the stock price could also go down. </a:t>
            </a:r>
            <a:endParaRPr lang="en-US" dirty="0"/>
          </a:p>
        </p:txBody>
      </p:sp>
      <p:sp>
        <p:nvSpPr>
          <p:cNvPr id="4" name="Slide Number Placeholder 3"/>
          <p:cNvSpPr>
            <a:spLocks noGrp="1"/>
          </p:cNvSpPr>
          <p:nvPr>
            <p:ph type="sldNum" sz="quarter" idx="10"/>
          </p:nvPr>
        </p:nvSpPr>
        <p:spPr/>
        <p:txBody>
          <a:bodyPr/>
          <a:lstStyle/>
          <a:p>
            <a:fld id="{0A769A93-9EF9-4B2F-A281-B5AC303149A8}" type="slidenum">
              <a:rPr lang="en-US" smtClean="0"/>
              <a:pPr/>
              <a:t>10</a:t>
            </a:fld>
            <a:endParaRPr lang="en-US" dirty="0"/>
          </a:p>
        </p:txBody>
      </p:sp>
    </p:spTree>
    <p:extLst>
      <p:ext uri="{BB962C8B-B14F-4D97-AF65-F5344CB8AC3E}">
        <p14:creationId xmlns:p14="http://schemas.microsoft.com/office/powerpoint/2010/main" val="1854441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BBBAC9-5093-4527-9FBC-E6B1FBD81899}" type="datetimeFigureOut">
              <a:rPr lang="en-US" smtClean="0"/>
              <a:pPr/>
              <a:t>10/20/2017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A8A84C-5757-425A-A70C-5461F73BBD03}" type="slidenum">
              <a:rPr lang="en-US" smtClean="0"/>
              <a:pPr/>
              <a:t>‹#›</a:t>
            </a:fld>
            <a:endParaRPr lang="en-US" dirty="0"/>
          </a:p>
        </p:txBody>
      </p:sp>
    </p:spTree>
    <p:extLst>
      <p:ext uri="{BB962C8B-B14F-4D97-AF65-F5344CB8AC3E}">
        <p14:creationId xmlns:p14="http://schemas.microsoft.com/office/powerpoint/2010/main" val="654290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BBBAC9-5093-4527-9FBC-E6B1FBD81899}" type="datetimeFigureOut">
              <a:rPr lang="en-US" smtClean="0"/>
              <a:pPr/>
              <a:t>10/20/2017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A8A84C-5757-425A-A70C-5461F73BBD03}" type="slidenum">
              <a:rPr lang="en-US" smtClean="0"/>
              <a:pPr/>
              <a:t>‹#›</a:t>
            </a:fld>
            <a:endParaRPr lang="en-US" dirty="0"/>
          </a:p>
        </p:txBody>
      </p:sp>
    </p:spTree>
    <p:extLst>
      <p:ext uri="{BB962C8B-B14F-4D97-AF65-F5344CB8AC3E}">
        <p14:creationId xmlns:p14="http://schemas.microsoft.com/office/powerpoint/2010/main" val="138117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BBBAC9-5093-4527-9FBC-E6B1FBD81899}" type="datetimeFigureOut">
              <a:rPr lang="en-US" smtClean="0"/>
              <a:pPr/>
              <a:t>10/20/2017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A8A84C-5757-425A-A70C-5461F73BBD03}" type="slidenum">
              <a:rPr lang="en-US" smtClean="0"/>
              <a:pPr/>
              <a:t>‹#›</a:t>
            </a:fld>
            <a:endParaRPr lang="en-US" dirty="0"/>
          </a:p>
        </p:txBody>
      </p:sp>
    </p:spTree>
    <p:extLst>
      <p:ext uri="{BB962C8B-B14F-4D97-AF65-F5344CB8AC3E}">
        <p14:creationId xmlns:p14="http://schemas.microsoft.com/office/powerpoint/2010/main" val="1430610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BBBAC9-5093-4527-9FBC-E6B1FBD81899}" type="datetimeFigureOut">
              <a:rPr lang="en-US" smtClean="0"/>
              <a:pPr/>
              <a:t>10/20/2017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A8A84C-5757-425A-A70C-5461F73BBD03}" type="slidenum">
              <a:rPr lang="en-US" smtClean="0"/>
              <a:pPr/>
              <a:t>‹#›</a:t>
            </a:fld>
            <a:endParaRPr lang="en-US" dirty="0"/>
          </a:p>
        </p:txBody>
      </p:sp>
    </p:spTree>
    <p:extLst>
      <p:ext uri="{BB962C8B-B14F-4D97-AF65-F5344CB8AC3E}">
        <p14:creationId xmlns:p14="http://schemas.microsoft.com/office/powerpoint/2010/main" val="735482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BBBAC9-5093-4527-9FBC-E6B1FBD81899}" type="datetimeFigureOut">
              <a:rPr lang="en-US" smtClean="0"/>
              <a:pPr/>
              <a:t>10/20/2017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A8A84C-5757-425A-A70C-5461F73BBD03}" type="slidenum">
              <a:rPr lang="en-US" smtClean="0"/>
              <a:pPr/>
              <a:t>‹#›</a:t>
            </a:fld>
            <a:endParaRPr lang="en-US" dirty="0"/>
          </a:p>
        </p:txBody>
      </p:sp>
    </p:spTree>
    <p:extLst>
      <p:ext uri="{BB962C8B-B14F-4D97-AF65-F5344CB8AC3E}">
        <p14:creationId xmlns:p14="http://schemas.microsoft.com/office/powerpoint/2010/main" val="4019877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BBBAC9-5093-4527-9FBC-E6B1FBD81899}" type="datetimeFigureOut">
              <a:rPr lang="en-US" smtClean="0"/>
              <a:pPr/>
              <a:t>10/20/2017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A8A84C-5757-425A-A70C-5461F73BBD03}" type="slidenum">
              <a:rPr lang="en-US" smtClean="0"/>
              <a:pPr/>
              <a:t>‹#›</a:t>
            </a:fld>
            <a:endParaRPr lang="en-US" dirty="0"/>
          </a:p>
        </p:txBody>
      </p:sp>
    </p:spTree>
    <p:extLst>
      <p:ext uri="{BB962C8B-B14F-4D97-AF65-F5344CB8AC3E}">
        <p14:creationId xmlns:p14="http://schemas.microsoft.com/office/powerpoint/2010/main" val="3666524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BBBAC9-5093-4527-9FBC-E6B1FBD81899}" type="datetimeFigureOut">
              <a:rPr lang="en-US" smtClean="0"/>
              <a:pPr/>
              <a:t>10/20/2017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3A8A84C-5757-425A-A70C-5461F73BBD03}" type="slidenum">
              <a:rPr lang="en-US" smtClean="0"/>
              <a:pPr/>
              <a:t>‹#›</a:t>
            </a:fld>
            <a:endParaRPr lang="en-US" dirty="0"/>
          </a:p>
        </p:txBody>
      </p:sp>
    </p:spTree>
    <p:extLst>
      <p:ext uri="{BB962C8B-B14F-4D97-AF65-F5344CB8AC3E}">
        <p14:creationId xmlns:p14="http://schemas.microsoft.com/office/powerpoint/2010/main" val="4259354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BBBAC9-5093-4527-9FBC-E6B1FBD81899}" type="datetimeFigureOut">
              <a:rPr lang="en-US" smtClean="0"/>
              <a:pPr/>
              <a:t>10/20/2017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3A8A84C-5757-425A-A70C-5461F73BBD03}" type="slidenum">
              <a:rPr lang="en-US" smtClean="0"/>
              <a:pPr/>
              <a:t>‹#›</a:t>
            </a:fld>
            <a:endParaRPr lang="en-US" dirty="0"/>
          </a:p>
        </p:txBody>
      </p:sp>
    </p:spTree>
    <p:extLst>
      <p:ext uri="{BB962C8B-B14F-4D97-AF65-F5344CB8AC3E}">
        <p14:creationId xmlns:p14="http://schemas.microsoft.com/office/powerpoint/2010/main" val="4083043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BBBAC9-5093-4527-9FBC-E6B1FBD81899}" type="datetimeFigureOut">
              <a:rPr lang="en-US" smtClean="0"/>
              <a:pPr/>
              <a:t>10/20/2017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A8A84C-5757-425A-A70C-5461F73BBD03}" type="slidenum">
              <a:rPr lang="en-US" smtClean="0"/>
              <a:pPr/>
              <a:t>‹#›</a:t>
            </a:fld>
            <a:endParaRPr lang="en-US" dirty="0"/>
          </a:p>
        </p:txBody>
      </p:sp>
    </p:spTree>
    <p:extLst>
      <p:ext uri="{BB962C8B-B14F-4D97-AF65-F5344CB8AC3E}">
        <p14:creationId xmlns:p14="http://schemas.microsoft.com/office/powerpoint/2010/main" val="943671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BBBAC9-5093-4527-9FBC-E6B1FBD81899}" type="datetimeFigureOut">
              <a:rPr lang="en-US" smtClean="0"/>
              <a:pPr/>
              <a:t>10/20/2017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A8A84C-5757-425A-A70C-5461F73BBD03}" type="slidenum">
              <a:rPr lang="en-US" smtClean="0"/>
              <a:pPr/>
              <a:t>‹#›</a:t>
            </a:fld>
            <a:endParaRPr lang="en-US" dirty="0"/>
          </a:p>
        </p:txBody>
      </p:sp>
    </p:spTree>
    <p:extLst>
      <p:ext uri="{BB962C8B-B14F-4D97-AF65-F5344CB8AC3E}">
        <p14:creationId xmlns:p14="http://schemas.microsoft.com/office/powerpoint/2010/main" val="168577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BBBAC9-5093-4527-9FBC-E6B1FBD81899}" type="datetimeFigureOut">
              <a:rPr lang="en-US" smtClean="0"/>
              <a:pPr/>
              <a:t>10/20/2017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A8A84C-5757-425A-A70C-5461F73BBD03}" type="slidenum">
              <a:rPr lang="en-US" smtClean="0"/>
              <a:pPr/>
              <a:t>‹#›</a:t>
            </a:fld>
            <a:endParaRPr lang="en-US" dirty="0"/>
          </a:p>
        </p:txBody>
      </p:sp>
    </p:spTree>
    <p:extLst>
      <p:ext uri="{BB962C8B-B14F-4D97-AF65-F5344CB8AC3E}">
        <p14:creationId xmlns:p14="http://schemas.microsoft.com/office/powerpoint/2010/main" val="572098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BBBAC9-5093-4527-9FBC-E6B1FBD81899}" type="datetimeFigureOut">
              <a:rPr lang="en-US" smtClean="0"/>
              <a:pPr/>
              <a:t>10/20/2017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A8A84C-5757-425A-A70C-5461F73BBD03}" type="slidenum">
              <a:rPr lang="en-US" smtClean="0"/>
              <a:pPr/>
              <a:t>‹#›</a:t>
            </a:fld>
            <a:endParaRPr lang="en-US" dirty="0"/>
          </a:p>
        </p:txBody>
      </p:sp>
    </p:spTree>
    <p:extLst>
      <p:ext uri="{BB962C8B-B14F-4D97-AF65-F5344CB8AC3E}">
        <p14:creationId xmlns:p14="http://schemas.microsoft.com/office/powerpoint/2010/main" val="40914452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2.png"/><Relationship Id="rId5" Type="http://schemas.openxmlformats.org/officeDocument/2006/relationships/diagramQuickStyle" Target="../diagrams/quickStyle2.xml"/><Relationship Id="rId10" Type="http://schemas.openxmlformats.org/officeDocument/2006/relationships/image" Target="../media/image1.png"/><Relationship Id="rId4" Type="http://schemas.openxmlformats.org/officeDocument/2006/relationships/diagramLayout" Target="../diagrams/layout2.xml"/><Relationship Id="rId9"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Understanding Capital Markets</a:t>
            </a:r>
            <a:endParaRPr lang="en-US" dirty="0"/>
          </a:p>
        </p:txBody>
      </p:sp>
      <p:sp>
        <p:nvSpPr>
          <p:cNvPr id="8" name="Subtitle 7"/>
          <p:cNvSpPr>
            <a:spLocks noGrp="1"/>
          </p:cNvSpPr>
          <p:nvPr>
            <p:ph type="subTitle" idx="1"/>
          </p:nvPr>
        </p:nvSpPr>
        <p:spPr/>
        <p:txBody>
          <a:bodyPr/>
          <a:lstStyle/>
          <a:p>
            <a:r>
              <a:rPr lang="en-US" dirty="0" smtClean="0"/>
              <a:t>INSERT PRESENTER INFORMATION HERE  </a:t>
            </a:r>
            <a:br>
              <a:rPr lang="en-US" dirty="0" smtClean="0"/>
            </a:br>
            <a:r>
              <a:rPr lang="en-US" dirty="0" smtClean="0"/>
              <a:t>(Name, Title, Firm)</a:t>
            </a:r>
            <a:endParaRPr lang="en-US" dirty="0"/>
          </a:p>
        </p:txBody>
      </p:sp>
      <p:pic>
        <p:nvPicPr>
          <p:cNvPr id="10" name="Picture 9" descr="EconLowdownPPTbanner.BM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7851"/>
            <a:ext cx="9144000" cy="1030224"/>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 y="5842635"/>
            <a:ext cx="9144000" cy="939165"/>
          </a:xfrm>
          <a:prstGeom prst="rect">
            <a:avLst/>
          </a:prstGeom>
        </p:spPr>
      </p:pic>
    </p:spTree>
    <p:extLst>
      <p:ext uri="{BB962C8B-B14F-4D97-AF65-F5344CB8AC3E}">
        <p14:creationId xmlns:p14="http://schemas.microsoft.com/office/powerpoint/2010/main" val="1169523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Diagram 16"/>
          <p:cNvGraphicFramePr/>
          <p:nvPr>
            <p:extLst>
              <p:ext uri="{D42A27DB-BD31-4B8C-83A1-F6EECF244321}">
                <p14:modId xmlns:p14="http://schemas.microsoft.com/office/powerpoint/2010/main" val="1649084817"/>
              </p:ext>
            </p:extLst>
          </p:nvPr>
        </p:nvGraphicFramePr>
        <p:xfrm>
          <a:off x="1524000" y="1397000"/>
          <a:ext cx="6400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EconLowdownPPTbanner.BMP"/>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19050"/>
            <a:ext cx="9144000" cy="1030224"/>
          </a:xfrm>
          <a:prstGeom prst="rect">
            <a:avLst/>
          </a:prstGeom>
        </p:spPr>
      </p:pic>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5823966"/>
            <a:ext cx="9144000" cy="939165"/>
          </a:xfrm>
          <a:prstGeom prst="rect">
            <a:avLst/>
          </a:prstGeom>
        </p:spPr>
      </p:pic>
    </p:spTree>
    <p:extLst>
      <p:ext uri="{BB962C8B-B14F-4D97-AF65-F5344CB8AC3E}">
        <p14:creationId xmlns:p14="http://schemas.microsoft.com/office/powerpoint/2010/main" val="37334213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Diagram 16"/>
          <p:cNvGraphicFramePr/>
          <p:nvPr>
            <p:extLst>
              <p:ext uri="{D42A27DB-BD31-4B8C-83A1-F6EECF244321}">
                <p14:modId xmlns:p14="http://schemas.microsoft.com/office/powerpoint/2010/main" val="1649084817"/>
              </p:ext>
            </p:extLst>
          </p:nvPr>
        </p:nvGraphicFramePr>
        <p:xfrm>
          <a:off x="1524000" y="1397000"/>
          <a:ext cx="6477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EconLowdownPPTbanner.BMP"/>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19050"/>
            <a:ext cx="9144000" cy="1030224"/>
          </a:xfrm>
          <a:prstGeom prst="rect">
            <a:avLst/>
          </a:prstGeom>
        </p:spPr>
      </p:pic>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5918835"/>
            <a:ext cx="9144000" cy="939165"/>
          </a:xfrm>
          <a:prstGeom prst="rect">
            <a:avLst/>
          </a:prstGeom>
        </p:spPr>
      </p:pic>
    </p:spTree>
    <p:extLst>
      <p:ext uri="{BB962C8B-B14F-4D97-AF65-F5344CB8AC3E}">
        <p14:creationId xmlns:p14="http://schemas.microsoft.com/office/powerpoint/2010/main" val="37334213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998587" y="6596390"/>
            <a:ext cx="3145413" cy="261610"/>
          </a:xfrm>
          <a:prstGeom prst="rect">
            <a:avLst/>
          </a:prstGeom>
          <a:noFill/>
        </p:spPr>
        <p:txBody>
          <a:bodyPr wrap="none" rtlCol="0">
            <a:spAutoFit/>
          </a:bodyPr>
          <a:lstStyle/>
          <a:p>
            <a:r>
              <a:rPr lang="en-US" sz="1100" dirty="0" smtClean="0"/>
              <a:t>Image Source: http://www.bitmondo.com/hola.png</a:t>
            </a:r>
            <a:endParaRPr lang="en-US" sz="1100" dirty="0"/>
          </a:p>
        </p:txBody>
      </p:sp>
      <p:pic>
        <p:nvPicPr>
          <p:cNvPr id="9" name="Picture 8" descr="Hello Wordle.jpg"/>
          <p:cNvPicPr>
            <a:picLocks noChangeAspect="1"/>
          </p:cNvPicPr>
          <p:nvPr/>
        </p:nvPicPr>
        <p:blipFill>
          <a:blip r:embed="rId3" cstate="print"/>
          <a:stretch>
            <a:fillRect/>
          </a:stretch>
        </p:blipFill>
        <p:spPr>
          <a:xfrm>
            <a:off x="315468" y="1250442"/>
            <a:ext cx="8513064" cy="4357116"/>
          </a:xfrm>
          <a:prstGeom prst="rect">
            <a:avLst/>
          </a:prstGeom>
        </p:spPr>
      </p:pic>
      <p:pic>
        <p:nvPicPr>
          <p:cNvPr id="10" name="Picture 9" descr="EconLowdownPPTbanner.BMP"/>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9050"/>
            <a:ext cx="9144000" cy="1030224"/>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 y="5687705"/>
            <a:ext cx="9144000" cy="939165"/>
          </a:xfrm>
          <a:prstGeom prst="rect">
            <a:avLst/>
          </a:prstGeom>
        </p:spPr>
      </p:pic>
    </p:spTree>
    <p:extLst>
      <p:ext uri="{BB962C8B-B14F-4D97-AF65-F5344CB8AC3E}">
        <p14:creationId xmlns:p14="http://schemas.microsoft.com/office/powerpoint/2010/main" val="42198866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5410431" y="5832747"/>
            <a:ext cx="3352569" cy="369332"/>
          </a:xfrm>
          <a:prstGeom prst="rect">
            <a:avLst/>
          </a:prstGeom>
          <a:noFill/>
        </p:spPr>
        <p:txBody>
          <a:bodyPr wrap="square" rtlCol="0">
            <a:spAutoFit/>
          </a:bodyPr>
          <a:lstStyle/>
          <a:p>
            <a:pPr algn="ctr"/>
            <a:r>
              <a:rPr lang="en-US" dirty="0" smtClean="0">
                <a:latin typeface="+mj-lt"/>
              </a:rPr>
              <a:t>Markets can be virtual.</a:t>
            </a:r>
            <a:endParaRPr lang="en-US" dirty="0">
              <a:latin typeface="+mj-l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73132" y="1139249"/>
            <a:ext cx="3666068" cy="2062163"/>
          </a:xfrm>
          <a:prstGeom prst="rect">
            <a:avLst/>
          </a:prstGeom>
        </p:spPr>
      </p:pic>
      <p:sp>
        <p:nvSpPr>
          <p:cNvPr id="3" name="TextBox 2"/>
          <p:cNvSpPr txBox="1"/>
          <p:nvPr/>
        </p:nvSpPr>
        <p:spPr>
          <a:xfrm>
            <a:off x="4724863" y="3275817"/>
            <a:ext cx="4114337" cy="369332"/>
          </a:xfrm>
          <a:prstGeom prst="rect">
            <a:avLst/>
          </a:prstGeom>
          <a:noFill/>
        </p:spPr>
        <p:txBody>
          <a:bodyPr wrap="square" rtlCol="0">
            <a:spAutoFit/>
          </a:bodyPr>
          <a:lstStyle/>
          <a:p>
            <a:pPr algn="ctr"/>
            <a:r>
              <a:rPr lang="en-US" dirty="0" smtClean="0"/>
              <a:t>Markets can be physical places</a:t>
            </a:r>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5400" y="3702844"/>
            <a:ext cx="3733800" cy="201215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828" y="1893332"/>
            <a:ext cx="4746172" cy="2983467"/>
          </a:xfrm>
          <a:prstGeom prst="rect">
            <a:avLst/>
          </a:prstGeom>
        </p:spPr>
      </p:pic>
      <p:sp>
        <p:nvSpPr>
          <p:cNvPr id="8" name="TextBox 7"/>
          <p:cNvSpPr txBox="1"/>
          <p:nvPr/>
        </p:nvSpPr>
        <p:spPr>
          <a:xfrm>
            <a:off x="206828" y="1219200"/>
            <a:ext cx="4746172" cy="381000"/>
          </a:xfrm>
          <a:prstGeom prst="rect">
            <a:avLst/>
          </a:prstGeom>
          <a:noFill/>
        </p:spPr>
        <p:txBody>
          <a:bodyPr wrap="square" rtlCol="0">
            <a:spAutoFit/>
          </a:bodyPr>
          <a:lstStyle/>
          <a:p>
            <a:r>
              <a:rPr lang="en-US" dirty="0" smtClean="0"/>
              <a:t>Markets allow buyers and sellers to meet.</a:t>
            </a:r>
            <a:endParaRPr lang="en-US" dirty="0"/>
          </a:p>
        </p:txBody>
      </p:sp>
      <p:pic>
        <p:nvPicPr>
          <p:cNvPr id="10" name="Picture 9" descr="EconLowdownPPTbanner.BMP"/>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9050"/>
            <a:ext cx="9144000" cy="1030224"/>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5918835"/>
            <a:ext cx="9144000" cy="939165"/>
          </a:xfrm>
          <a:prstGeom prst="rect">
            <a:avLst/>
          </a:prstGeom>
        </p:spPr>
      </p:pic>
    </p:spTree>
    <p:extLst>
      <p:ext uri="{BB962C8B-B14F-4D97-AF65-F5344CB8AC3E}">
        <p14:creationId xmlns:p14="http://schemas.microsoft.com/office/powerpoint/2010/main" val="42198866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Diagram 16"/>
          <p:cNvGraphicFramePr/>
          <p:nvPr>
            <p:extLst>
              <p:ext uri="{D42A27DB-BD31-4B8C-83A1-F6EECF244321}">
                <p14:modId xmlns:p14="http://schemas.microsoft.com/office/powerpoint/2010/main" val="1649084817"/>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EconLowdownPPTbanner.BMP"/>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19050"/>
            <a:ext cx="9144000" cy="1030224"/>
          </a:xfrm>
          <a:prstGeom prst="rect">
            <a:avLst/>
          </a:prstGeom>
        </p:spPr>
      </p:pic>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5884926"/>
            <a:ext cx="9144000" cy="939165"/>
          </a:xfrm>
          <a:prstGeom prst="rect">
            <a:avLst/>
          </a:prstGeom>
        </p:spPr>
      </p:pic>
    </p:spTree>
    <p:extLst>
      <p:ext uri="{BB962C8B-B14F-4D97-AF65-F5344CB8AC3E}">
        <p14:creationId xmlns:p14="http://schemas.microsoft.com/office/powerpoint/2010/main" val="37334213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09600" y="1143000"/>
            <a:ext cx="8077200" cy="646331"/>
          </a:xfrm>
          <a:prstGeom prst="rect">
            <a:avLst/>
          </a:prstGeom>
          <a:noFill/>
        </p:spPr>
        <p:txBody>
          <a:bodyPr wrap="square" rtlCol="0">
            <a:spAutoFit/>
          </a:bodyPr>
          <a:lstStyle/>
          <a:p>
            <a:pPr algn="ctr"/>
            <a:r>
              <a:rPr lang="en-US" sz="3600" b="1" dirty="0" smtClean="0">
                <a:latin typeface="Calibri" pitchFamily="34" charset="0"/>
              </a:rPr>
              <a:t>Let’s Review</a:t>
            </a:r>
          </a:p>
        </p:txBody>
      </p:sp>
      <p:sp>
        <p:nvSpPr>
          <p:cNvPr id="24" name="TextBox 23"/>
          <p:cNvSpPr txBox="1"/>
          <p:nvPr/>
        </p:nvSpPr>
        <p:spPr>
          <a:xfrm>
            <a:off x="609600" y="1929348"/>
            <a:ext cx="4495800" cy="3416320"/>
          </a:xfrm>
          <a:prstGeom prst="rect">
            <a:avLst/>
          </a:prstGeom>
          <a:noFill/>
        </p:spPr>
        <p:txBody>
          <a:bodyPr wrap="square" rtlCol="0">
            <a:spAutoFit/>
          </a:bodyPr>
          <a:lstStyle/>
          <a:p>
            <a:pPr marL="457200" indent="-457200">
              <a:buFont typeface="+mj-lt"/>
              <a:buAutoNum type="arabicPeriod"/>
            </a:pPr>
            <a:r>
              <a:rPr lang="en-US" sz="2400" dirty="0" smtClean="0">
                <a:latin typeface="Calibri" pitchFamily="34" charset="0"/>
              </a:rPr>
              <a:t>What are capital markets?</a:t>
            </a:r>
          </a:p>
          <a:p>
            <a:pPr marL="457200" indent="-457200">
              <a:buFont typeface="+mj-lt"/>
              <a:buAutoNum type="arabicPeriod"/>
            </a:pPr>
            <a:endParaRPr lang="en-US" sz="2400" dirty="0">
              <a:latin typeface="Calibri" pitchFamily="34" charset="0"/>
            </a:endParaRPr>
          </a:p>
          <a:p>
            <a:pPr marL="457200" indent="-457200">
              <a:buFont typeface="+mj-lt"/>
              <a:buAutoNum type="arabicPeriod"/>
            </a:pPr>
            <a:r>
              <a:rPr lang="en-US" sz="2400" dirty="0" smtClean="0">
                <a:latin typeface="Calibri" pitchFamily="34" charset="0"/>
              </a:rPr>
              <a:t>Who provides financial  capital in these markets?</a:t>
            </a:r>
          </a:p>
          <a:p>
            <a:pPr marL="457200" indent="-457200">
              <a:buFont typeface="+mj-lt"/>
              <a:buAutoNum type="arabicPeriod"/>
            </a:pPr>
            <a:endParaRPr lang="en-US" sz="2400" dirty="0">
              <a:latin typeface="Calibri" pitchFamily="34" charset="0"/>
            </a:endParaRPr>
          </a:p>
          <a:p>
            <a:pPr marL="457200" indent="-457200">
              <a:buFont typeface="+mj-lt"/>
              <a:buAutoNum type="arabicPeriod"/>
            </a:pPr>
            <a:r>
              <a:rPr lang="en-US" sz="2400" dirty="0" smtClean="0">
                <a:latin typeface="Calibri" pitchFamily="34" charset="0"/>
              </a:rPr>
              <a:t>How do businesses, entrepreneurs, and governments obtain financial capital through these markets?</a:t>
            </a:r>
          </a:p>
        </p:txBody>
      </p:sp>
      <p:sp>
        <p:nvSpPr>
          <p:cNvPr id="7" name="Rectangle 6"/>
          <p:cNvSpPr/>
          <p:nvPr/>
        </p:nvSpPr>
        <p:spPr>
          <a:xfrm>
            <a:off x="5105400" y="1929348"/>
            <a:ext cx="3824283" cy="2677143"/>
          </a:xfrm>
          <a:prstGeom prst="rect">
            <a:avLst/>
          </a:prstGeom>
          <a:blipFill>
            <a:blip r:embed="rId3" cstate="print">
              <a:extLst>
                <a:ext uri="{28A0092B-C50C-407E-A947-70E740481C1C}">
                  <a14:useLocalDpi xmlns:a14="http://schemas.microsoft.com/office/drawing/2010/main" val="0"/>
                </a:ext>
              </a:extLst>
            </a:blip>
            <a:srcRect/>
            <a:stretch>
              <a:fillRect l="-12000" r="-12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8" name="Picture 7" descr="EconLowdownPPTbanner.BMP"/>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9050"/>
            <a:ext cx="9144000" cy="1030224"/>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918835"/>
            <a:ext cx="9144000" cy="939165"/>
          </a:xfrm>
          <a:prstGeom prst="rect">
            <a:avLst/>
          </a:prstGeom>
        </p:spPr>
      </p:pic>
    </p:spTree>
    <p:extLst>
      <p:ext uri="{BB962C8B-B14F-4D97-AF65-F5344CB8AC3E}">
        <p14:creationId xmlns:p14="http://schemas.microsoft.com/office/powerpoint/2010/main" val="4296966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852126534"/>
              </p:ext>
            </p:extLst>
          </p:nvPr>
        </p:nvGraphicFramePr>
        <p:xfrm>
          <a:off x="1524000" y="1397000"/>
          <a:ext cx="65532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38800" y="2057400"/>
            <a:ext cx="1980692" cy="1281122"/>
          </a:xfrm>
          <a:prstGeom prst="rect">
            <a:avLst/>
          </a:prstGeom>
        </p:spPr>
      </p:pic>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80149" y="3810000"/>
            <a:ext cx="2097994" cy="1356994"/>
          </a:xfrm>
          <a:prstGeom prst="rect">
            <a:avLst/>
          </a:prstGeom>
        </p:spPr>
      </p:pic>
      <p:pic>
        <p:nvPicPr>
          <p:cNvPr id="8" name="Picture 7" descr="EconLowdownPPTbanner.BMP"/>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19050"/>
            <a:ext cx="9144000" cy="1030224"/>
          </a:xfrm>
          <a:prstGeom prst="rect">
            <a:avLst/>
          </a:prstGeom>
        </p:spPr>
      </p:pic>
      <p:pic>
        <p:nvPicPr>
          <p:cNvPr id="2" name="Picture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5932478"/>
            <a:ext cx="9144000" cy="939165"/>
          </a:xfrm>
          <a:prstGeom prst="rect">
            <a:avLst/>
          </a:prstGeom>
        </p:spPr>
      </p:pic>
    </p:spTree>
    <p:extLst>
      <p:ext uri="{BB962C8B-B14F-4D97-AF65-F5344CB8AC3E}">
        <p14:creationId xmlns:p14="http://schemas.microsoft.com/office/powerpoint/2010/main" val="4296966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33400" y="1320225"/>
            <a:ext cx="8077200" cy="584775"/>
          </a:xfrm>
          <a:prstGeom prst="rect">
            <a:avLst/>
          </a:prstGeom>
          <a:noFill/>
        </p:spPr>
        <p:txBody>
          <a:bodyPr wrap="square" rtlCol="0">
            <a:spAutoFit/>
          </a:bodyPr>
          <a:lstStyle/>
          <a:p>
            <a:pPr algn="ctr"/>
            <a:r>
              <a:rPr lang="en-US" sz="3200" b="1" dirty="0" smtClean="0">
                <a:latin typeface="Calibri" pitchFamily="34" charset="0"/>
              </a:rPr>
              <a:t>With capital markets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7953" y="1447110"/>
            <a:ext cx="1935498" cy="20574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3610" y="1827634"/>
            <a:ext cx="1305575" cy="1519653"/>
          </a:xfrm>
          <a:prstGeom prst="rect">
            <a:avLst/>
          </a:prstGeom>
        </p:spPr>
      </p:pic>
      <p:cxnSp>
        <p:nvCxnSpPr>
          <p:cNvPr id="5" name="Straight Arrow Connector 4"/>
          <p:cNvCxnSpPr/>
          <p:nvPr/>
        </p:nvCxnSpPr>
        <p:spPr>
          <a:xfrm>
            <a:off x="2807074" y="2438400"/>
            <a:ext cx="3505200" cy="0"/>
          </a:xfrm>
          <a:prstGeom prst="straightConnector1">
            <a:avLst/>
          </a:prstGeom>
          <a:ln w="57150">
            <a:solidFill>
              <a:srgbClr val="92D050"/>
            </a:solidFill>
            <a:tailEnd type="arrow"/>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3609" y="4029105"/>
            <a:ext cx="1305575" cy="1519653"/>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1302" y="3657600"/>
            <a:ext cx="1935498" cy="2057400"/>
          </a:xfrm>
          <a:prstGeom prst="rect">
            <a:avLst/>
          </a:prstGeom>
        </p:spPr>
      </p:pic>
      <p:cxnSp>
        <p:nvCxnSpPr>
          <p:cNvPr id="14" name="Straight Connector 13"/>
          <p:cNvCxnSpPr/>
          <p:nvPr/>
        </p:nvCxnSpPr>
        <p:spPr>
          <a:xfrm>
            <a:off x="6751302" y="3962400"/>
            <a:ext cx="1783098" cy="15240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6751302" y="3771900"/>
            <a:ext cx="1729749" cy="19050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743200" y="4419600"/>
            <a:ext cx="3429000" cy="1077218"/>
          </a:xfrm>
          <a:prstGeom prst="rect">
            <a:avLst/>
          </a:prstGeom>
          <a:noFill/>
        </p:spPr>
        <p:txBody>
          <a:bodyPr wrap="square" rtlCol="0">
            <a:spAutoFit/>
          </a:bodyPr>
          <a:lstStyle/>
          <a:p>
            <a:pPr algn="ctr"/>
            <a:r>
              <a:rPr lang="en-US" sz="3200" b="1" dirty="0" smtClean="0"/>
              <a:t>Without</a:t>
            </a:r>
            <a:r>
              <a:rPr lang="en-US" b="1" dirty="0" smtClean="0"/>
              <a:t> </a:t>
            </a:r>
            <a:r>
              <a:rPr lang="en-US" sz="3200" b="1" dirty="0"/>
              <a:t>c</a:t>
            </a:r>
            <a:r>
              <a:rPr lang="en-US" sz="3200" b="1" dirty="0" smtClean="0"/>
              <a:t>apital markets</a:t>
            </a:r>
            <a:endParaRPr lang="en-US" sz="3200" b="1" dirty="0"/>
          </a:p>
        </p:txBody>
      </p:sp>
      <p:sp>
        <p:nvSpPr>
          <p:cNvPr id="15" name="TextBox 14"/>
          <p:cNvSpPr txBox="1"/>
          <p:nvPr/>
        </p:nvSpPr>
        <p:spPr>
          <a:xfrm>
            <a:off x="2743200" y="2557046"/>
            <a:ext cx="3505200" cy="338554"/>
          </a:xfrm>
          <a:prstGeom prst="rect">
            <a:avLst/>
          </a:prstGeom>
          <a:noFill/>
        </p:spPr>
        <p:txBody>
          <a:bodyPr wrap="square" rtlCol="0">
            <a:spAutoFit/>
          </a:bodyPr>
          <a:lstStyle/>
          <a:p>
            <a:r>
              <a:rPr lang="en-US" sz="1600" b="1" dirty="0" smtClean="0"/>
              <a:t>Capital investment for business growth</a:t>
            </a:r>
            <a:endParaRPr lang="en-US" sz="1600" b="1" dirty="0"/>
          </a:p>
        </p:txBody>
      </p:sp>
      <p:pic>
        <p:nvPicPr>
          <p:cNvPr id="17" name="Picture 16" descr="EconLowdownPPTbanner.BMP"/>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9050"/>
            <a:ext cx="9144000" cy="1030224"/>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184" y="5927235"/>
            <a:ext cx="9144000" cy="939165"/>
          </a:xfrm>
          <a:prstGeom prst="rect">
            <a:avLst/>
          </a:prstGeom>
        </p:spPr>
      </p:pic>
    </p:spTree>
    <p:extLst>
      <p:ext uri="{BB962C8B-B14F-4D97-AF65-F5344CB8AC3E}">
        <p14:creationId xmlns:p14="http://schemas.microsoft.com/office/powerpoint/2010/main" val="9665126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ank You Wordle.jpg"/>
          <p:cNvPicPr>
            <a:picLocks noChangeAspect="1"/>
          </p:cNvPicPr>
          <p:nvPr/>
        </p:nvPicPr>
        <p:blipFill>
          <a:blip r:embed="rId3" cstate="print"/>
          <a:stretch>
            <a:fillRect/>
          </a:stretch>
        </p:blipFill>
        <p:spPr>
          <a:xfrm>
            <a:off x="297180" y="1383030"/>
            <a:ext cx="8549640" cy="4091940"/>
          </a:xfrm>
          <a:prstGeom prst="rect">
            <a:avLst/>
          </a:prstGeom>
        </p:spPr>
      </p:pic>
      <p:pic>
        <p:nvPicPr>
          <p:cNvPr id="8" name="Picture 7" descr="EconLowdownPPTbanner.BMP"/>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9050"/>
            <a:ext cx="9144000" cy="1030224"/>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839206"/>
            <a:ext cx="9144000" cy="939165"/>
          </a:xfrm>
          <a:prstGeom prst="rect">
            <a:avLst/>
          </a:prstGeom>
        </p:spPr>
      </p:pic>
    </p:spTree>
    <p:extLst>
      <p:ext uri="{BB962C8B-B14F-4D97-AF65-F5344CB8AC3E}">
        <p14:creationId xmlns:p14="http://schemas.microsoft.com/office/powerpoint/2010/main" val="24252084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28800"/>
            <a:ext cx="7772400" cy="1362075"/>
          </a:xfrm>
        </p:spPr>
        <p:txBody>
          <a:bodyPr>
            <a:noAutofit/>
          </a:bodyPr>
          <a:lstStyle/>
          <a:p>
            <a:pPr algn="ctr"/>
            <a:r>
              <a:rPr lang="en-US" sz="4400" u="sng" dirty="0" smtClean="0"/>
              <a:t>APPENDIX </a:t>
            </a:r>
            <a:r>
              <a:rPr lang="en-US" sz="4400" dirty="0" smtClean="0"/>
              <a:t/>
            </a:r>
            <a:br>
              <a:rPr lang="en-US" sz="4400" dirty="0" smtClean="0"/>
            </a:br>
            <a:r>
              <a:rPr lang="en-US" sz="4400" dirty="0" smtClean="0"/>
              <a:t>reference slides to use </a:t>
            </a:r>
            <a:br>
              <a:rPr lang="en-US" sz="4400" dirty="0" smtClean="0"/>
            </a:br>
            <a:r>
              <a:rPr lang="en-US" sz="4400" dirty="0" smtClean="0"/>
              <a:t>if video is not available</a:t>
            </a:r>
            <a:endParaRPr lang="en-US" sz="4400" dirty="0"/>
          </a:p>
        </p:txBody>
      </p:sp>
      <p:pic>
        <p:nvPicPr>
          <p:cNvPr id="3" name="Picture 2" descr="EconLowdownPPTbanner.BMP"/>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50"/>
            <a:ext cx="9144000" cy="1030224"/>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903595"/>
            <a:ext cx="9144000" cy="93916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1387</TotalTime>
  <Words>2162</Words>
  <Application>Microsoft Office PowerPoint</Application>
  <PresentationFormat>On-screen Show (4:3)</PresentationFormat>
  <Paragraphs>165</Paragraphs>
  <Slides>11</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Understanding Capital Markets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APPENDIX  reference slides to use  if video is not available</vt:lpstr>
      <vt:lpstr>PowerPoint Presentation</vt:lpstr>
      <vt:lpstr>PowerPoint Presentation</vt:lpstr>
    </vt:vector>
  </TitlesOfParts>
  <Company>Federal Reserve System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Bertelsen, Kris A</dc:creator>
  <cp:lastModifiedBy>Bertelsen, Kris A</cp:lastModifiedBy>
  <cp:revision>49</cp:revision>
  <dcterms:created xsi:type="dcterms:W3CDTF">2014-03-06T19:37:31Z</dcterms:created>
  <dcterms:modified xsi:type="dcterms:W3CDTF">2017-10-20T13:28:31Z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2a4601ce-afac-44ea-bd69-eb8380449676</vt:lpwstr>
  </property>
</Properties>
</file>