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6" r:id="rId4"/>
    <p:sldId id="258" r:id="rId5"/>
    <p:sldId id="265" r:id="rId6"/>
    <p:sldId id="264" r:id="rId7"/>
    <p:sldId id="263" r:id="rId8"/>
    <p:sldId id="262" r:id="rId9"/>
    <p:sldId id="261" r:id="rId10"/>
    <p:sldId id="260" r:id="rId11"/>
    <p:sldId id="274" r:id="rId12"/>
    <p:sldId id="259" r:id="rId13"/>
    <p:sldId id="273" r:id="rId14"/>
    <p:sldId id="272"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566B9-156F-48EA-95B0-A8895FF511F4}" v="44" dt="2023-06-07T17:51:34.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26F11-7313-4EF9-B8C6-2DA703DF2E39}" type="datetimeFigureOut">
              <a:rPr lang="en-US" smtClean="0"/>
              <a:t>6/12/2023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19971-B380-4283-9155-8E26C9152504}" type="slidenum">
              <a:rPr lang="en-US" smtClean="0"/>
              <a:t>‹#›</a:t>
            </a:fld>
            <a:endParaRPr lang="en-US"/>
          </a:p>
        </p:txBody>
      </p:sp>
    </p:spTree>
    <p:extLst>
      <p:ext uri="{BB962C8B-B14F-4D97-AF65-F5344CB8AC3E}">
        <p14:creationId xmlns:p14="http://schemas.microsoft.com/office/powerpoint/2010/main" val="417063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a:xfrm>
            <a:off x="0" y="0"/>
            <a:ext cx="9144000" cy="1103313"/>
          </a:xfrm>
          <a:prstGeom prst="rect">
            <a:avLst/>
          </a:prstGeom>
          <a:solidFill>
            <a:schemeClr val="tx2">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b="0" kern="1200" cap="none" spc="0">
                <a:ln>
                  <a:noFill/>
                </a:ln>
                <a:solidFill>
                  <a:schemeClr val="tx1"/>
                </a:solidFill>
                <a:effectLst/>
                <a:latin typeface="+mj-lt"/>
                <a:ea typeface="+mj-ea"/>
                <a:cs typeface="+mj-cs"/>
              </a:defRPr>
            </a:lvl1pPr>
          </a:lstStyle>
          <a:p>
            <a:r>
              <a:rPr lang="en-US"/>
              <a:t>   </a:t>
            </a:r>
            <a:endParaRPr lang="en-US" dirty="0"/>
          </a:p>
        </p:txBody>
      </p:sp>
      <p:pic>
        <p:nvPicPr>
          <p:cNvPr id="8" name="Picture 7" descr="EconomicEducationHead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313" y="84141"/>
            <a:ext cx="5269526" cy="987425"/>
          </a:xfrm>
          <a:prstGeom prst="rect">
            <a:avLst/>
          </a:prstGeom>
        </p:spPr>
      </p:pic>
    </p:spTree>
    <p:extLst>
      <p:ext uri="{BB962C8B-B14F-4D97-AF65-F5344CB8AC3E}">
        <p14:creationId xmlns:p14="http://schemas.microsoft.com/office/powerpoint/2010/main" val="418179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204754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147430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3758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40019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374892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148741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117917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259908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415685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5E4005-A271-2543-B299-1FD310F8C79E}"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36ED1C-3EE8-F246-AB24-E51E1B1251F6}" type="slidenum">
              <a:rPr lang="en-US" smtClean="0"/>
              <a:t>‹#›</a:t>
            </a:fld>
            <a:endParaRPr lang="en-US"/>
          </a:p>
        </p:txBody>
      </p:sp>
    </p:spTree>
    <p:extLst>
      <p:ext uri="{BB962C8B-B14F-4D97-AF65-F5344CB8AC3E}">
        <p14:creationId xmlns:p14="http://schemas.microsoft.com/office/powerpoint/2010/main" val="293431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sp>
        <p:nvSpPr>
          <p:cNvPr id="7" name="Slide Number Placeholder 5"/>
          <p:cNvSpPr txBox="1">
            <a:spLocks/>
          </p:cNvSpPr>
          <p:nvPr userDrawn="1"/>
        </p:nvSpPr>
        <p:spPr>
          <a:xfrm>
            <a:off x="0" y="6500813"/>
            <a:ext cx="9144000" cy="365125"/>
          </a:xfrm>
          <a:prstGeom prst="rect">
            <a:avLst/>
          </a:prstGeom>
          <a:solidFill>
            <a:schemeClr val="tx2">
              <a:lumMod val="50000"/>
            </a:schemeClr>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22B26-7406-374D-95AD-6EE944AD72DA}" type="slidenum">
              <a:rPr lang="en-US" smtClean="0"/>
              <a:pPr/>
              <a:t>‹#›</a:t>
            </a:fld>
            <a:endParaRPr lang="en-US" dirty="0"/>
          </a:p>
        </p:txBody>
      </p:sp>
      <p:pic>
        <p:nvPicPr>
          <p:cNvPr id="8" name="Picture 7" descr="FRBSTL.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1313" y="6318252"/>
            <a:ext cx="4572000" cy="914400"/>
          </a:xfrm>
          <a:prstGeom prst="rect">
            <a:avLst/>
          </a:prstGeom>
        </p:spPr>
      </p:pic>
      <p:sp>
        <p:nvSpPr>
          <p:cNvPr id="4" name="MSIPCMContentMarking" descr="{&quot;HashCode&quot;:320688167,&quot;Placement&quot;:&quot;Header&quot;,&quot;Top&quot;:0.0,&quot;Left&quot;:0.0,&quot;SlideWidth&quot;:720,&quot;SlideHeight&quot;:540}">
            <a:extLst>
              <a:ext uri="{FF2B5EF4-FFF2-40B4-BE49-F238E27FC236}">
                <a16:creationId xmlns:a16="http://schemas.microsoft.com/office/drawing/2014/main" id="{162323C6-9643-3E42-41B7-ABF1B1E4F08C}"/>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20524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spc="-12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spc="-4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40">
          <a:solidFill>
            <a:schemeClr val="tx1"/>
          </a:solidFill>
          <a:latin typeface="Arial"/>
          <a:ea typeface="+mn-ea"/>
          <a:cs typeface="Arial"/>
        </a:defRPr>
      </a:lvl2pPr>
      <a:lvl3pPr marL="1257300" indent="-342900" algn="l" defTabSz="457200" rtl="0" eaLnBrk="1" latinLnBrk="0" hangingPunct="1">
        <a:spcBef>
          <a:spcPct val="20000"/>
        </a:spcBef>
        <a:buSzPct val="75000"/>
        <a:buFont typeface="Courier New"/>
        <a:buChar char="o"/>
        <a:defRPr sz="2400" b="0" i="0" kern="1200" spc="-4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spc="-40">
          <a:solidFill>
            <a:schemeClr val="tx1"/>
          </a:solidFill>
          <a:latin typeface="Arial"/>
          <a:ea typeface="+mn-ea"/>
          <a:cs typeface="Arial"/>
        </a:defRPr>
      </a:lvl4pPr>
      <a:lvl5pPr marL="1828800" indent="0" algn="l" defTabSz="457200" rtl="0" eaLnBrk="1" latinLnBrk="0" hangingPunct="1">
        <a:spcBef>
          <a:spcPct val="20000"/>
        </a:spcBef>
        <a:buSzPct val="82000"/>
        <a:buFont typeface="Wingdings" charset="2"/>
        <a:buNone/>
        <a:defRPr sz="2000" b="0" i="0" kern="1200" spc="-4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 Structures</a:t>
            </a:r>
          </a:p>
        </p:txBody>
      </p:sp>
      <p:sp>
        <p:nvSpPr>
          <p:cNvPr id="3" name="Subtitle 2"/>
          <p:cNvSpPr>
            <a:spLocks noGrp="1"/>
          </p:cNvSpPr>
          <p:nvPr>
            <p:ph type="subTitle" idx="1"/>
          </p:nvPr>
        </p:nvSpPr>
        <p:spPr/>
        <p:txBody>
          <a:bodyPr/>
          <a:lstStyle/>
          <a:p>
            <a:r>
              <a:rPr lang="en-US" dirty="0"/>
              <a:t>Perfect Competition</a:t>
            </a:r>
          </a:p>
        </p:txBody>
      </p:sp>
      <p:sp>
        <p:nvSpPr>
          <p:cNvPr id="4" name="TextBox 3">
            <a:extLst>
              <a:ext uri="{FF2B5EF4-FFF2-40B4-BE49-F238E27FC236}">
                <a16:creationId xmlns:a16="http://schemas.microsoft.com/office/drawing/2014/main" id="{FFADD76F-A5C6-5E62-7625-740435A5E94E}"/>
              </a:ext>
            </a:extLst>
          </p:cNvPr>
          <p:cNvSpPr txBox="1"/>
          <p:nvPr/>
        </p:nvSpPr>
        <p:spPr>
          <a:xfrm>
            <a:off x="6624828" y="6475952"/>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280105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8: Total Cost is the area BELOW Average Total Cost crosses 	Quantity </a:t>
            </a:r>
            <a:endParaRPr lang="en-US" dirty="0"/>
          </a:p>
        </p:txBody>
      </p:sp>
      <p:pic>
        <p:nvPicPr>
          <p:cNvPr id="4" name="Content Placeholder 3">
            <a:extLst>
              <a:ext uri="{FF2B5EF4-FFF2-40B4-BE49-F238E27FC236}">
                <a16:creationId xmlns:a16="http://schemas.microsoft.com/office/drawing/2014/main" id="{B91D3F68-4CB8-8421-6AEC-7C259E5062E4}"/>
              </a:ext>
            </a:extLst>
          </p:cNvPr>
          <p:cNvPicPr>
            <a:picLocks noGrp="1" noChangeAspect="1"/>
          </p:cNvPicPr>
          <p:nvPr>
            <p:ph idx="1"/>
          </p:nvPr>
        </p:nvPicPr>
        <p:blipFill>
          <a:blip r:embed="rId2"/>
          <a:stretch>
            <a:fillRect/>
          </a:stretch>
        </p:blipFill>
        <p:spPr>
          <a:xfrm>
            <a:off x="457200" y="1417638"/>
            <a:ext cx="8229600" cy="4861795"/>
          </a:xfrm>
        </p:spPr>
      </p:pic>
      <p:sp>
        <p:nvSpPr>
          <p:cNvPr id="5" name="TextBox 4">
            <a:extLst>
              <a:ext uri="{FF2B5EF4-FFF2-40B4-BE49-F238E27FC236}">
                <a16:creationId xmlns:a16="http://schemas.microsoft.com/office/drawing/2014/main" id="{837E77E8-A50A-9815-0594-E1B3AE23D312}"/>
              </a:ext>
            </a:extLst>
          </p:cNvPr>
          <p:cNvSpPr txBox="1"/>
          <p:nvPr/>
        </p:nvSpPr>
        <p:spPr>
          <a:xfrm>
            <a:off x="6848856" y="6488668"/>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276783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9: Loss is area between Average Total Cost crosses quantity</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ABOVE Price.  Firm loses money in short run but does NOT</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shut down</a:t>
            </a:r>
            <a:endParaRPr lang="en-US" dirty="0"/>
          </a:p>
        </p:txBody>
      </p:sp>
      <p:pic>
        <p:nvPicPr>
          <p:cNvPr id="9" name="Content Placeholder 8">
            <a:extLst>
              <a:ext uri="{FF2B5EF4-FFF2-40B4-BE49-F238E27FC236}">
                <a16:creationId xmlns:a16="http://schemas.microsoft.com/office/drawing/2014/main" id="{A23B8916-5228-4D49-21AC-9B34EAE1BCF6}"/>
              </a:ext>
            </a:extLst>
          </p:cNvPr>
          <p:cNvPicPr>
            <a:picLocks noGrp="1" noChangeAspect="1"/>
          </p:cNvPicPr>
          <p:nvPr>
            <p:ph idx="1"/>
          </p:nvPr>
        </p:nvPicPr>
        <p:blipFill>
          <a:blip r:embed="rId2"/>
          <a:stretch>
            <a:fillRect/>
          </a:stretch>
        </p:blipFill>
        <p:spPr>
          <a:xfrm>
            <a:off x="426995" y="1417638"/>
            <a:ext cx="8290010" cy="4855703"/>
          </a:xfrm>
        </p:spPr>
      </p:pic>
      <p:sp>
        <p:nvSpPr>
          <p:cNvPr id="10" name="TextBox 9">
            <a:extLst>
              <a:ext uri="{FF2B5EF4-FFF2-40B4-BE49-F238E27FC236}">
                <a16:creationId xmlns:a16="http://schemas.microsoft.com/office/drawing/2014/main" id="{044B7DF4-41F4-4FA6-DB34-37EAB2A2E18B}"/>
              </a:ext>
            </a:extLst>
          </p:cNvPr>
          <p:cNvSpPr txBox="1"/>
          <p:nvPr/>
        </p:nvSpPr>
        <p:spPr>
          <a:xfrm>
            <a:off x="6848856" y="6527244"/>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306251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11: Assume further demand shift to left decreases price </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quantity demanded</a:t>
            </a:r>
            <a:endParaRPr lang="en-US" dirty="0"/>
          </a:p>
        </p:txBody>
      </p:sp>
      <p:pic>
        <p:nvPicPr>
          <p:cNvPr id="4" name="Content Placeholder 3">
            <a:extLst>
              <a:ext uri="{FF2B5EF4-FFF2-40B4-BE49-F238E27FC236}">
                <a16:creationId xmlns:a16="http://schemas.microsoft.com/office/drawing/2014/main" id="{8C66FCAC-F2C9-1367-C2DA-8D78E1B470D4}"/>
              </a:ext>
            </a:extLst>
          </p:cNvPr>
          <p:cNvPicPr>
            <a:picLocks noGrp="1" noChangeAspect="1"/>
          </p:cNvPicPr>
          <p:nvPr>
            <p:ph idx="1"/>
          </p:nvPr>
        </p:nvPicPr>
        <p:blipFill>
          <a:blip r:embed="rId2"/>
          <a:stretch>
            <a:fillRect/>
          </a:stretch>
        </p:blipFill>
        <p:spPr>
          <a:xfrm>
            <a:off x="365821" y="1737360"/>
            <a:ext cx="8412357" cy="4161241"/>
          </a:xfrm>
        </p:spPr>
      </p:pic>
      <p:sp>
        <p:nvSpPr>
          <p:cNvPr id="5" name="TextBox 4">
            <a:extLst>
              <a:ext uri="{FF2B5EF4-FFF2-40B4-BE49-F238E27FC236}">
                <a16:creationId xmlns:a16="http://schemas.microsoft.com/office/drawing/2014/main" id="{38027CFA-7385-B699-221F-5CBA3F5F40DB}"/>
              </a:ext>
            </a:extLst>
          </p:cNvPr>
          <p:cNvSpPr txBox="1"/>
          <p:nvPr/>
        </p:nvSpPr>
        <p:spPr>
          <a:xfrm>
            <a:off x="6848856" y="6499812"/>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305448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12: Total Revenue is price x profit maximizing quantity</a:t>
            </a:r>
            <a:endParaRPr lang="en-US" dirty="0"/>
          </a:p>
        </p:txBody>
      </p:sp>
      <p:pic>
        <p:nvPicPr>
          <p:cNvPr id="4" name="Content Placeholder 3">
            <a:extLst>
              <a:ext uri="{FF2B5EF4-FFF2-40B4-BE49-F238E27FC236}">
                <a16:creationId xmlns:a16="http://schemas.microsoft.com/office/drawing/2014/main" id="{F023EEA9-12AC-4641-BE75-FB4B3FE8A641}"/>
              </a:ext>
            </a:extLst>
          </p:cNvPr>
          <p:cNvPicPr>
            <a:picLocks noGrp="1" noChangeAspect="1"/>
          </p:cNvPicPr>
          <p:nvPr>
            <p:ph idx="1"/>
          </p:nvPr>
        </p:nvPicPr>
        <p:blipFill>
          <a:blip r:embed="rId2"/>
          <a:stretch>
            <a:fillRect/>
          </a:stretch>
        </p:blipFill>
        <p:spPr>
          <a:xfrm>
            <a:off x="487373" y="1417638"/>
            <a:ext cx="8169253" cy="4927486"/>
          </a:xfrm>
        </p:spPr>
      </p:pic>
      <p:sp>
        <p:nvSpPr>
          <p:cNvPr id="5" name="TextBox 4">
            <a:extLst>
              <a:ext uri="{FF2B5EF4-FFF2-40B4-BE49-F238E27FC236}">
                <a16:creationId xmlns:a16="http://schemas.microsoft.com/office/drawing/2014/main" id="{640E0CF0-B83E-FD97-D160-28D56D474505}"/>
              </a:ext>
            </a:extLst>
          </p:cNvPr>
          <p:cNvSpPr txBox="1"/>
          <p:nvPr/>
        </p:nvSpPr>
        <p:spPr>
          <a:xfrm>
            <a:off x="6848856" y="6490668"/>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411401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13: Total Cost is the area BELOW Average Total Cost crosses 	  Quantity </a:t>
            </a:r>
            <a:endParaRPr lang="en-US" dirty="0"/>
          </a:p>
        </p:txBody>
      </p:sp>
      <p:pic>
        <p:nvPicPr>
          <p:cNvPr id="4" name="Content Placeholder 3">
            <a:extLst>
              <a:ext uri="{FF2B5EF4-FFF2-40B4-BE49-F238E27FC236}">
                <a16:creationId xmlns:a16="http://schemas.microsoft.com/office/drawing/2014/main" id="{B767634A-662A-84C5-9DF7-2E39CCC08067}"/>
              </a:ext>
            </a:extLst>
          </p:cNvPr>
          <p:cNvPicPr>
            <a:picLocks noGrp="1" noChangeAspect="1"/>
          </p:cNvPicPr>
          <p:nvPr>
            <p:ph idx="1"/>
          </p:nvPr>
        </p:nvPicPr>
        <p:blipFill>
          <a:blip r:embed="rId2"/>
          <a:stretch>
            <a:fillRect/>
          </a:stretch>
        </p:blipFill>
        <p:spPr>
          <a:xfrm>
            <a:off x="457200" y="1417638"/>
            <a:ext cx="8237654" cy="4886310"/>
          </a:xfrm>
        </p:spPr>
      </p:pic>
      <p:sp>
        <p:nvSpPr>
          <p:cNvPr id="5" name="TextBox 4">
            <a:extLst>
              <a:ext uri="{FF2B5EF4-FFF2-40B4-BE49-F238E27FC236}">
                <a16:creationId xmlns:a16="http://schemas.microsoft.com/office/drawing/2014/main" id="{8E6C819B-A1EA-5B23-E3F8-E2F43666F0AD}"/>
              </a:ext>
            </a:extLst>
          </p:cNvPr>
          <p:cNvSpPr txBox="1"/>
          <p:nvPr/>
        </p:nvSpPr>
        <p:spPr>
          <a:xfrm>
            <a:off x="6848856" y="6508956"/>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215787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14: Loss is area between Average Total Cost crosses quantity</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ABOVE Price.  Firm cannot cover Average Variable Cost and</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SHUTS DOWN</a:t>
            </a:r>
            <a:endParaRPr lang="en-US" dirty="0"/>
          </a:p>
        </p:txBody>
      </p:sp>
      <p:pic>
        <p:nvPicPr>
          <p:cNvPr id="9" name="Content Placeholder 8">
            <a:extLst>
              <a:ext uri="{FF2B5EF4-FFF2-40B4-BE49-F238E27FC236}">
                <a16:creationId xmlns:a16="http://schemas.microsoft.com/office/drawing/2014/main" id="{4D098DE5-16DC-5381-F9BA-2A43A5D88F08}"/>
              </a:ext>
            </a:extLst>
          </p:cNvPr>
          <p:cNvPicPr>
            <a:picLocks noGrp="1" noChangeAspect="1"/>
          </p:cNvPicPr>
          <p:nvPr>
            <p:ph idx="1"/>
          </p:nvPr>
        </p:nvPicPr>
        <p:blipFill>
          <a:blip r:embed="rId2"/>
          <a:stretch>
            <a:fillRect/>
          </a:stretch>
        </p:blipFill>
        <p:spPr>
          <a:xfrm>
            <a:off x="459474" y="1572768"/>
            <a:ext cx="8227326" cy="4582093"/>
          </a:xfrm>
        </p:spPr>
      </p:pic>
      <p:sp>
        <p:nvSpPr>
          <p:cNvPr id="10" name="TextBox 9">
            <a:extLst>
              <a:ext uri="{FF2B5EF4-FFF2-40B4-BE49-F238E27FC236}">
                <a16:creationId xmlns:a16="http://schemas.microsoft.com/office/drawing/2014/main" id="{CEAA777B-3B85-DD7F-4BAD-CEDEC30DA00E}"/>
              </a:ext>
            </a:extLst>
          </p:cNvPr>
          <p:cNvSpPr txBox="1"/>
          <p:nvPr/>
        </p:nvSpPr>
        <p:spPr>
          <a:xfrm>
            <a:off x="6848856" y="6490668"/>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389371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ED63-9D2E-28DC-EF82-198ADBF2EE24}"/>
              </a:ext>
            </a:extLst>
          </p:cNvPr>
          <p:cNvSpPr>
            <a:spLocks noGrp="1"/>
          </p:cNvSpPr>
          <p:nvPr>
            <p:ph type="title"/>
          </p:nvPr>
        </p:nvSpPr>
        <p:spPr/>
        <p:txBody>
          <a:bodyPr/>
          <a:lstStyle/>
          <a:p>
            <a:r>
              <a:rPr lang="en-US" dirty="0"/>
              <a:t>Table of Contents</a:t>
            </a:r>
          </a:p>
        </p:txBody>
      </p:sp>
      <p:sp>
        <p:nvSpPr>
          <p:cNvPr id="5" name="Content Placeholder 4">
            <a:extLst>
              <a:ext uri="{FF2B5EF4-FFF2-40B4-BE49-F238E27FC236}">
                <a16:creationId xmlns:a16="http://schemas.microsoft.com/office/drawing/2014/main" id="{BFF6090E-E163-8F12-874B-28102ECFD82F}"/>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 16"/>
                <a:ea typeface="+mn-ea"/>
                <a:cs typeface="+mn-cs"/>
              </a:rPr>
              <a:t>Perfect Competition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 16"/>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 16"/>
                <a:ea typeface="+mn-ea"/>
                <a:cs typeface="+mn-cs"/>
              </a:rPr>
              <a:t>Slides 3-7 depict a perfectly competitive market and a firm in that market.  The progression </a:t>
            </a:r>
            <a:r>
              <a:rPr lang="en-US" sz="1200" spc="0" dirty="0">
                <a:solidFill>
                  <a:srgbClr val="000000"/>
                </a:solidFill>
                <a:latin typeface="Arial - 16"/>
                <a:cs typeface="+mn-cs"/>
              </a:rPr>
              <a:t>shows </a:t>
            </a:r>
            <a:r>
              <a:rPr kumimoji="0" lang="en-US" sz="1200" b="0" i="0" u="none" strike="noStrike" kern="1200" cap="none" spc="0" normalizeH="0" baseline="0" noProof="0" dirty="0">
                <a:ln>
                  <a:noFill/>
                </a:ln>
                <a:solidFill>
                  <a:srgbClr val="000000"/>
                </a:solidFill>
                <a:effectLst/>
                <a:uLnTx/>
                <a:uFillTx/>
                <a:latin typeface="Arial - 16"/>
                <a:ea typeface="+mn-ea"/>
                <a:cs typeface="+mn-cs"/>
              </a:rPr>
              <a:t>the areas of total revenue (TR), total cost (TC), and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 16"/>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 16"/>
                <a:ea typeface="+mn-ea"/>
                <a:cs typeface="+mn-cs"/>
              </a:rPr>
              <a:t>Slides 8-11 illustrate a decrease in demand and how the new market price reduces TR and causes the firm to operate at a loss.  The decrease drives the price below the ATC of the firm, which decreases total revenue and produces a loss for the firm.  The firm is covering its variable costs and part of its fixed costs and does not shut down.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 16"/>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 16"/>
                <a:ea typeface="+mn-ea"/>
                <a:cs typeface="+mn-cs"/>
              </a:rPr>
              <a:t>Slides 12-15 illustrates a further decrease in demand, reducing the price for the firm to a point below the AVC curve.  The slides indicate even greater loss.  At this point, the firm will shut down as it cannot cover variable costs, but it will still be obligated to its fixed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 16"/>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solidFill>
                <a:srgbClr val="000000"/>
              </a:solidFill>
              <a:latin typeface="Arial - 16"/>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 16"/>
                <a:ea typeface="+mn-ea"/>
                <a:cs typeface="+mn-cs"/>
              </a:rPr>
              <a:t>The table could be printed so that students would have it handy while viewing the graphs.  For best results, print the table in "landscape" orientation.</a:t>
            </a:r>
          </a:p>
        </p:txBody>
      </p:sp>
      <p:sp>
        <p:nvSpPr>
          <p:cNvPr id="6" name="TextBox 5">
            <a:extLst>
              <a:ext uri="{FF2B5EF4-FFF2-40B4-BE49-F238E27FC236}">
                <a16:creationId xmlns:a16="http://schemas.microsoft.com/office/drawing/2014/main" id="{CC5B56AD-94DA-4F04-8527-F6B9F62C8B78}"/>
              </a:ext>
            </a:extLst>
          </p:cNvPr>
          <p:cNvSpPr txBox="1"/>
          <p:nvPr/>
        </p:nvSpPr>
        <p:spPr>
          <a:xfrm>
            <a:off x="6743700" y="6496240"/>
            <a:ext cx="2295144" cy="369332"/>
          </a:xfrm>
          <a:prstGeom prst="rect">
            <a:avLst/>
          </a:prstGeom>
          <a:noFill/>
        </p:spPr>
        <p:txBody>
          <a:bodyPr wrap="square" rtlCol="0">
            <a:spAutoFit/>
          </a:bodyPr>
          <a:lstStyle/>
          <a:p>
            <a:r>
              <a:rPr lang="en-US" dirty="0">
                <a:solidFill>
                  <a:schemeClr val="bg1"/>
                </a:solidFill>
              </a:rPr>
              <a:t>Perfect Competition</a:t>
            </a:r>
          </a:p>
        </p:txBody>
      </p:sp>
    </p:spTree>
    <p:extLst>
      <p:ext uri="{BB962C8B-B14F-4D97-AF65-F5344CB8AC3E}">
        <p14:creationId xmlns:p14="http://schemas.microsoft.com/office/powerpoint/2010/main" val="4710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1: Profit maximizing quantity for industry is where supply 	meets demand</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Profit maximizing quantity for firm is where MR = MC</a:t>
            </a:r>
            <a:endParaRPr lang="en-US" dirty="0"/>
          </a:p>
        </p:txBody>
      </p:sp>
      <p:pic>
        <p:nvPicPr>
          <p:cNvPr id="4" name="Content Placeholder 3">
            <a:extLst>
              <a:ext uri="{FF2B5EF4-FFF2-40B4-BE49-F238E27FC236}">
                <a16:creationId xmlns:a16="http://schemas.microsoft.com/office/drawing/2014/main" id="{C89BFE53-2997-312F-CA0D-EFAFBE58B783}"/>
              </a:ext>
            </a:extLst>
          </p:cNvPr>
          <p:cNvPicPr>
            <a:picLocks noGrp="1" noChangeAspect="1"/>
          </p:cNvPicPr>
          <p:nvPr>
            <p:ph idx="1"/>
          </p:nvPr>
        </p:nvPicPr>
        <p:blipFill>
          <a:blip r:embed="rId2"/>
          <a:stretch>
            <a:fillRect/>
          </a:stretch>
        </p:blipFill>
        <p:spPr>
          <a:xfrm>
            <a:off x="490564" y="1655063"/>
            <a:ext cx="8196236" cy="3975217"/>
          </a:xfrm>
        </p:spPr>
      </p:pic>
      <p:sp>
        <p:nvSpPr>
          <p:cNvPr id="5" name="TextBox 4">
            <a:extLst>
              <a:ext uri="{FF2B5EF4-FFF2-40B4-BE49-F238E27FC236}">
                <a16:creationId xmlns:a16="http://schemas.microsoft.com/office/drawing/2014/main" id="{A83C22BD-058F-BC30-E47C-A7678F49D55B}"/>
              </a:ext>
            </a:extLst>
          </p:cNvPr>
          <p:cNvSpPr txBox="1"/>
          <p:nvPr/>
        </p:nvSpPr>
        <p:spPr>
          <a:xfrm>
            <a:off x="6848856" y="6490668"/>
            <a:ext cx="2295144" cy="369332"/>
          </a:xfrm>
          <a:prstGeom prst="rect">
            <a:avLst/>
          </a:prstGeom>
          <a:noFill/>
        </p:spPr>
        <p:txBody>
          <a:bodyPr wrap="square" rtlCol="0">
            <a:spAutoFit/>
          </a:bodyPr>
          <a:lstStyle/>
          <a:p>
            <a:r>
              <a:rPr lang="en-US" dirty="0">
                <a:solidFill>
                  <a:schemeClr val="bg1"/>
                </a:solidFill>
              </a:rPr>
              <a:t>Perfect Competition</a:t>
            </a:r>
          </a:p>
        </p:txBody>
      </p:sp>
    </p:spTree>
    <p:extLst>
      <p:ext uri="{BB962C8B-B14F-4D97-AF65-F5344CB8AC3E}">
        <p14:creationId xmlns:p14="http://schemas.microsoft.com/office/powerpoint/2010/main" val="413206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2: To determine profit/loss for firm, Average Variable Cost &amp; 	Average</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Total Cost must be added</a:t>
            </a:r>
            <a:endParaRPr lang="en-US" dirty="0"/>
          </a:p>
        </p:txBody>
      </p:sp>
      <p:pic>
        <p:nvPicPr>
          <p:cNvPr id="9" name="Content Placeholder 8">
            <a:extLst>
              <a:ext uri="{FF2B5EF4-FFF2-40B4-BE49-F238E27FC236}">
                <a16:creationId xmlns:a16="http://schemas.microsoft.com/office/drawing/2014/main" id="{01392D2D-C340-5A98-A05A-6FCAE1BD2732}"/>
              </a:ext>
            </a:extLst>
          </p:cNvPr>
          <p:cNvPicPr>
            <a:picLocks noGrp="1" noChangeAspect="1"/>
          </p:cNvPicPr>
          <p:nvPr>
            <p:ph idx="1"/>
          </p:nvPr>
        </p:nvPicPr>
        <p:blipFill>
          <a:blip r:embed="rId2"/>
          <a:stretch>
            <a:fillRect/>
          </a:stretch>
        </p:blipFill>
        <p:spPr>
          <a:xfrm>
            <a:off x="372803" y="2020824"/>
            <a:ext cx="8398394" cy="3612116"/>
          </a:xfrm>
        </p:spPr>
      </p:pic>
      <p:sp>
        <p:nvSpPr>
          <p:cNvPr id="10" name="TextBox 9">
            <a:extLst>
              <a:ext uri="{FF2B5EF4-FFF2-40B4-BE49-F238E27FC236}">
                <a16:creationId xmlns:a16="http://schemas.microsoft.com/office/drawing/2014/main" id="{0C41E249-C89F-2ED8-C5F9-C6D2F08C8232}"/>
              </a:ext>
            </a:extLst>
          </p:cNvPr>
          <p:cNvSpPr txBox="1"/>
          <p:nvPr/>
        </p:nvSpPr>
        <p:spPr>
          <a:xfrm>
            <a:off x="6848856" y="6508956"/>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180135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3: Total Revenue is price x profit maximizing quantity</a:t>
            </a:r>
            <a:endParaRPr lang="en-US" dirty="0"/>
          </a:p>
        </p:txBody>
      </p:sp>
      <p:pic>
        <p:nvPicPr>
          <p:cNvPr id="4" name="Content Placeholder 3">
            <a:extLst>
              <a:ext uri="{FF2B5EF4-FFF2-40B4-BE49-F238E27FC236}">
                <a16:creationId xmlns:a16="http://schemas.microsoft.com/office/drawing/2014/main" id="{EE0F9D8D-EC28-5087-A55D-A1D51A8D061A}"/>
              </a:ext>
            </a:extLst>
          </p:cNvPr>
          <p:cNvPicPr>
            <a:picLocks noGrp="1" noChangeAspect="1"/>
          </p:cNvPicPr>
          <p:nvPr>
            <p:ph idx="1"/>
          </p:nvPr>
        </p:nvPicPr>
        <p:blipFill>
          <a:blip r:embed="rId2"/>
          <a:stretch>
            <a:fillRect/>
          </a:stretch>
        </p:blipFill>
        <p:spPr>
          <a:xfrm>
            <a:off x="355702" y="1417638"/>
            <a:ext cx="8229600" cy="4773344"/>
          </a:xfrm>
        </p:spPr>
      </p:pic>
      <p:sp>
        <p:nvSpPr>
          <p:cNvPr id="5" name="TextBox 4">
            <a:extLst>
              <a:ext uri="{FF2B5EF4-FFF2-40B4-BE49-F238E27FC236}">
                <a16:creationId xmlns:a16="http://schemas.microsoft.com/office/drawing/2014/main" id="{7BBCCFBD-3B6F-B838-1724-72E52F492FF5}"/>
              </a:ext>
            </a:extLst>
          </p:cNvPr>
          <p:cNvSpPr txBox="1"/>
          <p:nvPr/>
        </p:nvSpPr>
        <p:spPr>
          <a:xfrm>
            <a:off x="6848856" y="6488668"/>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288742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4: Total Cost is the area BELOW Average Total Cost crosses 	Quantity</a:t>
            </a:r>
            <a:endParaRPr lang="en-US" dirty="0"/>
          </a:p>
        </p:txBody>
      </p:sp>
      <p:pic>
        <p:nvPicPr>
          <p:cNvPr id="4" name="Content Placeholder 3">
            <a:extLst>
              <a:ext uri="{FF2B5EF4-FFF2-40B4-BE49-F238E27FC236}">
                <a16:creationId xmlns:a16="http://schemas.microsoft.com/office/drawing/2014/main" id="{E4C8D4D1-8A28-EBED-0AD3-B1FCEF635ED4}"/>
              </a:ext>
            </a:extLst>
          </p:cNvPr>
          <p:cNvPicPr>
            <a:picLocks noGrp="1" noChangeAspect="1"/>
          </p:cNvPicPr>
          <p:nvPr>
            <p:ph idx="1"/>
          </p:nvPr>
        </p:nvPicPr>
        <p:blipFill>
          <a:blip r:embed="rId2"/>
          <a:stretch>
            <a:fillRect/>
          </a:stretch>
        </p:blipFill>
        <p:spPr>
          <a:xfrm>
            <a:off x="409079" y="1417638"/>
            <a:ext cx="8325842" cy="4835195"/>
          </a:xfrm>
        </p:spPr>
      </p:pic>
      <p:sp>
        <p:nvSpPr>
          <p:cNvPr id="5" name="TextBox 4">
            <a:extLst>
              <a:ext uri="{FF2B5EF4-FFF2-40B4-BE49-F238E27FC236}">
                <a16:creationId xmlns:a16="http://schemas.microsoft.com/office/drawing/2014/main" id="{8D61024D-5416-AFBB-F847-53008322E457}"/>
              </a:ext>
            </a:extLst>
          </p:cNvPr>
          <p:cNvSpPr txBox="1"/>
          <p:nvPr/>
        </p:nvSpPr>
        <p:spPr>
          <a:xfrm>
            <a:off x="6848856" y="6490668"/>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166534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5: Total Profit is area ABOVE Average Total Cost crosses 	quantity to market price</a:t>
            </a:r>
            <a:endParaRPr lang="en-US" dirty="0"/>
          </a:p>
        </p:txBody>
      </p:sp>
      <p:pic>
        <p:nvPicPr>
          <p:cNvPr id="9" name="Content Placeholder 8">
            <a:extLst>
              <a:ext uri="{FF2B5EF4-FFF2-40B4-BE49-F238E27FC236}">
                <a16:creationId xmlns:a16="http://schemas.microsoft.com/office/drawing/2014/main" id="{4DE89D4B-81CC-F366-0562-D029AFC4FB60}"/>
              </a:ext>
            </a:extLst>
          </p:cNvPr>
          <p:cNvPicPr>
            <a:picLocks noGrp="1" noChangeAspect="1"/>
          </p:cNvPicPr>
          <p:nvPr>
            <p:ph idx="1"/>
          </p:nvPr>
        </p:nvPicPr>
        <p:blipFill>
          <a:blip r:embed="rId2"/>
          <a:stretch>
            <a:fillRect/>
          </a:stretch>
        </p:blipFill>
        <p:spPr>
          <a:xfrm>
            <a:off x="349094" y="1417638"/>
            <a:ext cx="8337705" cy="4828481"/>
          </a:xfrm>
        </p:spPr>
      </p:pic>
      <p:sp>
        <p:nvSpPr>
          <p:cNvPr id="10" name="TextBox 9">
            <a:extLst>
              <a:ext uri="{FF2B5EF4-FFF2-40B4-BE49-F238E27FC236}">
                <a16:creationId xmlns:a16="http://schemas.microsoft.com/office/drawing/2014/main" id="{98218461-DFA6-F04E-A9CC-BB9457653820}"/>
              </a:ext>
            </a:extLst>
          </p:cNvPr>
          <p:cNvSpPr txBox="1"/>
          <p:nvPr/>
        </p:nvSpPr>
        <p:spPr>
          <a:xfrm>
            <a:off x="6848856" y="6499812"/>
            <a:ext cx="2295144" cy="369332"/>
          </a:xfrm>
          <a:prstGeom prst="rect">
            <a:avLst/>
          </a:prstGeom>
          <a:noFill/>
        </p:spPr>
        <p:txBody>
          <a:bodyPr wrap="square" rtlCol="0">
            <a:spAutoFit/>
          </a:bodyPr>
          <a:lstStyle/>
          <a:p>
            <a:r>
              <a:rPr lang="en-US" dirty="0">
                <a:solidFill>
                  <a:schemeClr val="bg1"/>
                </a:solidFill>
              </a:rPr>
              <a:t>Perfect Competition</a:t>
            </a:r>
          </a:p>
        </p:txBody>
      </p:sp>
    </p:spTree>
    <p:extLst>
      <p:ext uri="{BB962C8B-B14F-4D97-AF65-F5344CB8AC3E}">
        <p14:creationId xmlns:p14="http://schemas.microsoft.com/office/powerpoint/2010/main" val="99811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6: Assume demand shifts left, decreasing price and quantity</a:t>
            </a:r>
            <a:endParaRPr lang="en-US" dirty="0"/>
          </a:p>
        </p:txBody>
      </p:sp>
      <p:pic>
        <p:nvPicPr>
          <p:cNvPr id="4" name="Content Placeholder 3">
            <a:extLst>
              <a:ext uri="{FF2B5EF4-FFF2-40B4-BE49-F238E27FC236}">
                <a16:creationId xmlns:a16="http://schemas.microsoft.com/office/drawing/2014/main" id="{1134E389-2100-E9C7-BFF8-97F10F2FCADA}"/>
              </a:ext>
            </a:extLst>
          </p:cNvPr>
          <p:cNvPicPr>
            <a:picLocks noGrp="1" noChangeAspect="1"/>
          </p:cNvPicPr>
          <p:nvPr>
            <p:ph idx="1"/>
          </p:nvPr>
        </p:nvPicPr>
        <p:blipFill>
          <a:blip r:embed="rId2"/>
          <a:stretch>
            <a:fillRect/>
          </a:stretch>
        </p:blipFill>
        <p:spPr>
          <a:xfrm>
            <a:off x="302233" y="1792224"/>
            <a:ext cx="8539533" cy="3996853"/>
          </a:xfrm>
        </p:spPr>
      </p:pic>
      <p:sp>
        <p:nvSpPr>
          <p:cNvPr id="5" name="TextBox 4">
            <a:extLst>
              <a:ext uri="{FF2B5EF4-FFF2-40B4-BE49-F238E27FC236}">
                <a16:creationId xmlns:a16="http://schemas.microsoft.com/office/drawing/2014/main" id="{05B40D13-B7D7-C644-0775-2437344016BF}"/>
              </a:ext>
            </a:extLst>
          </p:cNvPr>
          <p:cNvSpPr txBox="1"/>
          <p:nvPr/>
        </p:nvSpPr>
        <p:spPr>
          <a:xfrm>
            <a:off x="6848856" y="6488668"/>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75145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9DA-F016-9470-C53F-DAB1388741D5}"/>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7: Total Revenue is price x profit maximizing quantity</a:t>
            </a:r>
            <a:endParaRPr lang="en-US" dirty="0"/>
          </a:p>
        </p:txBody>
      </p:sp>
      <p:pic>
        <p:nvPicPr>
          <p:cNvPr id="4" name="Content Placeholder 3">
            <a:extLst>
              <a:ext uri="{FF2B5EF4-FFF2-40B4-BE49-F238E27FC236}">
                <a16:creationId xmlns:a16="http://schemas.microsoft.com/office/drawing/2014/main" id="{CB05B81F-F87F-2554-5E24-B2A4AB3ABC1E}"/>
              </a:ext>
            </a:extLst>
          </p:cNvPr>
          <p:cNvPicPr>
            <a:picLocks noGrp="1" noChangeAspect="1"/>
          </p:cNvPicPr>
          <p:nvPr>
            <p:ph idx="1"/>
          </p:nvPr>
        </p:nvPicPr>
        <p:blipFill>
          <a:blip r:embed="rId2"/>
          <a:stretch>
            <a:fillRect/>
          </a:stretch>
        </p:blipFill>
        <p:spPr>
          <a:xfrm>
            <a:off x="500482" y="1417638"/>
            <a:ext cx="8207959" cy="4904017"/>
          </a:xfrm>
        </p:spPr>
      </p:pic>
      <p:sp>
        <p:nvSpPr>
          <p:cNvPr id="5" name="TextBox 4">
            <a:extLst>
              <a:ext uri="{FF2B5EF4-FFF2-40B4-BE49-F238E27FC236}">
                <a16:creationId xmlns:a16="http://schemas.microsoft.com/office/drawing/2014/main" id="{70DD999E-FB4F-C7C3-B49B-F0DDFF9F16A7}"/>
              </a:ext>
            </a:extLst>
          </p:cNvPr>
          <p:cNvSpPr txBox="1"/>
          <p:nvPr/>
        </p:nvSpPr>
        <p:spPr>
          <a:xfrm>
            <a:off x="6848856" y="6488668"/>
            <a:ext cx="2295144" cy="369332"/>
          </a:xfrm>
          <a:prstGeom prst="rect">
            <a:avLst/>
          </a:prstGeom>
          <a:noFill/>
        </p:spPr>
        <p:txBody>
          <a:bodyPr wrap="square" rtlCol="0">
            <a:spAutoFit/>
          </a:bodyPr>
          <a:lstStyle/>
          <a:p>
            <a:r>
              <a:rPr lang="en-US">
                <a:solidFill>
                  <a:schemeClr val="bg1"/>
                </a:solidFill>
              </a:rPr>
              <a:t>Perfect Competition</a:t>
            </a:r>
            <a:endParaRPr lang="en-US" dirty="0">
              <a:solidFill>
                <a:schemeClr val="bg1"/>
              </a:solidFill>
            </a:endParaRPr>
          </a:p>
        </p:txBody>
      </p:sp>
    </p:spTree>
    <p:extLst>
      <p:ext uri="{BB962C8B-B14F-4D97-AF65-F5344CB8AC3E}">
        <p14:creationId xmlns:p14="http://schemas.microsoft.com/office/powerpoint/2010/main" val="1895450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460</Words>
  <Application>Microsoft Office PowerPoint</Application>
  <PresentationFormat>On-screen Show (4:3)</PresentationFormat>
  <Paragraphs>41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- 16</vt:lpstr>
      <vt:lpstr>Calibri</vt:lpstr>
      <vt:lpstr>Courier New</vt:lpstr>
      <vt:lpstr>Wingdings</vt:lpstr>
      <vt:lpstr>Office Theme</vt:lpstr>
      <vt:lpstr>Market Structures</vt:lpstr>
      <vt:lpstr>Table of Contents</vt:lpstr>
      <vt:lpstr>Step 1: Profit maximizing quantity for industry is where supply  meets demand              Profit maximizing quantity for firm is where MR = MC</vt:lpstr>
      <vt:lpstr>Step 2: To determine profit/loss for firm, Average Variable Cost &amp;  Average              Total Cost must be added</vt:lpstr>
      <vt:lpstr>Step 3: Total Revenue is price x profit maximizing quantity</vt:lpstr>
      <vt:lpstr>Step 4: Total Cost is the area BELOW Average Total Cost crosses  Quantity</vt:lpstr>
      <vt:lpstr>Step 5: Total Profit is area ABOVE Average Total Cost crosses  quantity to market price</vt:lpstr>
      <vt:lpstr>Step 6: Assume demand shifts left, decreasing price and quantity</vt:lpstr>
      <vt:lpstr>Step 7: Total Revenue is price x profit maximizing quantity</vt:lpstr>
      <vt:lpstr>Step 8: Total Cost is the area BELOW Average Total Cost crosses  Quantity </vt:lpstr>
      <vt:lpstr>Step 9: Loss is area between Average Total Cost crosses quantity              ABOVE Price.  Firm loses money in short run but does NOT              shut down</vt:lpstr>
      <vt:lpstr>Step 11: Assume further demand shift to left decreases price                 and quantity demanded</vt:lpstr>
      <vt:lpstr>Step 12: Total Revenue is price x profit maximizing quantity</vt:lpstr>
      <vt:lpstr>Step 13: Total Cost is the area BELOW Average Total Cost crosses    Quantity </vt:lpstr>
      <vt:lpstr>Step 14: Loss is area between Average Total Cost crosses quantity                ABOVE Price.  Firm cannot cover Average Variable Cost and                SHUTS DOWN</vt:lpstr>
    </vt:vector>
  </TitlesOfParts>
  <Company>FRB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Kathie L Lauher</dc:creator>
  <cp:lastModifiedBy>Johnston, Eva K</cp:lastModifiedBy>
  <cp:revision>6</cp:revision>
  <dcterms:created xsi:type="dcterms:W3CDTF">2017-05-10T19:59:53Z</dcterms:created>
  <dcterms:modified xsi:type="dcterms:W3CDTF">2023-06-12T14:29:02Z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1c2f0d-b3ff-4d77-9838-7b0e82bdd7ab_Enabled">
    <vt:lpwstr>true</vt:lpwstr>
  </property>
  <property fmtid="{D5CDD505-2E9C-101B-9397-08002B2CF9AE}" pid="3" name="MSIP_Label_b51c2f0d-b3ff-4d77-9838-7b0e82bdd7ab_SetDate">
    <vt:lpwstr>2023-06-12T14:28:43Z</vt:lpwstr>
  </property>
  <property fmtid="{D5CDD505-2E9C-101B-9397-08002B2CF9AE}" pid="4" name="MSIP_Label_b51c2f0d-b3ff-4d77-9838-7b0e82bdd7ab_Method">
    <vt:lpwstr>Privileged</vt:lpwstr>
  </property>
  <property fmtid="{D5CDD505-2E9C-101B-9397-08002B2CF9AE}" pid="5" name="MSIP_Label_b51c2f0d-b3ff-4d77-9838-7b0e82bdd7ab_Name">
    <vt:lpwstr>b51c2f0d-b3ff-4d77-9838-7b0e82bdd7ab</vt:lpwstr>
  </property>
  <property fmtid="{D5CDD505-2E9C-101B-9397-08002B2CF9AE}" pid="6" name="MSIP_Label_b51c2f0d-b3ff-4d77-9838-7b0e82bdd7ab_SiteId">
    <vt:lpwstr>b397c653-5b19-463f-b9fc-af658ded9128</vt:lpwstr>
  </property>
  <property fmtid="{D5CDD505-2E9C-101B-9397-08002B2CF9AE}" pid="7" name="MSIP_Label_b51c2f0d-b3ff-4d77-9838-7b0e82bdd7ab_ActionId">
    <vt:lpwstr>f4302f79-d49e-4755-b8df-febebefa7d79</vt:lpwstr>
  </property>
  <property fmtid="{D5CDD505-2E9C-101B-9397-08002B2CF9AE}" pid="8" name="MSIP_Label_b51c2f0d-b3ff-4d77-9838-7b0e82bdd7ab_ContentBits">
    <vt:lpwstr>1</vt:lpwstr>
  </property>
</Properties>
</file>