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  <p:sldId id="259" r:id="rId7"/>
    <p:sldId id="265" r:id="rId8"/>
    <p:sldId id="258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0FE872-3C60-447B-B4DB-9BC31B36F282}" v="26" dt="2023-06-12T13:52:40.9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0"/>
            <a:ext cx="9144000" cy="110331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   </a:t>
            </a:r>
            <a:endParaRPr lang="en-US" dirty="0"/>
          </a:p>
        </p:txBody>
      </p:sp>
      <p:pic>
        <p:nvPicPr>
          <p:cNvPr id="8" name="Picture 7" descr="EconomicEducationHeader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84141"/>
            <a:ext cx="5269526" cy="98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95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E4005-A271-2543-B299-1FD310F8C79E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36ED1C-3EE8-F246-AB24-E51E1B12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42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E4005-A271-2543-B299-1FD310F8C79E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36ED1C-3EE8-F246-AB24-E51E1B12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0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E4005-A271-2543-B299-1FD310F8C79E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36ED1C-3EE8-F246-AB24-E51E1B12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1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E4005-A271-2543-B299-1FD310F8C79E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36ED1C-3EE8-F246-AB24-E51E1B12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94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E4005-A271-2543-B299-1FD310F8C79E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36ED1C-3EE8-F246-AB24-E51E1B12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2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E4005-A271-2543-B299-1FD310F8C79E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36ED1C-3EE8-F246-AB24-E51E1B12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13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E4005-A271-2543-B299-1FD310F8C79E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36ED1C-3EE8-F246-AB24-E51E1B12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73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E4005-A271-2543-B299-1FD310F8C79E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36ED1C-3EE8-F246-AB24-E51E1B12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8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E4005-A271-2543-B299-1FD310F8C79E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36ED1C-3EE8-F246-AB24-E51E1B12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53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E4005-A271-2543-B299-1FD310F8C79E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36ED1C-3EE8-F246-AB24-E51E1B12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1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- 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0" y="6500813"/>
            <a:ext cx="914400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C22B26-7406-374D-95AD-6EE944AD72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RBSTL.ai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3" y="6318252"/>
            <a:ext cx="4572000" cy="914400"/>
          </a:xfrm>
          <a:prstGeom prst="rect">
            <a:avLst/>
          </a:prstGeom>
        </p:spPr>
      </p:pic>
      <p:sp>
        <p:nvSpPr>
          <p:cNvPr id="4" name="MSIPCMContentMarking" descr="{&quot;HashCode&quot;:320688167,&quot;Placement&quot;:&quot;Header&quot;,&quot;Top&quot;:0.0,&quot;Left&quot;:0.0,&quot;SlideWidth&quot;:720,&quot;SlideHeight&quot;:540}">
            <a:extLst>
              <a:ext uri="{FF2B5EF4-FFF2-40B4-BE49-F238E27FC236}">
                <a16:creationId xmlns:a16="http://schemas.microsoft.com/office/drawing/2014/main" id="{162323C6-9643-3E42-41B7-ABF1B1E4F08C}"/>
              </a:ext>
            </a:extLst>
          </p:cNvPr>
          <p:cNvSpPr txBox="1"/>
          <p:nvPr userDrawn="1"/>
        </p:nvSpPr>
        <p:spPr>
          <a:xfrm>
            <a:off x="0" y="0"/>
            <a:ext cx="220431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000000"/>
                </a:solidFill>
                <a:latin typeface="Calibri" panose="020F0502020204030204" pitchFamily="34" charset="0"/>
              </a:rPr>
              <a:t>NONCONFIDENTIAL // EXTERNAL</a:t>
            </a:r>
          </a:p>
        </p:txBody>
      </p:sp>
    </p:spTree>
    <p:extLst>
      <p:ext uri="{BB962C8B-B14F-4D97-AF65-F5344CB8AC3E}">
        <p14:creationId xmlns:p14="http://schemas.microsoft.com/office/powerpoint/2010/main" val="20524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 spc="-12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spc="-40">
          <a:solidFill>
            <a:schemeClr val="tx1"/>
          </a:solidFill>
          <a:latin typeface="Arial"/>
          <a:ea typeface="+mn-ea"/>
          <a:cs typeface="Arial"/>
        </a:defRPr>
      </a:lvl1pPr>
      <a:lvl2pPr marL="9144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800" b="0" i="0" kern="1200" spc="-40">
          <a:solidFill>
            <a:schemeClr val="tx1"/>
          </a:solidFill>
          <a:latin typeface="Arial"/>
          <a:ea typeface="+mn-ea"/>
          <a:cs typeface="Arial"/>
        </a:defRPr>
      </a:lvl2pPr>
      <a:lvl3pPr marL="1257300" indent="-342900" algn="l" defTabSz="457200" rtl="0" eaLnBrk="1" latinLnBrk="0" hangingPunct="1">
        <a:spcBef>
          <a:spcPct val="20000"/>
        </a:spcBef>
        <a:buSzPct val="75000"/>
        <a:buFont typeface="Courier New"/>
        <a:buChar char="o"/>
        <a:defRPr sz="2400" b="0" i="0" kern="1200" spc="-4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 spc="-40">
          <a:solidFill>
            <a:schemeClr val="tx1"/>
          </a:solidFill>
          <a:latin typeface="Arial"/>
          <a:ea typeface="+mn-ea"/>
          <a:cs typeface="Arial"/>
        </a:defRPr>
      </a:lvl4pPr>
      <a:lvl5pPr marL="1828800" indent="0" algn="l" defTabSz="457200" rtl="0" eaLnBrk="1" latinLnBrk="0" hangingPunct="1">
        <a:spcBef>
          <a:spcPct val="20000"/>
        </a:spcBef>
        <a:buSzPct val="82000"/>
        <a:buFont typeface="Wingdings" charset="2"/>
        <a:buNone/>
        <a:defRPr sz="2000" b="0" i="0" kern="1200" spc="-40" baseline="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Market Structures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Monopolistic Competition</a:t>
            </a:r>
          </a:p>
        </p:txBody>
      </p:sp>
    </p:spTree>
    <p:extLst>
      <p:ext uri="{BB962C8B-B14F-4D97-AF65-F5344CB8AC3E}">
        <p14:creationId xmlns:p14="http://schemas.microsoft.com/office/powerpoint/2010/main" val="2801057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CED63-9D2E-28DC-EF82-198ADBF2E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/>
              <a:t>Review 1: What is the profit maximizing quantity produced? </a:t>
            </a:r>
            <a:br>
              <a:rPr lang="en-US" sz="2000" dirty="0"/>
            </a:br>
            <a:r>
              <a:rPr lang="en-US" sz="2000" dirty="0"/>
              <a:t>		    Answer: </a:t>
            </a:r>
            <a:r>
              <a:rPr lang="en-US" sz="2000" dirty="0">
                <a:solidFill>
                  <a:srgbClr val="C00000"/>
                </a:solidFill>
              </a:rPr>
              <a:t>J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A92894-62CA-9060-97F7-A8AF63098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6583" y="1417638"/>
            <a:ext cx="5729646" cy="493533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3DA772-6114-76A3-4403-0876E109A2C2}"/>
              </a:ext>
            </a:extLst>
          </p:cNvPr>
          <p:cNvSpPr txBox="1"/>
          <p:nvPr/>
        </p:nvSpPr>
        <p:spPr>
          <a:xfrm>
            <a:off x="6071616" y="6488668"/>
            <a:ext cx="261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Monopolistic Competition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DA83858-3523-1A77-96D6-456F3BD6EC4A}"/>
              </a:ext>
            </a:extLst>
          </p:cNvPr>
          <p:cNvSpPr/>
          <p:nvPr/>
        </p:nvSpPr>
        <p:spPr>
          <a:xfrm>
            <a:off x="4327566" y="5423438"/>
            <a:ext cx="381594" cy="328137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3115D0-EA23-6D87-3D04-E939C59B8484}"/>
              </a:ext>
            </a:extLst>
          </p:cNvPr>
          <p:cNvSpPr txBox="1"/>
          <p:nvPr/>
        </p:nvSpPr>
        <p:spPr>
          <a:xfrm>
            <a:off x="2585212" y="5491090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99353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CED63-9D2E-28DC-EF82-198ADBF2E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/>
              <a:t>Review 2: What is the price the firm will charge?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A92894-62CA-9060-97F7-A8AF63098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5272" y="1417638"/>
            <a:ext cx="5497509" cy="473537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3DA772-6114-76A3-4403-0876E109A2C2}"/>
              </a:ext>
            </a:extLst>
          </p:cNvPr>
          <p:cNvSpPr txBox="1"/>
          <p:nvPr/>
        </p:nvSpPr>
        <p:spPr>
          <a:xfrm>
            <a:off x="6071616" y="6488668"/>
            <a:ext cx="261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Monopolistic Competition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60D20D-6973-B158-B162-70B734D1C528}"/>
              </a:ext>
            </a:extLst>
          </p:cNvPr>
          <p:cNvSpPr txBox="1"/>
          <p:nvPr/>
        </p:nvSpPr>
        <p:spPr>
          <a:xfrm>
            <a:off x="2609596" y="5305480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654122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CED63-9D2E-28DC-EF82-198ADBF2E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/>
              <a:t>Review 2: What is price the firm will charge? </a:t>
            </a:r>
            <a:br>
              <a:rPr lang="en-US" sz="2000" dirty="0"/>
            </a:br>
            <a:r>
              <a:rPr lang="en-US" sz="2000" dirty="0"/>
              <a:t>		    Answer: </a:t>
            </a:r>
            <a:r>
              <a:rPr lang="en-US" sz="2000" dirty="0">
                <a:solidFill>
                  <a:srgbClr val="C00000"/>
                </a:solidFill>
              </a:rPr>
              <a:t>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A92894-62CA-9060-97F7-A8AF63098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6583" y="1417638"/>
            <a:ext cx="5729646" cy="493533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3DA772-6114-76A3-4403-0876E109A2C2}"/>
              </a:ext>
            </a:extLst>
          </p:cNvPr>
          <p:cNvSpPr txBox="1"/>
          <p:nvPr/>
        </p:nvSpPr>
        <p:spPr>
          <a:xfrm>
            <a:off x="6071616" y="6488668"/>
            <a:ext cx="261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Monopolistic Competition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DA83858-3523-1A77-96D6-456F3BD6EC4A}"/>
              </a:ext>
            </a:extLst>
          </p:cNvPr>
          <p:cNvSpPr/>
          <p:nvPr/>
        </p:nvSpPr>
        <p:spPr>
          <a:xfrm>
            <a:off x="2706030" y="2560638"/>
            <a:ext cx="381594" cy="328137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C6171C-D9EE-C4BC-EFF3-E52100D6ED18}"/>
              </a:ext>
            </a:extLst>
          </p:cNvPr>
          <p:cNvSpPr txBox="1"/>
          <p:nvPr/>
        </p:nvSpPr>
        <p:spPr>
          <a:xfrm>
            <a:off x="2591730" y="5478898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782214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CED63-9D2E-28DC-EF82-198ADBF2E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/>
              <a:t>Review 3: What is the area of the Total Revenue for the firm?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A92894-62CA-9060-97F7-A8AF63098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5272" y="1417638"/>
            <a:ext cx="5497509" cy="473537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3DA772-6114-76A3-4403-0876E109A2C2}"/>
              </a:ext>
            </a:extLst>
          </p:cNvPr>
          <p:cNvSpPr txBox="1"/>
          <p:nvPr/>
        </p:nvSpPr>
        <p:spPr>
          <a:xfrm>
            <a:off x="6071616" y="6488668"/>
            <a:ext cx="261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Monopolistic Competition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06BCB4-6C40-2EF7-1660-AFE393014172}"/>
              </a:ext>
            </a:extLst>
          </p:cNvPr>
          <p:cNvSpPr txBox="1"/>
          <p:nvPr/>
        </p:nvSpPr>
        <p:spPr>
          <a:xfrm>
            <a:off x="2682748" y="5342056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405396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CED63-9D2E-28DC-EF82-198ADBF2E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/>
              <a:t>Review 3: What is the area of the Total Revenue for the firm?</a:t>
            </a:r>
            <a:br>
              <a:rPr lang="en-US" sz="2000" dirty="0"/>
            </a:br>
            <a:r>
              <a:rPr lang="en-US" sz="2000" dirty="0"/>
              <a:t>		    Answer: </a:t>
            </a:r>
            <a:r>
              <a:rPr lang="en-US" sz="2000" dirty="0">
                <a:solidFill>
                  <a:srgbClr val="C00000"/>
                </a:solidFill>
              </a:rPr>
              <a:t>OEFJ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A92894-62CA-9060-97F7-A8AF63098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5272" y="1417638"/>
            <a:ext cx="5497509" cy="473537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3DA772-6114-76A3-4403-0876E109A2C2}"/>
              </a:ext>
            </a:extLst>
          </p:cNvPr>
          <p:cNvSpPr txBox="1"/>
          <p:nvPr/>
        </p:nvSpPr>
        <p:spPr>
          <a:xfrm>
            <a:off x="6071616" y="6488668"/>
            <a:ext cx="261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Monopolistic Competition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06BCB4-6C40-2EF7-1660-AFE393014172}"/>
              </a:ext>
            </a:extLst>
          </p:cNvPr>
          <p:cNvSpPr txBox="1"/>
          <p:nvPr/>
        </p:nvSpPr>
        <p:spPr>
          <a:xfrm>
            <a:off x="2682748" y="5342056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871A2E-60A1-0946-75B2-B6D5F306452C}"/>
              </a:ext>
            </a:extLst>
          </p:cNvPr>
          <p:cNvSpPr/>
          <p:nvPr/>
        </p:nvSpPr>
        <p:spPr>
          <a:xfrm>
            <a:off x="3011424" y="2729972"/>
            <a:ext cx="1450848" cy="264762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42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CED63-9D2E-28DC-EF82-198ADBF2E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/>
              <a:t>Review 4: What is the area of the Total Cost for the firm?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A92894-62CA-9060-97F7-A8AF63098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5272" y="1417638"/>
            <a:ext cx="5497509" cy="473537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3DA772-6114-76A3-4403-0876E109A2C2}"/>
              </a:ext>
            </a:extLst>
          </p:cNvPr>
          <p:cNvSpPr txBox="1"/>
          <p:nvPr/>
        </p:nvSpPr>
        <p:spPr>
          <a:xfrm>
            <a:off x="6071616" y="6488668"/>
            <a:ext cx="261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Monopolistic Competition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06BCB4-6C40-2EF7-1660-AFE393014172}"/>
              </a:ext>
            </a:extLst>
          </p:cNvPr>
          <p:cNvSpPr txBox="1"/>
          <p:nvPr/>
        </p:nvSpPr>
        <p:spPr>
          <a:xfrm>
            <a:off x="2682748" y="5342056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576899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CED63-9D2E-28DC-EF82-198ADBF2E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/>
              <a:t>Review 4: What is the area of the Total Cost for the firm?</a:t>
            </a:r>
            <a:br>
              <a:rPr lang="en-US" sz="2000" dirty="0"/>
            </a:br>
            <a:r>
              <a:rPr lang="en-US" sz="2000" dirty="0"/>
              <a:t>		    Answer: </a:t>
            </a:r>
            <a:r>
              <a:rPr lang="en-US" sz="2000" dirty="0">
                <a:solidFill>
                  <a:srgbClr val="C00000"/>
                </a:solidFill>
              </a:rPr>
              <a:t>OCHJ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A92894-62CA-9060-97F7-A8AF63098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5272" y="1417638"/>
            <a:ext cx="5497509" cy="473537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3DA772-6114-76A3-4403-0876E109A2C2}"/>
              </a:ext>
            </a:extLst>
          </p:cNvPr>
          <p:cNvSpPr txBox="1"/>
          <p:nvPr/>
        </p:nvSpPr>
        <p:spPr>
          <a:xfrm>
            <a:off x="6071616" y="6488668"/>
            <a:ext cx="261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Monopolistic Competition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06BCB4-6C40-2EF7-1660-AFE393014172}"/>
              </a:ext>
            </a:extLst>
          </p:cNvPr>
          <p:cNvSpPr txBox="1"/>
          <p:nvPr/>
        </p:nvSpPr>
        <p:spPr>
          <a:xfrm>
            <a:off x="2682748" y="5342056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7EF0B1-4D04-7CD7-7847-2C5006EBABB3}"/>
              </a:ext>
            </a:extLst>
          </p:cNvPr>
          <p:cNvSpPr/>
          <p:nvPr/>
        </p:nvSpPr>
        <p:spPr>
          <a:xfrm>
            <a:off x="3011424" y="3742944"/>
            <a:ext cx="1450848" cy="163465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12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CED63-9D2E-28DC-EF82-198ADBF2E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/>
              <a:t>Review 5: What is the area of profit/loss for the firm?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A92894-62CA-9060-97F7-A8AF63098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5272" y="1417638"/>
            <a:ext cx="5497509" cy="473537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3DA772-6114-76A3-4403-0876E109A2C2}"/>
              </a:ext>
            </a:extLst>
          </p:cNvPr>
          <p:cNvSpPr txBox="1"/>
          <p:nvPr/>
        </p:nvSpPr>
        <p:spPr>
          <a:xfrm>
            <a:off x="6071616" y="6488668"/>
            <a:ext cx="261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Monopolistic Competition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06BCB4-6C40-2EF7-1660-AFE393014172}"/>
              </a:ext>
            </a:extLst>
          </p:cNvPr>
          <p:cNvSpPr txBox="1"/>
          <p:nvPr/>
        </p:nvSpPr>
        <p:spPr>
          <a:xfrm>
            <a:off x="2682748" y="5342056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718313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CED63-9D2E-28DC-EF82-198ADBF2E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/>
              <a:t>Review 5: What is the area of profit/loss for the firm?</a:t>
            </a:r>
            <a:br>
              <a:rPr lang="en-US" sz="2000" dirty="0"/>
            </a:br>
            <a:r>
              <a:rPr lang="en-US" sz="2000" dirty="0"/>
              <a:t>		    Answer: Profit is area </a:t>
            </a:r>
            <a:r>
              <a:rPr lang="en-US" sz="2000" dirty="0">
                <a:solidFill>
                  <a:srgbClr val="C00000"/>
                </a:solidFill>
              </a:rPr>
              <a:t>CEFH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A92894-62CA-9060-97F7-A8AF63098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5272" y="1417638"/>
            <a:ext cx="5497509" cy="473537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3DA772-6114-76A3-4403-0876E109A2C2}"/>
              </a:ext>
            </a:extLst>
          </p:cNvPr>
          <p:cNvSpPr txBox="1"/>
          <p:nvPr/>
        </p:nvSpPr>
        <p:spPr>
          <a:xfrm>
            <a:off x="6071616" y="6488668"/>
            <a:ext cx="261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Monopolistic Competition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06BCB4-6C40-2EF7-1660-AFE393014172}"/>
              </a:ext>
            </a:extLst>
          </p:cNvPr>
          <p:cNvSpPr txBox="1"/>
          <p:nvPr/>
        </p:nvSpPr>
        <p:spPr>
          <a:xfrm>
            <a:off x="2682748" y="5342056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4A279A-65E8-5CFE-23C8-7405BBC46408}"/>
              </a:ext>
            </a:extLst>
          </p:cNvPr>
          <p:cNvSpPr/>
          <p:nvPr/>
        </p:nvSpPr>
        <p:spPr>
          <a:xfrm>
            <a:off x="3011424" y="2731008"/>
            <a:ext cx="1450848" cy="90220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01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CED63-9D2E-28DC-EF82-198ADBF2E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Table of Contents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6A26E5-868A-1A10-801B-DCAA28417F5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383489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Arial - 16"/>
              </a:rPr>
              <a:t>Slide 3 - 4 presents the quantity of output for a firm under monopolistic competition.</a:t>
            </a: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latin typeface="Arial - 16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Arial - 16"/>
              </a:rPr>
              <a:t>Slide 5 explains the firm's pricing decision.</a:t>
            </a: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latin typeface="Arial - 16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Arial - 16"/>
              </a:rPr>
              <a:t>Slide 6 illustrates total revenue.</a:t>
            </a: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latin typeface="Arial - 16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Arial - 16"/>
              </a:rPr>
              <a:t>Slide 7 illustrates the firm's total costs as the firm's ATC x quantity of product.</a:t>
            </a: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latin typeface="Arial - 16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Arial - 16"/>
              </a:rPr>
              <a:t>Slide 8 illustrates the area of total revenue above the firm's total costs.  This area represents the firm's profit.</a:t>
            </a: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latin typeface="Arial - 16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Arial - 16"/>
              </a:rPr>
              <a:t>Slides 9 -18 review concepts</a:t>
            </a: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D33AAB-AA9C-B8FE-1263-D8F7C7B1A226}"/>
              </a:ext>
            </a:extLst>
          </p:cNvPr>
          <p:cNvSpPr txBox="1"/>
          <p:nvPr/>
        </p:nvSpPr>
        <p:spPr>
          <a:xfrm>
            <a:off x="5885895" y="6488668"/>
            <a:ext cx="2800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Monopolistic Competition</a:t>
            </a:r>
          </a:p>
        </p:txBody>
      </p:sp>
    </p:spTree>
    <p:extLst>
      <p:ext uri="{BB962C8B-B14F-4D97-AF65-F5344CB8AC3E}">
        <p14:creationId xmlns:p14="http://schemas.microsoft.com/office/powerpoint/2010/main" val="47107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667BCEDC-BF85-0A0F-BB6E-F0C9B1108E44}"/>
              </a:ext>
            </a:extLst>
          </p:cNvPr>
          <p:cNvSpPr/>
          <p:nvPr/>
        </p:nvSpPr>
        <p:spPr>
          <a:xfrm>
            <a:off x="4011168" y="4181856"/>
            <a:ext cx="560832" cy="59740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CCED63-9D2E-28DC-EF82-198ADBF2E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/>
              <a:t>Step 1: Locate intersection of Marginal Revenue (MR) &amp; Marginal Cost (MC)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DA772-6114-76A3-4403-0876E109A2C2}"/>
              </a:ext>
            </a:extLst>
          </p:cNvPr>
          <p:cNvSpPr txBox="1"/>
          <p:nvPr/>
        </p:nvSpPr>
        <p:spPr>
          <a:xfrm>
            <a:off x="6071616" y="6488668"/>
            <a:ext cx="261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Monopolistic Competition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8210BC51-25B9-9F78-EE05-0D4BDEAAEF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568" y="1216819"/>
            <a:ext cx="6912864" cy="503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97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CED63-9D2E-28DC-EF82-198ADBF2E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/>
              <a:t>Step 2: Draw a line through this intersection from Demand Curve (D) to</a:t>
            </a:r>
            <a:br>
              <a:rPr lang="en-US" sz="2000" dirty="0"/>
            </a:br>
            <a:r>
              <a:rPr lang="en-US" sz="2000" dirty="0"/>
              <a:t>	      X-Axis to find maximized quantity of output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BD5DFD-F56E-836D-B2EB-11BBDBD1A5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417638"/>
            <a:ext cx="6705600" cy="48868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3DA772-6114-76A3-4403-0876E109A2C2}"/>
              </a:ext>
            </a:extLst>
          </p:cNvPr>
          <p:cNvSpPr txBox="1"/>
          <p:nvPr/>
        </p:nvSpPr>
        <p:spPr>
          <a:xfrm>
            <a:off x="6071616" y="6488668"/>
            <a:ext cx="261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Monopolistic Competition</a:t>
            </a:r>
          </a:p>
        </p:txBody>
      </p:sp>
    </p:spTree>
    <p:extLst>
      <p:ext uri="{BB962C8B-B14F-4D97-AF65-F5344CB8AC3E}">
        <p14:creationId xmlns:p14="http://schemas.microsoft.com/office/powerpoint/2010/main" val="492077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CED63-9D2E-28DC-EF82-198ADBF2E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/>
              <a:t>Step 3: Draw a line from Demand Curve (D) to Y-Axis to find price the firm</a:t>
            </a:r>
            <a:br>
              <a:rPr lang="en-US" sz="2000" dirty="0"/>
            </a:br>
            <a:r>
              <a:rPr lang="en-US" sz="2000" dirty="0"/>
              <a:t>	      will charge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DA772-6114-76A3-4403-0876E109A2C2}"/>
              </a:ext>
            </a:extLst>
          </p:cNvPr>
          <p:cNvSpPr txBox="1"/>
          <p:nvPr/>
        </p:nvSpPr>
        <p:spPr>
          <a:xfrm>
            <a:off x="6071616" y="6488668"/>
            <a:ext cx="261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Monopolistic Competition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E0E07D8-2232-8F2A-480B-3EAF71E67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892" y="1417638"/>
            <a:ext cx="6666216" cy="499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88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CED63-9D2E-28DC-EF82-198ADBF2E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/>
              <a:t>Step 4: Total Revenue (TR) is quantity of product multiplied by price </a:t>
            </a:r>
            <a:br>
              <a:rPr lang="en-US" sz="2000" dirty="0"/>
            </a:br>
            <a:r>
              <a:rPr lang="en-US" sz="2000" dirty="0"/>
              <a:t>	      charged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DA772-6114-76A3-4403-0876E109A2C2}"/>
              </a:ext>
            </a:extLst>
          </p:cNvPr>
          <p:cNvSpPr txBox="1"/>
          <p:nvPr/>
        </p:nvSpPr>
        <p:spPr>
          <a:xfrm>
            <a:off x="6071616" y="6488668"/>
            <a:ext cx="261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Monopolistic Competition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7F8E755-A265-1FB4-4B25-09DA0BE08E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8384" y="1363040"/>
            <a:ext cx="6047232" cy="5061511"/>
          </a:xfrm>
        </p:spPr>
      </p:pic>
    </p:spTree>
    <p:extLst>
      <p:ext uri="{BB962C8B-B14F-4D97-AF65-F5344CB8AC3E}">
        <p14:creationId xmlns:p14="http://schemas.microsoft.com/office/powerpoint/2010/main" val="9505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CED63-9D2E-28DC-EF82-198ADBF2E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/>
              <a:t>Step 5: Total Cost (TC) is area BELOW Average Total Cost (ATC) curve at </a:t>
            </a:r>
            <a:br>
              <a:rPr lang="en-US" sz="2000" dirty="0"/>
            </a:br>
            <a:r>
              <a:rPr lang="en-US" sz="2000" dirty="0"/>
              <a:t>	      quantity produced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DA772-6114-76A3-4403-0876E109A2C2}"/>
              </a:ext>
            </a:extLst>
          </p:cNvPr>
          <p:cNvSpPr txBox="1"/>
          <p:nvPr/>
        </p:nvSpPr>
        <p:spPr>
          <a:xfrm>
            <a:off x="6071616" y="6488668"/>
            <a:ext cx="261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Monopolistic Competition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0D03D43-28CA-31E9-4E82-F0BFC4F183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040" y="1339821"/>
            <a:ext cx="6217920" cy="5027010"/>
          </a:xfrm>
        </p:spPr>
      </p:pic>
    </p:spTree>
    <p:extLst>
      <p:ext uri="{BB962C8B-B14F-4D97-AF65-F5344CB8AC3E}">
        <p14:creationId xmlns:p14="http://schemas.microsoft.com/office/powerpoint/2010/main" val="2175021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CED63-9D2E-28DC-EF82-198ADBF2E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/>
              <a:t>Step 6: Profit is area ABOVE Average Total Cost (ATC) curve at </a:t>
            </a:r>
            <a:br>
              <a:rPr lang="en-US" sz="2000" dirty="0"/>
            </a:br>
            <a:r>
              <a:rPr lang="en-US" sz="2000" dirty="0"/>
              <a:t>	      quantity produced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DA772-6114-76A3-4403-0876E109A2C2}"/>
              </a:ext>
            </a:extLst>
          </p:cNvPr>
          <p:cNvSpPr txBox="1"/>
          <p:nvPr/>
        </p:nvSpPr>
        <p:spPr>
          <a:xfrm>
            <a:off x="6071616" y="6488668"/>
            <a:ext cx="261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Monopolistic Competition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781686D-4C3E-2A66-21B4-02E98C9DB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7025" y="1417638"/>
            <a:ext cx="6069949" cy="4820253"/>
          </a:xfrm>
        </p:spPr>
      </p:pic>
    </p:spTree>
    <p:extLst>
      <p:ext uri="{BB962C8B-B14F-4D97-AF65-F5344CB8AC3E}">
        <p14:creationId xmlns:p14="http://schemas.microsoft.com/office/powerpoint/2010/main" val="1232758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CED63-9D2E-28DC-EF82-198ADBF2E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/>
              <a:t>Review 1: What is the profit maximizing quantity produced?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A92894-62CA-9060-97F7-A8AF63098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5272" y="1417638"/>
            <a:ext cx="5497509" cy="473537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3DA772-6114-76A3-4403-0876E109A2C2}"/>
              </a:ext>
            </a:extLst>
          </p:cNvPr>
          <p:cNvSpPr txBox="1"/>
          <p:nvPr/>
        </p:nvSpPr>
        <p:spPr>
          <a:xfrm>
            <a:off x="6071616" y="6488668"/>
            <a:ext cx="261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Monopolistic Competition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4A1E75-46F8-54B1-68EA-9E692BBB4240}"/>
              </a:ext>
            </a:extLst>
          </p:cNvPr>
          <p:cNvSpPr txBox="1"/>
          <p:nvPr/>
        </p:nvSpPr>
        <p:spPr>
          <a:xfrm>
            <a:off x="2646172" y="5305480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124794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427</Words>
  <Application>Microsoft Office PowerPoint</Application>
  <PresentationFormat>On-screen Show (4:3)</PresentationFormat>
  <Paragraphs>57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- 16</vt:lpstr>
      <vt:lpstr>Calibri</vt:lpstr>
      <vt:lpstr>Courier New</vt:lpstr>
      <vt:lpstr>Wingdings</vt:lpstr>
      <vt:lpstr>Office Theme</vt:lpstr>
      <vt:lpstr>Market Structures</vt:lpstr>
      <vt:lpstr>Table of Contents</vt:lpstr>
      <vt:lpstr>Step 1: Locate intersection of Marginal Revenue (MR) &amp; Marginal Cost (MC)</vt:lpstr>
      <vt:lpstr>Step 2: Draw a line through this intersection from Demand Curve (D) to        X-Axis to find maximized quantity of output</vt:lpstr>
      <vt:lpstr>Step 3: Draw a line from Demand Curve (D) to Y-Axis to find price the firm        will charge </vt:lpstr>
      <vt:lpstr>Step 4: Total Revenue (TR) is quantity of product multiplied by price         charged</vt:lpstr>
      <vt:lpstr>Step 5: Total Cost (TC) is area BELOW Average Total Cost (ATC) curve at         quantity produced</vt:lpstr>
      <vt:lpstr>Step 6: Profit is area ABOVE Average Total Cost (ATC) curve at         quantity produced</vt:lpstr>
      <vt:lpstr>Review 1: What is the profit maximizing quantity produced? </vt:lpstr>
      <vt:lpstr>Review 1: What is the profit maximizing quantity produced?        Answer: J</vt:lpstr>
      <vt:lpstr>Review 2: What is the price the firm will charge? </vt:lpstr>
      <vt:lpstr>Review 2: What is price the firm will charge?        Answer: E</vt:lpstr>
      <vt:lpstr>Review 3: What is the area of the Total Revenue for the firm?</vt:lpstr>
      <vt:lpstr>Review 3: What is the area of the Total Revenue for the firm?       Answer: OEFJ</vt:lpstr>
      <vt:lpstr>Review 4: What is the area of the Total Cost for the firm?</vt:lpstr>
      <vt:lpstr>Review 4: What is the area of the Total Cost for the firm?       Answer: OCHJ</vt:lpstr>
      <vt:lpstr>Review 5: What is the area of profit/loss for the firm?</vt:lpstr>
      <vt:lpstr>Review 5: What is the area of profit/loss for the firm?       Answer: Profit is area CEFH</vt:lpstr>
    </vt:vector>
  </TitlesOfParts>
  <Company>FRB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Kathie L Lauher</dc:creator>
  <cp:lastModifiedBy>Johnston, Eva K</cp:lastModifiedBy>
  <cp:revision>6</cp:revision>
  <dcterms:created xsi:type="dcterms:W3CDTF">2017-05-10T19:59:53Z</dcterms:created>
  <dcterms:modified xsi:type="dcterms:W3CDTF">2023-06-12T18:44:22Z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51c2f0d-b3ff-4d77-9838-7b0e82bdd7ab_Enabled">
    <vt:lpwstr>true</vt:lpwstr>
  </property>
  <property fmtid="{D5CDD505-2E9C-101B-9397-08002B2CF9AE}" pid="3" name="MSIP_Label_b51c2f0d-b3ff-4d77-9838-7b0e82bdd7ab_SetDate">
    <vt:lpwstr>2023-06-12T18:44:05Z</vt:lpwstr>
  </property>
  <property fmtid="{D5CDD505-2E9C-101B-9397-08002B2CF9AE}" pid="4" name="MSIP_Label_b51c2f0d-b3ff-4d77-9838-7b0e82bdd7ab_Method">
    <vt:lpwstr>Privileged</vt:lpwstr>
  </property>
  <property fmtid="{D5CDD505-2E9C-101B-9397-08002B2CF9AE}" pid="5" name="MSIP_Label_b51c2f0d-b3ff-4d77-9838-7b0e82bdd7ab_Name">
    <vt:lpwstr>b51c2f0d-b3ff-4d77-9838-7b0e82bdd7ab</vt:lpwstr>
  </property>
  <property fmtid="{D5CDD505-2E9C-101B-9397-08002B2CF9AE}" pid="6" name="MSIP_Label_b51c2f0d-b3ff-4d77-9838-7b0e82bdd7ab_SiteId">
    <vt:lpwstr>b397c653-5b19-463f-b9fc-af658ded9128</vt:lpwstr>
  </property>
  <property fmtid="{D5CDD505-2E9C-101B-9397-08002B2CF9AE}" pid="7" name="MSIP_Label_b51c2f0d-b3ff-4d77-9838-7b0e82bdd7ab_ActionId">
    <vt:lpwstr>fe265870-4abd-45f9-aba9-5451f19a6f70</vt:lpwstr>
  </property>
  <property fmtid="{D5CDD505-2E9C-101B-9397-08002B2CF9AE}" pid="8" name="MSIP_Label_b51c2f0d-b3ff-4d77-9838-7b0e82bdd7ab_ContentBits">
    <vt:lpwstr>1</vt:lpwstr>
  </property>
</Properties>
</file>