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415" r:id="rId5"/>
    <p:sldId id="259" r:id="rId6"/>
    <p:sldId id="543" r:id="rId7"/>
    <p:sldId id="257" r:id="rId8"/>
    <p:sldId id="666" r:id="rId9"/>
    <p:sldId id="668" r:id="rId10"/>
    <p:sldId id="669" r:id="rId11"/>
    <p:sldId id="670" r:id="rId12"/>
    <p:sldId id="671" r:id="rId13"/>
    <p:sldId id="672" r:id="rId14"/>
    <p:sldId id="673" r:id="rId15"/>
    <p:sldId id="674" r:id="rId16"/>
    <p:sldId id="700" r:id="rId17"/>
    <p:sldId id="641" r:id="rId18"/>
    <p:sldId id="702" r:id="rId19"/>
    <p:sldId id="682" r:id="rId20"/>
    <p:sldId id="663" r:id="rId21"/>
    <p:sldId id="703" r:id="rId22"/>
    <p:sldId id="699" r:id="rId23"/>
    <p:sldId id="7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FD2533-35DC-8976-CBB1-4739CC4F5A59}" name="Ives, Jennifer M" initials="IJM" userId="S::Jennifer.Ives@stls.frb.org::9669073e-47ea-48b8-bea4-a5c4173058b8" providerId="AD"/>
  <p188:author id="{3EB8E841-4726-F5EB-4E63-5A821067AF21}" name="Wolla, Scott A" initials="WSA" userId="S::Scott.A.Wolla@stls.frb.org::f296bb5d-dd3c-47c6-8726-9d3e5e1fbb1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110" d="100"/>
          <a:sy n="110" d="100"/>
        </p:scale>
        <p:origin x="426" y="78"/>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4BC3F-14FB-4D10-91E7-9845ABF052BD}"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2BFC-59BB-47EC-9CA0-C2729D304B40}" type="slidenum">
              <a:rPr lang="en-US" smtClean="0"/>
              <a:t>‹#›</a:t>
            </a:fld>
            <a:endParaRPr lang="en-US"/>
          </a:p>
        </p:txBody>
      </p:sp>
    </p:spTree>
    <p:extLst>
      <p:ext uri="{BB962C8B-B14F-4D97-AF65-F5344CB8AC3E}">
        <p14:creationId xmlns:p14="http://schemas.microsoft.com/office/powerpoint/2010/main" val="325075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13984-E800-4A9D-98A4-5B24FC76BA98}" type="slidenum">
              <a:rPr lang="en-US" smtClean="0"/>
              <a:t>1</a:t>
            </a:fld>
            <a:endParaRPr lang="en-US"/>
          </a:p>
        </p:txBody>
      </p:sp>
    </p:spTree>
    <p:extLst>
      <p:ext uri="{BB962C8B-B14F-4D97-AF65-F5344CB8AC3E}">
        <p14:creationId xmlns:p14="http://schemas.microsoft.com/office/powerpoint/2010/main" val="344860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14</a:t>
            </a:fld>
            <a:endParaRPr lang="en-US"/>
          </a:p>
        </p:txBody>
      </p:sp>
    </p:spTree>
    <p:extLst>
      <p:ext uri="{BB962C8B-B14F-4D97-AF65-F5344CB8AC3E}">
        <p14:creationId xmlns:p14="http://schemas.microsoft.com/office/powerpoint/2010/main" val="166776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17</a:t>
            </a:fld>
            <a:endParaRPr lang="en-US"/>
          </a:p>
        </p:txBody>
      </p:sp>
    </p:spTree>
    <p:extLst>
      <p:ext uri="{BB962C8B-B14F-4D97-AF65-F5344CB8AC3E}">
        <p14:creationId xmlns:p14="http://schemas.microsoft.com/office/powerpoint/2010/main" val="210354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543-75F9-4AC2-8197-905E2647C5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545ED8-3463-4FEE-AF7F-BDEF1A40B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CE858-5EBA-4FAE-9508-5F591D0449C0}"/>
              </a:ext>
            </a:extLst>
          </p:cNvPr>
          <p:cNvSpPr>
            <a:spLocks noGrp="1"/>
          </p:cNvSpPr>
          <p:nvPr>
            <p:ph type="dt" sz="half" idx="10"/>
          </p:nvPr>
        </p:nvSpPr>
        <p:spPr/>
        <p:txBody>
          <a:bodyPr/>
          <a:lstStyle/>
          <a:p>
            <a:fld id="{4EF12331-0C93-4917-9C79-4DA753E75340}" type="datetime1">
              <a:rPr lang="en-US" smtClean="0"/>
              <a:t>10/26/2022</a:t>
            </a:fld>
            <a:endParaRPr lang="en-US"/>
          </a:p>
        </p:txBody>
      </p:sp>
      <p:sp>
        <p:nvSpPr>
          <p:cNvPr id="5" name="Footer Placeholder 4">
            <a:extLst>
              <a:ext uri="{FF2B5EF4-FFF2-40B4-BE49-F238E27FC236}">
                <a16:creationId xmlns:a16="http://schemas.microsoft.com/office/drawing/2014/main" id="{BD2E1E19-E690-4ED5-992D-D59695AEE335}"/>
              </a:ext>
            </a:extLst>
          </p:cNvPr>
          <p:cNvSpPr>
            <a:spLocks noGrp="1"/>
          </p:cNvSpPr>
          <p:nvPr>
            <p:ph type="ftr" sz="quarter" idx="11"/>
          </p:nvPr>
        </p:nvSpPr>
        <p:spPr/>
        <p:txBody>
          <a:bodyPr/>
          <a:lstStyle/>
          <a:p>
            <a:r>
              <a:rPr lang="en-US"/>
              <a:t>©2022, Federal Reserve Bank of St. Louis</a:t>
            </a:r>
          </a:p>
        </p:txBody>
      </p:sp>
      <p:sp>
        <p:nvSpPr>
          <p:cNvPr id="6" name="Slide Number Placeholder 5">
            <a:extLst>
              <a:ext uri="{FF2B5EF4-FFF2-40B4-BE49-F238E27FC236}">
                <a16:creationId xmlns:a16="http://schemas.microsoft.com/office/drawing/2014/main" id="{192DF700-8DF7-4953-889D-0D881B173B85}"/>
              </a:ext>
            </a:extLst>
          </p:cNvPr>
          <p:cNvSpPr>
            <a:spLocks noGrp="1"/>
          </p:cNvSpPr>
          <p:nvPr>
            <p:ph type="sldNum" sz="quarter" idx="12"/>
          </p:nvPr>
        </p:nvSpPr>
        <p:spPr/>
        <p:txBody>
          <a:bodyPr/>
          <a:lstStyle/>
          <a:p>
            <a:fld id="{59773D35-8608-42EB-AC85-4C13EE76F442}" type="slidenum">
              <a:rPr lang="en-US" smtClean="0"/>
              <a:t>‹#›</a:t>
            </a:fld>
            <a:endParaRPr lang="en-US"/>
          </a:p>
        </p:txBody>
      </p:sp>
    </p:spTree>
    <p:extLst>
      <p:ext uri="{BB962C8B-B14F-4D97-AF65-F5344CB8AC3E}">
        <p14:creationId xmlns:p14="http://schemas.microsoft.com/office/powerpoint/2010/main" val="414221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EAB0-5315-4D64-BFC1-7250FB543F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9406FB-2EA3-4716-AE5B-FA20E4BEF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DA0D5-1DB4-44B3-8315-A1166C04F083}"/>
              </a:ext>
            </a:extLst>
          </p:cNvPr>
          <p:cNvSpPr>
            <a:spLocks noGrp="1"/>
          </p:cNvSpPr>
          <p:nvPr>
            <p:ph type="dt" sz="half" idx="10"/>
          </p:nvPr>
        </p:nvSpPr>
        <p:spPr/>
        <p:txBody>
          <a:bodyPr/>
          <a:lstStyle/>
          <a:p>
            <a:fld id="{3A730EB6-C9F3-4AE2-B8CF-0D9BA66E60BA}" type="datetime1">
              <a:rPr lang="en-US" smtClean="0"/>
              <a:t>10/26/2022</a:t>
            </a:fld>
            <a:endParaRPr lang="en-US"/>
          </a:p>
        </p:txBody>
      </p:sp>
      <p:sp>
        <p:nvSpPr>
          <p:cNvPr id="5" name="Footer Placeholder 4">
            <a:extLst>
              <a:ext uri="{FF2B5EF4-FFF2-40B4-BE49-F238E27FC236}">
                <a16:creationId xmlns:a16="http://schemas.microsoft.com/office/drawing/2014/main" id="{B93F87C6-8401-4CD8-BC38-D0FE1D4C2EFE}"/>
              </a:ext>
            </a:extLst>
          </p:cNvPr>
          <p:cNvSpPr>
            <a:spLocks noGrp="1"/>
          </p:cNvSpPr>
          <p:nvPr>
            <p:ph type="ftr" sz="quarter" idx="11"/>
          </p:nvPr>
        </p:nvSpPr>
        <p:spPr/>
        <p:txBody>
          <a:bodyPr/>
          <a:lstStyle/>
          <a:p>
            <a:r>
              <a:rPr lang="en-US"/>
              <a:t>©2022, Federal Reserve Bank of St. Louis</a:t>
            </a:r>
          </a:p>
        </p:txBody>
      </p:sp>
      <p:sp>
        <p:nvSpPr>
          <p:cNvPr id="6" name="Slide Number Placeholder 5">
            <a:extLst>
              <a:ext uri="{FF2B5EF4-FFF2-40B4-BE49-F238E27FC236}">
                <a16:creationId xmlns:a16="http://schemas.microsoft.com/office/drawing/2014/main" id="{7911B4B8-5828-443B-B9DF-742C4EA70B91}"/>
              </a:ext>
            </a:extLst>
          </p:cNvPr>
          <p:cNvSpPr>
            <a:spLocks noGrp="1"/>
          </p:cNvSpPr>
          <p:nvPr>
            <p:ph type="sldNum" sz="quarter" idx="12"/>
          </p:nvPr>
        </p:nvSpPr>
        <p:spPr/>
        <p:txBody>
          <a:bodyPr/>
          <a:lstStyle/>
          <a:p>
            <a:fld id="{59773D35-8608-42EB-AC85-4C13EE76F442}" type="slidenum">
              <a:rPr lang="en-US" smtClean="0"/>
              <a:t>‹#›</a:t>
            </a:fld>
            <a:endParaRPr lang="en-US"/>
          </a:p>
        </p:txBody>
      </p:sp>
    </p:spTree>
    <p:extLst>
      <p:ext uri="{BB962C8B-B14F-4D97-AF65-F5344CB8AC3E}">
        <p14:creationId xmlns:p14="http://schemas.microsoft.com/office/powerpoint/2010/main" val="152881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67C25-F324-4F93-9ADC-4F243BA3B6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FB7627-91F8-4235-9C0A-8A28E591D4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CB880-22D7-46EB-A261-A14DF9C6C118}"/>
              </a:ext>
            </a:extLst>
          </p:cNvPr>
          <p:cNvSpPr>
            <a:spLocks noGrp="1"/>
          </p:cNvSpPr>
          <p:nvPr>
            <p:ph type="dt" sz="half" idx="10"/>
          </p:nvPr>
        </p:nvSpPr>
        <p:spPr/>
        <p:txBody>
          <a:bodyPr/>
          <a:lstStyle/>
          <a:p>
            <a:fld id="{0A4150C4-FC15-4CB6-A316-32D6FD2B438E}" type="datetime1">
              <a:rPr lang="en-US" smtClean="0"/>
              <a:t>10/26/2022</a:t>
            </a:fld>
            <a:endParaRPr lang="en-US"/>
          </a:p>
        </p:txBody>
      </p:sp>
      <p:sp>
        <p:nvSpPr>
          <p:cNvPr id="5" name="Footer Placeholder 4">
            <a:extLst>
              <a:ext uri="{FF2B5EF4-FFF2-40B4-BE49-F238E27FC236}">
                <a16:creationId xmlns:a16="http://schemas.microsoft.com/office/drawing/2014/main" id="{B32D6A10-B272-4E2C-A9EC-C9EBEBE905EA}"/>
              </a:ext>
            </a:extLst>
          </p:cNvPr>
          <p:cNvSpPr>
            <a:spLocks noGrp="1"/>
          </p:cNvSpPr>
          <p:nvPr>
            <p:ph type="ftr" sz="quarter" idx="11"/>
          </p:nvPr>
        </p:nvSpPr>
        <p:spPr/>
        <p:txBody>
          <a:bodyPr/>
          <a:lstStyle/>
          <a:p>
            <a:r>
              <a:rPr lang="en-US"/>
              <a:t>©2022, Federal Reserve Bank of St. Louis</a:t>
            </a:r>
          </a:p>
        </p:txBody>
      </p:sp>
      <p:sp>
        <p:nvSpPr>
          <p:cNvPr id="6" name="Slide Number Placeholder 5">
            <a:extLst>
              <a:ext uri="{FF2B5EF4-FFF2-40B4-BE49-F238E27FC236}">
                <a16:creationId xmlns:a16="http://schemas.microsoft.com/office/drawing/2014/main" id="{5FDE24AC-159D-4CE3-B2BE-B8F99AADD7B5}"/>
              </a:ext>
            </a:extLst>
          </p:cNvPr>
          <p:cNvSpPr>
            <a:spLocks noGrp="1"/>
          </p:cNvSpPr>
          <p:nvPr>
            <p:ph type="sldNum" sz="quarter" idx="12"/>
          </p:nvPr>
        </p:nvSpPr>
        <p:spPr/>
        <p:txBody>
          <a:bodyPr/>
          <a:lstStyle/>
          <a:p>
            <a:fld id="{59773D35-8608-42EB-AC85-4C13EE76F442}" type="slidenum">
              <a:rPr lang="en-US" smtClean="0"/>
              <a:t>‹#›</a:t>
            </a:fld>
            <a:endParaRPr lang="en-US"/>
          </a:p>
        </p:txBody>
      </p:sp>
    </p:spTree>
    <p:extLst>
      <p:ext uri="{BB962C8B-B14F-4D97-AF65-F5344CB8AC3E}">
        <p14:creationId xmlns:p14="http://schemas.microsoft.com/office/powerpoint/2010/main" val="19154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6406-BECE-4D5E-9552-A781FB455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07F01-9F00-461E-887E-DB98A145E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55BC6A-7B1E-42A2-9D88-5F60BC500BB4}"/>
              </a:ext>
            </a:extLst>
          </p:cNvPr>
          <p:cNvSpPr>
            <a:spLocks noGrp="1"/>
          </p:cNvSpPr>
          <p:nvPr>
            <p:ph type="dt" sz="half" idx="10"/>
          </p:nvPr>
        </p:nvSpPr>
        <p:spPr/>
        <p:txBody>
          <a:bodyPr/>
          <a:lstStyle/>
          <a:p>
            <a:fld id="{3430571C-2D05-4F6C-BB0D-AE991A261694}" type="datetime1">
              <a:rPr lang="en-US" smtClean="0"/>
              <a:t>10/26/2022</a:t>
            </a:fld>
            <a:endParaRPr lang="en-US"/>
          </a:p>
        </p:txBody>
      </p:sp>
      <p:sp>
        <p:nvSpPr>
          <p:cNvPr id="5" name="Footer Placeholder 4">
            <a:extLst>
              <a:ext uri="{FF2B5EF4-FFF2-40B4-BE49-F238E27FC236}">
                <a16:creationId xmlns:a16="http://schemas.microsoft.com/office/drawing/2014/main" id="{7BBE3DFE-FB66-42D4-9CE3-A8C92E735511}"/>
              </a:ext>
            </a:extLst>
          </p:cNvPr>
          <p:cNvSpPr>
            <a:spLocks noGrp="1"/>
          </p:cNvSpPr>
          <p:nvPr>
            <p:ph type="ftr" sz="quarter" idx="11"/>
          </p:nvPr>
        </p:nvSpPr>
        <p:spPr/>
        <p:txBody>
          <a:bodyPr/>
          <a:lstStyle/>
          <a:p>
            <a:r>
              <a:rPr lang="en-US"/>
              <a:t>©2022, Federal Reserve Bank of St. Louis</a:t>
            </a:r>
          </a:p>
        </p:txBody>
      </p:sp>
      <p:sp>
        <p:nvSpPr>
          <p:cNvPr id="6" name="Slide Number Placeholder 5">
            <a:extLst>
              <a:ext uri="{FF2B5EF4-FFF2-40B4-BE49-F238E27FC236}">
                <a16:creationId xmlns:a16="http://schemas.microsoft.com/office/drawing/2014/main" id="{8575391A-AB61-4936-96C8-2611B5584566}"/>
              </a:ext>
            </a:extLst>
          </p:cNvPr>
          <p:cNvSpPr>
            <a:spLocks noGrp="1"/>
          </p:cNvSpPr>
          <p:nvPr>
            <p:ph type="sldNum" sz="quarter" idx="12"/>
          </p:nvPr>
        </p:nvSpPr>
        <p:spPr/>
        <p:txBody>
          <a:bodyPr/>
          <a:lstStyle/>
          <a:p>
            <a:fld id="{59773D35-8608-42EB-AC85-4C13EE76F442}" type="slidenum">
              <a:rPr lang="en-US" smtClean="0"/>
              <a:t>‹#›</a:t>
            </a:fld>
            <a:endParaRPr lang="en-US"/>
          </a:p>
        </p:txBody>
      </p:sp>
    </p:spTree>
    <p:extLst>
      <p:ext uri="{BB962C8B-B14F-4D97-AF65-F5344CB8AC3E}">
        <p14:creationId xmlns:p14="http://schemas.microsoft.com/office/powerpoint/2010/main" val="342861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A5A6-E3E4-4611-A023-3A38A06FC3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168BBC-63AF-4874-AEB9-D29B659FF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CEC6BD-E816-47F0-A755-E58F5992F504}"/>
              </a:ext>
            </a:extLst>
          </p:cNvPr>
          <p:cNvSpPr>
            <a:spLocks noGrp="1"/>
          </p:cNvSpPr>
          <p:nvPr>
            <p:ph type="dt" sz="half" idx="10"/>
          </p:nvPr>
        </p:nvSpPr>
        <p:spPr/>
        <p:txBody>
          <a:bodyPr/>
          <a:lstStyle/>
          <a:p>
            <a:fld id="{E316EFBD-60B6-488C-84D9-F11AA98AF3D4}" type="datetime1">
              <a:rPr lang="en-US" smtClean="0"/>
              <a:t>10/26/2022</a:t>
            </a:fld>
            <a:endParaRPr lang="en-US"/>
          </a:p>
        </p:txBody>
      </p:sp>
      <p:sp>
        <p:nvSpPr>
          <p:cNvPr id="5" name="Footer Placeholder 4">
            <a:extLst>
              <a:ext uri="{FF2B5EF4-FFF2-40B4-BE49-F238E27FC236}">
                <a16:creationId xmlns:a16="http://schemas.microsoft.com/office/drawing/2014/main" id="{13421A93-5EBA-4EA5-9F4E-BA07FEB6D208}"/>
              </a:ext>
            </a:extLst>
          </p:cNvPr>
          <p:cNvSpPr>
            <a:spLocks noGrp="1"/>
          </p:cNvSpPr>
          <p:nvPr>
            <p:ph type="ftr" sz="quarter" idx="11"/>
          </p:nvPr>
        </p:nvSpPr>
        <p:spPr/>
        <p:txBody>
          <a:bodyPr/>
          <a:lstStyle/>
          <a:p>
            <a:r>
              <a:rPr lang="en-US"/>
              <a:t>©2022, Federal Reserve Bank of St. Louis</a:t>
            </a:r>
          </a:p>
        </p:txBody>
      </p:sp>
      <p:sp>
        <p:nvSpPr>
          <p:cNvPr id="6" name="Slide Number Placeholder 5">
            <a:extLst>
              <a:ext uri="{FF2B5EF4-FFF2-40B4-BE49-F238E27FC236}">
                <a16:creationId xmlns:a16="http://schemas.microsoft.com/office/drawing/2014/main" id="{A149B9D4-C9FB-4728-AE84-E52523D7F9C6}"/>
              </a:ext>
            </a:extLst>
          </p:cNvPr>
          <p:cNvSpPr>
            <a:spLocks noGrp="1"/>
          </p:cNvSpPr>
          <p:nvPr>
            <p:ph type="sldNum" sz="quarter" idx="12"/>
          </p:nvPr>
        </p:nvSpPr>
        <p:spPr/>
        <p:txBody>
          <a:bodyPr/>
          <a:lstStyle/>
          <a:p>
            <a:fld id="{59773D35-8608-42EB-AC85-4C13EE76F442}" type="slidenum">
              <a:rPr lang="en-US" smtClean="0"/>
              <a:t>‹#›</a:t>
            </a:fld>
            <a:endParaRPr lang="en-US"/>
          </a:p>
        </p:txBody>
      </p:sp>
    </p:spTree>
    <p:extLst>
      <p:ext uri="{BB962C8B-B14F-4D97-AF65-F5344CB8AC3E}">
        <p14:creationId xmlns:p14="http://schemas.microsoft.com/office/powerpoint/2010/main" val="257554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C518-A14E-4AEA-9102-8A8D1DD3F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BD80C-0466-42D2-BA00-4840C053BA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126A16-721D-43B8-BA64-A8B50460B2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B69FB7-D861-4ACD-9063-B0FB969AC69F}"/>
              </a:ext>
            </a:extLst>
          </p:cNvPr>
          <p:cNvSpPr>
            <a:spLocks noGrp="1"/>
          </p:cNvSpPr>
          <p:nvPr>
            <p:ph type="dt" sz="half" idx="10"/>
          </p:nvPr>
        </p:nvSpPr>
        <p:spPr/>
        <p:txBody>
          <a:bodyPr/>
          <a:lstStyle/>
          <a:p>
            <a:fld id="{BD60F90B-7D93-43F1-B77E-210E5F64E8D4}" type="datetime1">
              <a:rPr lang="en-US" smtClean="0"/>
              <a:t>10/26/2022</a:t>
            </a:fld>
            <a:endParaRPr lang="en-US"/>
          </a:p>
        </p:txBody>
      </p:sp>
      <p:sp>
        <p:nvSpPr>
          <p:cNvPr id="6" name="Footer Placeholder 5">
            <a:extLst>
              <a:ext uri="{FF2B5EF4-FFF2-40B4-BE49-F238E27FC236}">
                <a16:creationId xmlns:a16="http://schemas.microsoft.com/office/drawing/2014/main" id="{C6B3C7C6-0BA9-4D22-B66A-46BC98A8D07A}"/>
              </a:ext>
            </a:extLst>
          </p:cNvPr>
          <p:cNvSpPr>
            <a:spLocks noGrp="1"/>
          </p:cNvSpPr>
          <p:nvPr>
            <p:ph type="ftr" sz="quarter" idx="11"/>
          </p:nvPr>
        </p:nvSpPr>
        <p:spPr/>
        <p:txBody>
          <a:bodyPr/>
          <a:lstStyle/>
          <a:p>
            <a:r>
              <a:rPr lang="en-US"/>
              <a:t>©2022, Federal Reserve Bank of St. Louis</a:t>
            </a:r>
          </a:p>
        </p:txBody>
      </p:sp>
      <p:sp>
        <p:nvSpPr>
          <p:cNvPr id="7" name="Slide Number Placeholder 6">
            <a:extLst>
              <a:ext uri="{FF2B5EF4-FFF2-40B4-BE49-F238E27FC236}">
                <a16:creationId xmlns:a16="http://schemas.microsoft.com/office/drawing/2014/main" id="{5B62DCB0-78EF-49FF-93E1-0809694202EF}"/>
              </a:ext>
            </a:extLst>
          </p:cNvPr>
          <p:cNvSpPr>
            <a:spLocks noGrp="1"/>
          </p:cNvSpPr>
          <p:nvPr>
            <p:ph type="sldNum" sz="quarter" idx="12"/>
          </p:nvPr>
        </p:nvSpPr>
        <p:spPr/>
        <p:txBody>
          <a:bodyPr/>
          <a:lstStyle/>
          <a:p>
            <a:fld id="{59773D35-8608-42EB-AC85-4C13EE76F442}" type="slidenum">
              <a:rPr lang="en-US" smtClean="0"/>
              <a:t>‹#›</a:t>
            </a:fld>
            <a:endParaRPr lang="en-US"/>
          </a:p>
        </p:txBody>
      </p:sp>
    </p:spTree>
    <p:extLst>
      <p:ext uri="{BB962C8B-B14F-4D97-AF65-F5344CB8AC3E}">
        <p14:creationId xmlns:p14="http://schemas.microsoft.com/office/powerpoint/2010/main" val="226198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C892-B968-4516-94DA-F58C8BFD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353638-292D-459B-BDF8-E9E672973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DEDA9F-F73C-445E-8429-348C61CF2F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E8EA33-7B24-444A-9A24-A7776A733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57E5C5-3B4B-43C5-864C-1DDB9FC3CF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B2CF5A-D61F-4C6C-8A65-1D7A7322EEC7}"/>
              </a:ext>
            </a:extLst>
          </p:cNvPr>
          <p:cNvSpPr>
            <a:spLocks noGrp="1"/>
          </p:cNvSpPr>
          <p:nvPr>
            <p:ph type="dt" sz="half" idx="10"/>
          </p:nvPr>
        </p:nvSpPr>
        <p:spPr/>
        <p:txBody>
          <a:bodyPr/>
          <a:lstStyle/>
          <a:p>
            <a:fld id="{C1D5B6F6-F5B3-429B-ACB1-E8CD411BC7F5}" type="datetime1">
              <a:rPr lang="en-US" smtClean="0"/>
              <a:t>10/26/2022</a:t>
            </a:fld>
            <a:endParaRPr lang="en-US"/>
          </a:p>
        </p:txBody>
      </p:sp>
      <p:sp>
        <p:nvSpPr>
          <p:cNvPr id="8" name="Footer Placeholder 7">
            <a:extLst>
              <a:ext uri="{FF2B5EF4-FFF2-40B4-BE49-F238E27FC236}">
                <a16:creationId xmlns:a16="http://schemas.microsoft.com/office/drawing/2014/main" id="{42E122EF-81C5-417D-8CCB-D371E2DF3A62}"/>
              </a:ext>
            </a:extLst>
          </p:cNvPr>
          <p:cNvSpPr>
            <a:spLocks noGrp="1"/>
          </p:cNvSpPr>
          <p:nvPr>
            <p:ph type="ftr" sz="quarter" idx="11"/>
          </p:nvPr>
        </p:nvSpPr>
        <p:spPr/>
        <p:txBody>
          <a:bodyPr/>
          <a:lstStyle/>
          <a:p>
            <a:r>
              <a:rPr lang="en-US"/>
              <a:t>©2022, Federal Reserve Bank of St. Louis</a:t>
            </a:r>
          </a:p>
        </p:txBody>
      </p:sp>
      <p:sp>
        <p:nvSpPr>
          <p:cNvPr id="9" name="Slide Number Placeholder 8">
            <a:extLst>
              <a:ext uri="{FF2B5EF4-FFF2-40B4-BE49-F238E27FC236}">
                <a16:creationId xmlns:a16="http://schemas.microsoft.com/office/drawing/2014/main" id="{CD18BE4D-451C-4013-9A8D-A9C7165BB4EA}"/>
              </a:ext>
            </a:extLst>
          </p:cNvPr>
          <p:cNvSpPr>
            <a:spLocks noGrp="1"/>
          </p:cNvSpPr>
          <p:nvPr>
            <p:ph type="sldNum" sz="quarter" idx="12"/>
          </p:nvPr>
        </p:nvSpPr>
        <p:spPr/>
        <p:txBody>
          <a:bodyPr/>
          <a:lstStyle/>
          <a:p>
            <a:fld id="{59773D35-8608-42EB-AC85-4C13EE76F442}" type="slidenum">
              <a:rPr lang="en-US" smtClean="0"/>
              <a:t>‹#›</a:t>
            </a:fld>
            <a:endParaRPr lang="en-US"/>
          </a:p>
        </p:txBody>
      </p:sp>
    </p:spTree>
    <p:extLst>
      <p:ext uri="{BB962C8B-B14F-4D97-AF65-F5344CB8AC3E}">
        <p14:creationId xmlns:p14="http://schemas.microsoft.com/office/powerpoint/2010/main" val="133895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3033-83AA-431D-90F3-BC2DACD2C3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BBACDD-0496-4A87-8F40-FFB749463205}"/>
              </a:ext>
            </a:extLst>
          </p:cNvPr>
          <p:cNvSpPr>
            <a:spLocks noGrp="1"/>
          </p:cNvSpPr>
          <p:nvPr>
            <p:ph type="dt" sz="half" idx="10"/>
          </p:nvPr>
        </p:nvSpPr>
        <p:spPr/>
        <p:txBody>
          <a:bodyPr/>
          <a:lstStyle/>
          <a:p>
            <a:fld id="{CB5E75C2-5A80-471B-977B-E0F02D157108}" type="datetime1">
              <a:rPr lang="en-US" smtClean="0"/>
              <a:t>10/26/2022</a:t>
            </a:fld>
            <a:endParaRPr lang="en-US"/>
          </a:p>
        </p:txBody>
      </p:sp>
      <p:sp>
        <p:nvSpPr>
          <p:cNvPr id="4" name="Footer Placeholder 3">
            <a:extLst>
              <a:ext uri="{FF2B5EF4-FFF2-40B4-BE49-F238E27FC236}">
                <a16:creationId xmlns:a16="http://schemas.microsoft.com/office/drawing/2014/main" id="{63FC8752-BA38-4DC9-B9B6-E8976B7030F8}"/>
              </a:ext>
            </a:extLst>
          </p:cNvPr>
          <p:cNvSpPr>
            <a:spLocks noGrp="1"/>
          </p:cNvSpPr>
          <p:nvPr>
            <p:ph type="ftr" sz="quarter" idx="11"/>
          </p:nvPr>
        </p:nvSpPr>
        <p:spPr/>
        <p:txBody>
          <a:bodyPr/>
          <a:lstStyle/>
          <a:p>
            <a:r>
              <a:rPr lang="en-US"/>
              <a:t>©2022, Federal Reserve Bank of St. Louis</a:t>
            </a:r>
          </a:p>
        </p:txBody>
      </p:sp>
      <p:sp>
        <p:nvSpPr>
          <p:cNvPr id="5" name="Slide Number Placeholder 4">
            <a:extLst>
              <a:ext uri="{FF2B5EF4-FFF2-40B4-BE49-F238E27FC236}">
                <a16:creationId xmlns:a16="http://schemas.microsoft.com/office/drawing/2014/main" id="{F9427130-988D-4EA2-8992-AA777D6B1C25}"/>
              </a:ext>
            </a:extLst>
          </p:cNvPr>
          <p:cNvSpPr>
            <a:spLocks noGrp="1"/>
          </p:cNvSpPr>
          <p:nvPr>
            <p:ph type="sldNum" sz="quarter" idx="12"/>
          </p:nvPr>
        </p:nvSpPr>
        <p:spPr/>
        <p:txBody>
          <a:bodyPr/>
          <a:lstStyle/>
          <a:p>
            <a:fld id="{59773D35-8608-42EB-AC85-4C13EE76F442}" type="slidenum">
              <a:rPr lang="en-US" smtClean="0"/>
              <a:t>‹#›</a:t>
            </a:fld>
            <a:endParaRPr lang="en-US"/>
          </a:p>
        </p:txBody>
      </p:sp>
    </p:spTree>
    <p:extLst>
      <p:ext uri="{BB962C8B-B14F-4D97-AF65-F5344CB8AC3E}">
        <p14:creationId xmlns:p14="http://schemas.microsoft.com/office/powerpoint/2010/main" val="243566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B27CB-44A3-421E-A9EF-0CB04D7C6DAB}"/>
              </a:ext>
            </a:extLst>
          </p:cNvPr>
          <p:cNvSpPr>
            <a:spLocks noGrp="1"/>
          </p:cNvSpPr>
          <p:nvPr>
            <p:ph type="dt" sz="half" idx="10"/>
          </p:nvPr>
        </p:nvSpPr>
        <p:spPr/>
        <p:txBody>
          <a:bodyPr/>
          <a:lstStyle/>
          <a:p>
            <a:fld id="{B8AB9B16-3337-4259-967E-22EF7400B055}" type="datetime1">
              <a:rPr lang="en-US" smtClean="0"/>
              <a:t>10/26/2022</a:t>
            </a:fld>
            <a:endParaRPr lang="en-US"/>
          </a:p>
        </p:txBody>
      </p:sp>
      <p:sp>
        <p:nvSpPr>
          <p:cNvPr id="3" name="Footer Placeholder 2">
            <a:extLst>
              <a:ext uri="{FF2B5EF4-FFF2-40B4-BE49-F238E27FC236}">
                <a16:creationId xmlns:a16="http://schemas.microsoft.com/office/drawing/2014/main" id="{AB1E93E6-26AF-4759-8675-C12B8A9FA8F5}"/>
              </a:ext>
            </a:extLst>
          </p:cNvPr>
          <p:cNvSpPr>
            <a:spLocks noGrp="1"/>
          </p:cNvSpPr>
          <p:nvPr>
            <p:ph type="ftr" sz="quarter" idx="11"/>
          </p:nvPr>
        </p:nvSpPr>
        <p:spPr/>
        <p:txBody>
          <a:bodyPr/>
          <a:lstStyle/>
          <a:p>
            <a:r>
              <a:rPr lang="en-US"/>
              <a:t>©2022, Federal Reserve Bank of St. Louis</a:t>
            </a:r>
          </a:p>
        </p:txBody>
      </p:sp>
      <p:sp>
        <p:nvSpPr>
          <p:cNvPr id="4" name="Slide Number Placeholder 3">
            <a:extLst>
              <a:ext uri="{FF2B5EF4-FFF2-40B4-BE49-F238E27FC236}">
                <a16:creationId xmlns:a16="http://schemas.microsoft.com/office/drawing/2014/main" id="{79E40341-32B3-491D-A88A-8B3D986A080C}"/>
              </a:ext>
            </a:extLst>
          </p:cNvPr>
          <p:cNvSpPr>
            <a:spLocks noGrp="1"/>
          </p:cNvSpPr>
          <p:nvPr>
            <p:ph type="sldNum" sz="quarter" idx="12"/>
          </p:nvPr>
        </p:nvSpPr>
        <p:spPr/>
        <p:txBody>
          <a:bodyPr/>
          <a:lstStyle/>
          <a:p>
            <a:fld id="{59773D35-8608-42EB-AC85-4C13EE76F442}" type="slidenum">
              <a:rPr lang="en-US" smtClean="0"/>
              <a:t>‹#›</a:t>
            </a:fld>
            <a:endParaRPr lang="en-US"/>
          </a:p>
        </p:txBody>
      </p:sp>
    </p:spTree>
    <p:extLst>
      <p:ext uri="{BB962C8B-B14F-4D97-AF65-F5344CB8AC3E}">
        <p14:creationId xmlns:p14="http://schemas.microsoft.com/office/powerpoint/2010/main" val="46804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3D57-1731-4640-8B3B-503A1AC316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FF2B56-5B18-4EDF-9884-98956491BB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F8FA10-F749-41D4-87BA-034B4E90D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792FC-B5C3-44D3-A4A5-5B6B371DE666}"/>
              </a:ext>
            </a:extLst>
          </p:cNvPr>
          <p:cNvSpPr>
            <a:spLocks noGrp="1"/>
          </p:cNvSpPr>
          <p:nvPr>
            <p:ph type="dt" sz="half" idx="10"/>
          </p:nvPr>
        </p:nvSpPr>
        <p:spPr/>
        <p:txBody>
          <a:bodyPr/>
          <a:lstStyle/>
          <a:p>
            <a:fld id="{30C348D0-BFF5-45D4-93EB-8E4B19C9761A}" type="datetime1">
              <a:rPr lang="en-US" smtClean="0"/>
              <a:t>10/26/2022</a:t>
            </a:fld>
            <a:endParaRPr lang="en-US"/>
          </a:p>
        </p:txBody>
      </p:sp>
      <p:sp>
        <p:nvSpPr>
          <p:cNvPr id="6" name="Footer Placeholder 5">
            <a:extLst>
              <a:ext uri="{FF2B5EF4-FFF2-40B4-BE49-F238E27FC236}">
                <a16:creationId xmlns:a16="http://schemas.microsoft.com/office/drawing/2014/main" id="{B286630E-C684-4D15-93F4-3C71034A331C}"/>
              </a:ext>
            </a:extLst>
          </p:cNvPr>
          <p:cNvSpPr>
            <a:spLocks noGrp="1"/>
          </p:cNvSpPr>
          <p:nvPr>
            <p:ph type="ftr" sz="quarter" idx="11"/>
          </p:nvPr>
        </p:nvSpPr>
        <p:spPr/>
        <p:txBody>
          <a:bodyPr/>
          <a:lstStyle/>
          <a:p>
            <a:r>
              <a:rPr lang="en-US"/>
              <a:t>©2022, Federal Reserve Bank of St. Louis</a:t>
            </a:r>
          </a:p>
        </p:txBody>
      </p:sp>
      <p:sp>
        <p:nvSpPr>
          <p:cNvPr id="7" name="Slide Number Placeholder 6">
            <a:extLst>
              <a:ext uri="{FF2B5EF4-FFF2-40B4-BE49-F238E27FC236}">
                <a16:creationId xmlns:a16="http://schemas.microsoft.com/office/drawing/2014/main" id="{89006DB0-BA73-439B-89E5-A9892CC0790C}"/>
              </a:ext>
            </a:extLst>
          </p:cNvPr>
          <p:cNvSpPr>
            <a:spLocks noGrp="1"/>
          </p:cNvSpPr>
          <p:nvPr>
            <p:ph type="sldNum" sz="quarter" idx="12"/>
          </p:nvPr>
        </p:nvSpPr>
        <p:spPr/>
        <p:txBody>
          <a:bodyPr/>
          <a:lstStyle/>
          <a:p>
            <a:fld id="{59773D35-8608-42EB-AC85-4C13EE76F442}" type="slidenum">
              <a:rPr lang="en-US" smtClean="0"/>
              <a:t>‹#›</a:t>
            </a:fld>
            <a:endParaRPr lang="en-US"/>
          </a:p>
        </p:txBody>
      </p:sp>
    </p:spTree>
    <p:extLst>
      <p:ext uri="{BB962C8B-B14F-4D97-AF65-F5344CB8AC3E}">
        <p14:creationId xmlns:p14="http://schemas.microsoft.com/office/powerpoint/2010/main" val="88336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9D11-2EE1-4376-A84F-C260295F9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FE53AF-5B2E-49ED-89AF-4A8932A47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487D1D-D500-4CB4-A7A0-CED930A6D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21DB4-BC55-4A59-B169-B2F63BA85188}"/>
              </a:ext>
            </a:extLst>
          </p:cNvPr>
          <p:cNvSpPr>
            <a:spLocks noGrp="1"/>
          </p:cNvSpPr>
          <p:nvPr>
            <p:ph type="dt" sz="half" idx="10"/>
          </p:nvPr>
        </p:nvSpPr>
        <p:spPr/>
        <p:txBody>
          <a:bodyPr/>
          <a:lstStyle/>
          <a:p>
            <a:fld id="{4228A92C-7344-44DF-A984-E692A4F7C20C}" type="datetime1">
              <a:rPr lang="en-US" smtClean="0"/>
              <a:t>10/26/2022</a:t>
            </a:fld>
            <a:endParaRPr lang="en-US"/>
          </a:p>
        </p:txBody>
      </p:sp>
      <p:sp>
        <p:nvSpPr>
          <p:cNvPr id="6" name="Footer Placeholder 5">
            <a:extLst>
              <a:ext uri="{FF2B5EF4-FFF2-40B4-BE49-F238E27FC236}">
                <a16:creationId xmlns:a16="http://schemas.microsoft.com/office/drawing/2014/main" id="{692EEBC3-BBA1-412D-BC7E-2FECD60CA384}"/>
              </a:ext>
            </a:extLst>
          </p:cNvPr>
          <p:cNvSpPr>
            <a:spLocks noGrp="1"/>
          </p:cNvSpPr>
          <p:nvPr>
            <p:ph type="ftr" sz="quarter" idx="11"/>
          </p:nvPr>
        </p:nvSpPr>
        <p:spPr/>
        <p:txBody>
          <a:bodyPr/>
          <a:lstStyle/>
          <a:p>
            <a:r>
              <a:rPr lang="en-US"/>
              <a:t>©2022, Federal Reserve Bank of St. Louis</a:t>
            </a:r>
          </a:p>
        </p:txBody>
      </p:sp>
      <p:sp>
        <p:nvSpPr>
          <p:cNvPr id="7" name="Slide Number Placeholder 6">
            <a:extLst>
              <a:ext uri="{FF2B5EF4-FFF2-40B4-BE49-F238E27FC236}">
                <a16:creationId xmlns:a16="http://schemas.microsoft.com/office/drawing/2014/main" id="{D78DC71D-21DC-43DB-89D4-CDDF07607A61}"/>
              </a:ext>
            </a:extLst>
          </p:cNvPr>
          <p:cNvSpPr>
            <a:spLocks noGrp="1"/>
          </p:cNvSpPr>
          <p:nvPr>
            <p:ph type="sldNum" sz="quarter" idx="12"/>
          </p:nvPr>
        </p:nvSpPr>
        <p:spPr/>
        <p:txBody>
          <a:bodyPr/>
          <a:lstStyle/>
          <a:p>
            <a:fld id="{59773D35-8608-42EB-AC85-4C13EE76F442}" type="slidenum">
              <a:rPr lang="en-US" smtClean="0"/>
              <a:t>‹#›</a:t>
            </a:fld>
            <a:endParaRPr lang="en-US"/>
          </a:p>
        </p:txBody>
      </p:sp>
    </p:spTree>
    <p:extLst>
      <p:ext uri="{BB962C8B-B14F-4D97-AF65-F5344CB8AC3E}">
        <p14:creationId xmlns:p14="http://schemas.microsoft.com/office/powerpoint/2010/main" val="403766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72398-533B-416F-A147-B2258B7EA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2A957-C5EE-44A4-92B3-E4F0F5767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B7D44-BADD-4C68-A348-BE188BE67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3F32A-BAC0-4A0E-9DA1-D16E2D12BF5B}" type="datetime1">
              <a:rPr lang="en-US" smtClean="0"/>
              <a:t>10/26/2022</a:t>
            </a:fld>
            <a:endParaRPr lang="en-US"/>
          </a:p>
        </p:txBody>
      </p:sp>
      <p:sp>
        <p:nvSpPr>
          <p:cNvPr id="5" name="Footer Placeholder 4">
            <a:extLst>
              <a:ext uri="{FF2B5EF4-FFF2-40B4-BE49-F238E27FC236}">
                <a16:creationId xmlns:a16="http://schemas.microsoft.com/office/drawing/2014/main" id="{FF714E19-294E-463D-9225-D1D61C231A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©2022, Federal Reserve Bank of St. Louis</a:t>
            </a:r>
          </a:p>
        </p:txBody>
      </p:sp>
      <p:sp>
        <p:nvSpPr>
          <p:cNvPr id="6" name="Slide Number Placeholder 5">
            <a:extLst>
              <a:ext uri="{FF2B5EF4-FFF2-40B4-BE49-F238E27FC236}">
                <a16:creationId xmlns:a16="http://schemas.microsoft.com/office/drawing/2014/main" id="{8819D3E0-B5C0-485F-BCFE-FBA586A85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73D35-8608-42EB-AC85-4C13EE76F442}" type="slidenum">
              <a:rPr lang="en-US" smtClean="0"/>
              <a:t>‹#›</a:t>
            </a:fld>
            <a:endParaRPr lang="en-US"/>
          </a:p>
        </p:txBody>
      </p:sp>
      <p:sp>
        <p:nvSpPr>
          <p:cNvPr id="7" name="MSIPCMContentMarking" descr="{&quot;HashCode&quot;:1070787281,&quot;Placement&quot;:&quot;Header&quot;,&quot;Top&quot;:0.0,&quot;Left&quot;:0.0,&quot;SlideWidth&quot;:960,&quot;SlideHeight&quot;:540}">
            <a:extLst>
              <a:ext uri="{FF2B5EF4-FFF2-40B4-BE49-F238E27FC236}">
                <a16:creationId xmlns:a16="http://schemas.microsoft.com/office/drawing/2014/main" id="{EB88D5A2-6ABB-4F47-B1D4-918CFB043F60}"/>
              </a:ext>
            </a:extLst>
          </p:cNvPr>
          <p:cNvSpPr txBox="1"/>
          <p:nvPr userDrawn="1"/>
        </p:nvSpPr>
        <p:spPr>
          <a:xfrm>
            <a:off x="0" y="0"/>
            <a:ext cx="2133302"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FRSONLY</a:t>
            </a:r>
          </a:p>
        </p:txBody>
      </p:sp>
    </p:spTree>
    <p:extLst>
      <p:ext uri="{BB962C8B-B14F-4D97-AF65-F5344CB8AC3E}">
        <p14:creationId xmlns:p14="http://schemas.microsoft.com/office/powerpoint/2010/main" val="3076580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6;p4">
            <a:extLst>
              <a:ext uri="{FF2B5EF4-FFF2-40B4-BE49-F238E27FC236}">
                <a16:creationId xmlns:a16="http://schemas.microsoft.com/office/drawing/2014/main" id="{FE7142FD-C6E5-41BA-8CE1-1FC7D32D65D8}"/>
              </a:ext>
            </a:extLst>
          </p:cNvPr>
          <p:cNvSpPr txBox="1">
            <a:spLocks noGrp="1"/>
          </p:cNvSpPr>
          <p:nvPr>
            <p:ph type="ctrTitle"/>
          </p:nvPr>
        </p:nvSpPr>
        <p:spPr>
          <a:xfrm>
            <a:off x="1676483" y="2150313"/>
            <a:ext cx="8707771" cy="2219700"/>
          </a:xfrm>
          <a:prstGeom prst="rect">
            <a:avLst/>
          </a:prstGeom>
        </p:spPr>
        <p:txBody>
          <a:bodyPr spcFirstLastPara="1" vert="horz" wrap="square" lIns="91425" tIns="91425" rIns="91425" bIns="91425" rtlCol="0" anchor="t" anchorCtr="0">
            <a:noAutofit/>
          </a:bodyPr>
          <a:lstStyle/>
          <a:p>
            <a:r>
              <a:rPr lang="en-US" sz="3200" b="1" dirty="0">
                <a:latin typeface="+mn-lt"/>
                <a:ea typeface="Helvetica Neue"/>
                <a:cs typeface="Helvetica Neue"/>
                <a:sym typeface="Helvetica Neue"/>
              </a:rPr>
              <a:t>Classroom Activity: </a:t>
            </a:r>
            <a:r>
              <a:rPr lang="en-US" sz="3200" b="1" dirty="0">
                <a:effectLst/>
                <a:latin typeface="Calibri" panose="020F0502020204030204" pitchFamily="34" charset="0"/>
                <a:ea typeface="Calibri" panose="020F0502020204030204" pitchFamily="34" charset="0"/>
              </a:rPr>
              <a:t>How Fed Policy Transmits to the Economy</a:t>
            </a:r>
            <a:br>
              <a:rPr lang="en-US" sz="3400" b="1" dirty="0">
                <a:latin typeface="+mn-lt"/>
                <a:ea typeface="Helvetica Neue"/>
                <a:cs typeface="Helvetica Neue"/>
                <a:sym typeface="Helvetica Neue"/>
              </a:rPr>
            </a:br>
            <a:br>
              <a:rPr lang="en-US" sz="3400" b="1" dirty="0">
                <a:latin typeface="+mn-lt"/>
                <a:ea typeface="Helvetica Neue"/>
                <a:cs typeface="Helvetica Neue"/>
                <a:sym typeface="Helvetica Neue"/>
              </a:rPr>
            </a:br>
            <a:br>
              <a:rPr lang="en-US" sz="3400" b="1" dirty="0">
                <a:latin typeface="+mn-lt"/>
                <a:ea typeface="Helvetica Neue"/>
                <a:cs typeface="Helvetica Neue"/>
                <a:sym typeface="Helvetica Neue"/>
              </a:rPr>
            </a:br>
            <a:br>
              <a:rPr lang="en-US" sz="3400" b="1" dirty="0">
                <a:latin typeface="+mn-lt"/>
                <a:ea typeface="Helvetica Neue"/>
                <a:cs typeface="Helvetica Neue"/>
                <a:sym typeface="Helvetica Neue"/>
              </a:rPr>
            </a:br>
            <a:r>
              <a:rPr lang="en-US" sz="2400" dirty="0">
                <a:latin typeface="+mn-lt"/>
              </a:rPr>
              <a:t>How does the Fed conduct monetary policy to achieve price stability and maximum employment?</a:t>
            </a:r>
            <a:br>
              <a:rPr lang="en-US" sz="2400" dirty="0">
                <a:latin typeface="+mn-lt"/>
              </a:rPr>
            </a:br>
            <a:endParaRPr sz="2400" b="1" dirty="0">
              <a:latin typeface="+mn-lt"/>
              <a:ea typeface="Helvetica Neue"/>
              <a:cs typeface="Helvetica Neue"/>
              <a:sym typeface="Helvetica Neue"/>
            </a:endParaRPr>
          </a:p>
        </p:txBody>
      </p:sp>
      <p:sp>
        <p:nvSpPr>
          <p:cNvPr id="5" name="TextBox 4">
            <a:extLst>
              <a:ext uri="{FF2B5EF4-FFF2-40B4-BE49-F238E27FC236}">
                <a16:creationId xmlns:a16="http://schemas.microsoft.com/office/drawing/2014/main" id="{8BD76C99-853F-46B5-AB63-853C12AC2D7B}"/>
              </a:ext>
            </a:extLst>
          </p:cNvPr>
          <p:cNvSpPr txBox="1"/>
          <p:nvPr/>
        </p:nvSpPr>
        <p:spPr>
          <a:xfrm>
            <a:off x="1981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Footer Placeholder 2">
            <a:extLst>
              <a:ext uri="{FF2B5EF4-FFF2-40B4-BE49-F238E27FC236}">
                <a16:creationId xmlns:a16="http://schemas.microsoft.com/office/drawing/2014/main" id="{073F6BEA-CAE7-4774-B499-709B762A20B3}"/>
              </a:ext>
            </a:extLst>
          </p:cNvPr>
          <p:cNvSpPr>
            <a:spLocks noGrp="1"/>
          </p:cNvSpPr>
          <p:nvPr>
            <p:ph type="ftr" sz="quarter" idx="11"/>
          </p:nvPr>
        </p:nvSpPr>
        <p:spPr/>
        <p:txBody>
          <a:bodyPr/>
          <a:lstStyle/>
          <a:p>
            <a:r>
              <a:rPr lang="en-US"/>
              <a:t>©2022, Federal Reserve Bank of St. Louis</a:t>
            </a:r>
          </a:p>
        </p:txBody>
      </p:sp>
      <p:sp>
        <p:nvSpPr>
          <p:cNvPr id="4" name="Slide Number Placeholder 3">
            <a:extLst>
              <a:ext uri="{FF2B5EF4-FFF2-40B4-BE49-F238E27FC236}">
                <a16:creationId xmlns:a16="http://schemas.microsoft.com/office/drawing/2014/main" id="{C8D35854-B2EA-4846-9495-47528B0BAA17}"/>
              </a:ext>
            </a:extLst>
          </p:cNvPr>
          <p:cNvSpPr>
            <a:spLocks noGrp="1"/>
          </p:cNvSpPr>
          <p:nvPr>
            <p:ph type="sldNum" sz="quarter" idx="12"/>
          </p:nvPr>
        </p:nvSpPr>
        <p:spPr/>
        <p:txBody>
          <a:bodyPr/>
          <a:lstStyle/>
          <a:p>
            <a:fld id="{59773D35-8608-42EB-AC85-4C13EE76F442}" type="slidenum">
              <a:rPr lang="en-US" smtClean="0"/>
              <a:t>1</a:t>
            </a:fld>
            <a:endParaRPr lang="en-US"/>
          </a:p>
        </p:txBody>
      </p:sp>
    </p:spTree>
    <p:extLst>
      <p:ext uri="{BB962C8B-B14F-4D97-AF65-F5344CB8AC3E}">
        <p14:creationId xmlns:p14="http://schemas.microsoft.com/office/powerpoint/2010/main" val="2733597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F1904A-171C-4D07-BDB3-A13219FD1440}"/>
              </a:ext>
            </a:extLst>
          </p:cNvPr>
          <p:cNvSpPr/>
          <p:nvPr/>
        </p:nvSpPr>
        <p:spPr>
          <a:xfrm>
            <a:off x="338354" y="1658980"/>
            <a:ext cx="2304175" cy="37351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Aggregate demand</a:t>
            </a:r>
          </a:p>
        </p:txBody>
      </p:sp>
      <p:sp>
        <p:nvSpPr>
          <p:cNvPr id="2" name="TextBox 1">
            <a:extLst>
              <a:ext uri="{FF2B5EF4-FFF2-40B4-BE49-F238E27FC236}">
                <a16:creationId xmlns:a16="http://schemas.microsoft.com/office/drawing/2014/main" id="{C887DF94-223F-4AB0-8B60-932B3867C284}"/>
              </a:ext>
            </a:extLst>
          </p:cNvPr>
          <p:cNvSpPr txBox="1"/>
          <p:nvPr/>
        </p:nvSpPr>
        <p:spPr>
          <a:xfrm>
            <a:off x="3120705" y="1073791"/>
            <a:ext cx="8514825" cy="6156172"/>
          </a:xfrm>
          <a:prstGeom prst="rect">
            <a:avLst/>
          </a:prstGeom>
          <a:noFill/>
        </p:spPr>
        <p:txBody>
          <a:bodyPr wrap="square" rtlCol="0">
            <a:spAutoFit/>
          </a:bodyPr>
          <a:lstStyle/>
          <a:p>
            <a:r>
              <a:rPr lang="en-US" sz="2200" b="1" dirty="0"/>
              <a:t>Aggregate demand</a:t>
            </a:r>
            <a:endParaRPr lang="en-US" sz="2200" dirty="0">
              <a:latin typeface="Calibri" panose="020F0502020204030204" pitchFamily="34" charset="0"/>
              <a:ea typeface="Calibri" panose="020F0502020204030204" pitchFamily="34" charset="0"/>
              <a:cs typeface="Calibri" panose="020F0502020204030204" pitchFamily="34" charset="0"/>
            </a:endParaRP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buFont typeface="Symbol" panose="05050102010706020507" pitchFamily="18" charset="2"/>
              <a:buChar char=""/>
            </a:pPr>
            <a:r>
              <a:rPr lang="en-US" sz="2200" dirty="0">
                <a:latin typeface="Calibri" panose="020F0502020204030204" pitchFamily="34" charset="0"/>
                <a:ea typeface="Calibri" panose="020F0502020204030204" pitchFamily="34" charset="0"/>
              </a:rPr>
              <a:t>This </a:t>
            </a:r>
            <a:r>
              <a:rPr lang="en-US" sz="2200" dirty="0">
                <a:latin typeface="Calibri" panose="020F0502020204030204" pitchFamily="34" charset="0"/>
                <a:ea typeface="Calibri" panose="020F0502020204030204" pitchFamily="34" charset="0"/>
                <a:cs typeface="Calibri" panose="020F0502020204030204" pitchFamily="34" charset="0"/>
              </a:rPr>
              <a:t>is the amount of real output (goods and services) that buyers collectively desire to purchase at each possible price level.</a:t>
            </a:r>
            <a:endParaRPr lang="en-US" sz="2200" dirty="0">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rPr>
              <a:t>Aggregate demand increases when total spending in the economy increases</a:t>
            </a:r>
            <a:r>
              <a:rPr lang="en-US" sz="2200" dirty="0">
                <a:effectLst/>
                <a:latin typeface="Calibri" panose="020F0502020204030204" pitchFamily="34" charset="0"/>
                <a:ea typeface="Calibri" panose="020F0502020204030204" pitchFamily="34" charset="0"/>
              </a:rPr>
              <a:t>. </a:t>
            </a:r>
          </a:p>
          <a:p>
            <a:pPr marL="742950" marR="0" lvl="1" indent="-28575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rPr>
              <a:t>Aggregate demand decreases when total spending in the economy decreases.</a:t>
            </a:r>
          </a:p>
          <a:p>
            <a:pPr marL="742950" marR="0" lvl="1" indent="-28575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rPr>
              <a:t>When aggregate demand increases, it increases price level (inflation) and increases real GDP (economic output), which generally creates employment opportunities for workers. </a:t>
            </a:r>
          </a:p>
          <a:p>
            <a:pPr marL="742950" lvl="1" indent="-285750">
              <a:lnSpc>
                <a:spcPct val="107000"/>
              </a:lnSpc>
              <a:buFont typeface="Symbol" panose="05050102010706020507" pitchFamily="18" charset="2"/>
              <a:buChar char=""/>
            </a:pPr>
            <a:r>
              <a:rPr lang="en-US" sz="2200" dirty="0">
                <a:latin typeface="Calibri" panose="020F0502020204030204" pitchFamily="34" charset="0"/>
                <a:ea typeface="Calibri" panose="020F0502020204030204" pitchFamily="34" charset="0"/>
              </a:rPr>
              <a:t>When aggregate demand decreases, it decreases the price level (deflation) and decreases real GDP (economic output), which generally reduces employment opportunities for workers. </a:t>
            </a:r>
          </a:p>
          <a:p>
            <a:pPr marL="742950" lvl="1" indent="-285750">
              <a:lnSpc>
                <a:spcPct val="107000"/>
              </a:lnSpc>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endParaRPr lang="en-US" sz="2200" dirty="0"/>
          </a:p>
          <a:p>
            <a:endParaRPr lang="en-US" sz="2200" dirty="0"/>
          </a:p>
        </p:txBody>
      </p:sp>
      <p:sp>
        <p:nvSpPr>
          <p:cNvPr id="3" name="Footer Placeholder 2">
            <a:extLst>
              <a:ext uri="{FF2B5EF4-FFF2-40B4-BE49-F238E27FC236}">
                <a16:creationId xmlns:a16="http://schemas.microsoft.com/office/drawing/2014/main" id="{5B7CD660-FFF2-4D85-A518-6553A8331D52}"/>
              </a:ext>
            </a:extLst>
          </p:cNvPr>
          <p:cNvSpPr>
            <a:spLocks noGrp="1"/>
          </p:cNvSpPr>
          <p:nvPr>
            <p:ph type="ftr" sz="quarter" idx="11"/>
          </p:nvPr>
        </p:nvSpPr>
        <p:spPr/>
        <p:txBody>
          <a:bodyPr/>
          <a:lstStyle/>
          <a:p>
            <a:r>
              <a:rPr lang="en-US"/>
              <a:t>©2022, Federal Reserve Bank of St. Louis</a:t>
            </a:r>
          </a:p>
        </p:txBody>
      </p:sp>
      <p:sp>
        <p:nvSpPr>
          <p:cNvPr id="5" name="Slide Number Placeholder 4">
            <a:extLst>
              <a:ext uri="{FF2B5EF4-FFF2-40B4-BE49-F238E27FC236}">
                <a16:creationId xmlns:a16="http://schemas.microsoft.com/office/drawing/2014/main" id="{044506E7-3352-4C98-91CF-3DF7894A9203}"/>
              </a:ext>
            </a:extLst>
          </p:cNvPr>
          <p:cNvSpPr>
            <a:spLocks noGrp="1"/>
          </p:cNvSpPr>
          <p:nvPr>
            <p:ph type="sldNum" sz="quarter" idx="12"/>
          </p:nvPr>
        </p:nvSpPr>
        <p:spPr/>
        <p:txBody>
          <a:bodyPr/>
          <a:lstStyle/>
          <a:p>
            <a:fld id="{59773D35-8608-42EB-AC85-4C13EE76F442}" type="slidenum">
              <a:rPr lang="en-US" smtClean="0"/>
              <a:t>10</a:t>
            </a:fld>
            <a:endParaRPr lang="en-US"/>
          </a:p>
        </p:txBody>
      </p:sp>
    </p:spTree>
    <p:extLst>
      <p:ext uri="{BB962C8B-B14F-4D97-AF65-F5344CB8AC3E}">
        <p14:creationId xmlns:p14="http://schemas.microsoft.com/office/powerpoint/2010/main" val="143290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1F000A6-1C7E-4F99-ACC9-1F600D2F3050}"/>
              </a:ext>
            </a:extLst>
          </p:cNvPr>
          <p:cNvSpPr/>
          <p:nvPr/>
        </p:nvSpPr>
        <p:spPr>
          <a:xfrm>
            <a:off x="338354" y="1658980"/>
            <a:ext cx="2304175" cy="373513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Employment</a:t>
            </a:r>
            <a:r>
              <a:rPr lang="en-US" sz="1500" dirty="0"/>
              <a:t> </a:t>
            </a:r>
          </a:p>
        </p:txBody>
      </p:sp>
      <p:sp>
        <p:nvSpPr>
          <p:cNvPr id="2" name="TextBox 1">
            <a:extLst>
              <a:ext uri="{FF2B5EF4-FFF2-40B4-BE49-F238E27FC236}">
                <a16:creationId xmlns:a16="http://schemas.microsoft.com/office/drawing/2014/main" id="{C887DF94-223F-4AB0-8B60-932B3867C284}"/>
              </a:ext>
            </a:extLst>
          </p:cNvPr>
          <p:cNvSpPr txBox="1"/>
          <p:nvPr/>
        </p:nvSpPr>
        <p:spPr>
          <a:xfrm>
            <a:off x="3120705" y="1073791"/>
            <a:ext cx="8514825" cy="5556649"/>
          </a:xfrm>
          <a:prstGeom prst="rect">
            <a:avLst/>
          </a:prstGeom>
          <a:noFill/>
        </p:spPr>
        <p:txBody>
          <a:bodyPr wrap="square" rtlCol="0">
            <a:spAutoFit/>
          </a:bodyPr>
          <a:lstStyle/>
          <a:p>
            <a:r>
              <a:rPr lang="en-US" sz="2200" b="1" dirty="0"/>
              <a:t>Employment</a:t>
            </a:r>
            <a:endParaRPr lang="en-US" sz="2200" dirty="0">
              <a:latin typeface="Calibri" panose="020F0502020204030204" pitchFamily="34" charset="0"/>
              <a:ea typeface="Calibri" panose="020F0502020204030204" pitchFamily="34" charset="0"/>
              <a:cs typeface="Calibri" panose="020F0502020204030204" pitchFamily="34" charset="0"/>
            </a:endParaRP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People with jobs are employed.</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The Federal Reserve has a mandate for </a:t>
            </a:r>
            <a:r>
              <a:rPr lang="en-US" sz="2200" dirty="0">
                <a:latin typeface="Calibri" panose="020F0502020204030204" pitchFamily="34" charset="0"/>
                <a:ea typeface="Calibri" panose="020F0502020204030204" pitchFamily="34" charset="0"/>
                <a:cs typeface="Calibri" panose="020F0502020204030204" pitchFamily="34" charset="0"/>
              </a:rPr>
              <a:t>maximum employment, which is the highest level of employment that an economy can sustain while maintaining a stable inflation rate.</a:t>
            </a: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Higher spending results in more production and higher employment. </a:t>
            </a: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Lower spending results in less production and lower employment.</a:t>
            </a: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rPr>
              <a:t>When aggregate demand increases it generally creates employment opportunities for workers. </a:t>
            </a: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rPr>
              <a:t>When aggregate demand decreases it generally reduces employment opportunities for workers. </a:t>
            </a:r>
            <a:endParaRPr lang="en-US" sz="2200" dirty="0">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endParaRPr lang="en-US" sz="2200" dirty="0"/>
          </a:p>
          <a:p>
            <a:endParaRPr lang="en-US" sz="2200" dirty="0"/>
          </a:p>
        </p:txBody>
      </p:sp>
      <p:sp>
        <p:nvSpPr>
          <p:cNvPr id="3" name="Footer Placeholder 2">
            <a:extLst>
              <a:ext uri="{FF2B5EF4-FFF2-40B4-BE49-F238E27FC236}">
                <a16:creationId xmlns:a16="http://schemas.microsoft.com/office/drawing/2014/main" id="{B24E5ABA-F6CA-4037-B187-F17D5C0CE1C3}"/>
              </a:ext>
            </a:extLst>
          </p:cNvPr>
          <p:cNvSpPr>
            <a:spLocks noGrp="1"/>
          </p:cNvSpPr>
          <p:nvPr>
            <p:ph type="ftr" sz="quarter" idx="11"/>
          </p:nvPr>
        </p:nvSpPr>
        <p:spPr/>
        <p:txBody>
          <a:bodyPr/>
          <a:lstStyle/>
          <a:p>
            <a:r>
              <a:rPr lang="en-US"/>
              <a:t>©2022, Federal Reserve Bank of St. Louis</a:t>
            </a:r>
          </a:p>
        </p:txBody>
      </p:sp>
      <p:sp>
        <p:nvSpPr>
          <p:cNvPr id="4" name="Slide Number Placeholder 3">
            <a:extLst>
              <a:ext uri="{FF2B5EF4-FFF2-40B4-BE49-F238E27FC236}">
                <a16:creationId xmlns:a16="http://schemas.microsoft.com/office/drawing/2014/main" id="{80D09852-9DDF-44FD-8996-706CCD751101}"/>
              </a:ext>
            </a:extLst>
          </p:cNvPr>
          <p:cNvSpPr>
            <a:spLocks noGrp="1"/>
          </p:cNvSpPr>
          <p:nvPr>
            <p:ph type="sldNum" sz="quarter" idx="12"/>
          </p:nvPr>
        </p:nvSpPr>
        <p:spPr/>
        <p:txBody>
          <a:bodyPr/>
          <a:lstStyle/>
          <a:p>
            <a:fld id="{59773D35-8608-42EB-AC85-4C13EE76F442}" type="slidenum">
              <a:rPr lang="en-US" smtClean="0"/>
              <a:t>11</a:t>
            </a:fld>
            <a:endParaRPr lang="en-US"/>
          </a:p>
        </p:txBody>
      </p:sp>
    </p:spTree>
    <p:extLst>
      <p:ext uri="{BB962C8B-B14F-4D97-AF65-F5344CB8AC3E}">
        <p14:creationId xmlns:p14="http://schemas.microsoft.com/office/powerpoint/2010/main" val="34954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8497475-61B9-423C-A6A2-D54BC6304A82}"/>
              </a:ext>
            </a:extLst>
          </p:cNvPr>
          <p:cNvSpPr/>
          <p:nvPr/>
        </p:nvSpPr>
        <p:spPr>
          <a:xfrm>
            <a:off x="338354" y="1658980"/>
            <a:ext cx="2304174" cy="373513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Inflation</a:t>
            </a:r>
          </a:p>
        </p:txBody>
      </p:sp>
      <p:sp>
        <p:nvSpPr>
          <p:cNvPr id="2" name="TextBox 1">
            <a:extLst>
              <a:ext uri="{FF2B5EF4-FFF2-40B4-BE49-F238E27FC236}">
                <a16:creationId xmlns:a16="http://schemas.microsoft.com/office/drawing/2014/main" id="{C887DF94-223F-4AB0-8B60-932B3867C284}"/>
              </a:ext>
            </a:extLst>
          </p:cNvPr>
          <p:cNvSpPr txBox="1"/>
          <p:nvPr/>
        </p:nvSpPr>
        <p:spPr>
          <a:xfrm>
            <a:off x="3120705" y="1073791"/>
            <a:ext cx="8514825" cy="5556649"/>
          </a:xfrm>
          <a:prstGeom prst="rect">
            <a:avLst/>
          </a:prstGeom>
          <a:noFill/>
        </p:spPr>
        <p:txBody>
          <a:bodyPr wrap="square" rtlCol="0">
            <a:spAutoFit/>
          </a:bodyPr>
          <a:lstStyle/>
          <a:p>
            <a:r>
              <a:rPr lang="en-US" sz="2200" b="1" dirty="0"/>
              <a:t>Inflation</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Inflation is </a:t>
            </a:r>
            <a:r>
              <a:rPr lang="en-US" sz="2200" dirty="0"/>
              <a:t>a</a:t>
            </a:r>
            <a:r>
              <a:rPr lang="en-US" sz="2200" dirty="0">
                <a:latin typeface="Calibri" panose="020F0502020204030204" pitchFamily="34" charset="0"/>
                <a:ea typeface="Calibri" panose="020F0502020204030204" pitchFamily="34" charset="0"/>
                <a:cs typeface="Calibri" panose="020F0502020204030204" pitchFamily="34" charset="0"/>
              </a:rPr>
              <a:t> general, sustained upward movement of prices for goods and services in an economy.</a:t>
            </a:r>
          </a:p>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The Federal Reserve has a mandate for </a:t>
            </a:r>
            <a:r>
              <a:rPr lang="en-US" sz="2200" dirty="0">
                <a:latin typeface="Calibri" panose="020F0502020204030204" pitchFamily="34" charset="0"/>
                <a:ea typeface="Calibri" panose="020F0502020204030204" pitchFamily="34" charset="0"/>
                <a:cs typeface="Calibri" panose="020F0502020204030204" pitchFamily="34" charset="0"/>
              </a:rPr>
              <a:t>price stability. </a:t>
            </a:r>
            <a:endParaRPr lang="en-US" sz="22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Price stability is a low and stable rate of inflation maintained over an extended period of time.</a:t>
            </a: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The Federal Reserve seeks to achieve inflation that averages 2 percent over time.</a:t>
            </a: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rPr>
              <a:t>When aggregate demand increases, it increases price level (inflation). </a:t>
            </a: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rPr>
              <a:t>When aggregate demand decreases, it decreases price level (deflation). </a:t>
            </a:r>
            <a:endParaRPr lang="en-US" sz="2200" dirty="0">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endParaRPr lang="en-US" sz="2200" dirty="0"/>
          </a:p>
          <a:p>
            <a:endParaRPr lang="en-US" sz="2200" dirty="0"/>
          </a:p>
        </p:txBody>
      </p:sp>
      <p:sp>
        <p:nvSpPr>
          <p:cNvPr id="3" name="Footer Placeholder 2">
            <a:extLst>
              <a:ext uri="{FF2B5EF4-FFF2-40B4-BE49-F238E27FC236}">
                <a16:creationId xmlns:a16="http://schemas.microsoft.com/office/drawing/2014/main" id="{485B7C5A-0A03-4C01-A653-81AA0B48B37D}"/>
              </a:ext>
            </a:extLst>
          </p:cNvPr>
          <p:cNvSpPr>
            <a:spLocks noGrp="1"/>
          </p:cNvSpPr>
          <p:nvPr>
            <p:ph type="ftr" sz="quarter" idx="11"/>
          </p:nvPr>
        </p:nvSpPr>
        <p:spPr/>
        <p:txBody>
          <a:bodyPr/>
          <a:lstStyle/>
          <a:p>
            <a:r>
              <a:rPr lang="en-US"/>
              <a:t>©2022, Federal Reserve Bank of St. Louis</a:t>
            </a:r>
          </a:p>
        </p:txBody>
      </p:sp>
      <p:sp>
        <p:nvSpPr>
          <p:cNvPr id="5" name="Slide Number Placeholder 4">
            <a:extLst>
              <a:ext uri="{FF2B5EF4-FFF2-40B4-BE49-F238E27FC236}">
                <a16:creationId xmlns:a16="http://schemas.microsoft.com/office/drawing/2014/main" id="{FB9F1472-4333-460E-8AE5-4769B58D9481}"/>
              </a:ext>
            </a:extLst>
          </p:cNvPr>
          <p:cNvSpPr>
            <a:spLocks noGrp="1"/>
          </p:cNvSpPr>
          <p:nvPr>
            <p:ph type="sldNum" sz="quarter" idx="12"/>
          </p:nvPr>
        </p:nvSpPr>
        <p:spPr/>
        <p:txBody>
          <a:bodyPr/>
          <a:lstStyle/>
          <a:p>
            <a:fld id="{59773D35-8608-42EB-AC85-4C13EE76F442}" type="slidenum">
              <a:rPr lang="en-US" smtClean="0"/>
              <a:t>12</a:t>
            </a:fld>
            <a:endParaRPr lang="en-US"/>
          </a:p>
        </p:txBody>
      </p:sp>
    </p:spTree>
    <p:extLst>
      <p:ext uri="{BB962C8B-B14F-4D97-AF65-F5344CB8AC3E}">
        <p14:creationId xmlns:p14="http://schemas.microsoft.com/office/powerpoint/2010/main" val="3672634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DF391EC-0CAC-4C46-98D6-C0D875A0497E}"/>
              </a:ext>
            </a:extLst>
          </p:cNvPr>
          <p:cNvSpPr/>
          <p:nvPr/>
        </p:nvSpPr>
        <p:spPr>
          <a:xfrm>
            <a:off x="1612600" y="2775606"/>
            <a:ext cx="1371840" cy="257656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Fed </a:t>
            </a:r>
            <a:r>
              <a:rPr lang="en-US" sz="1700" u="sng" dirty="0"/>
              <a:t>implements</a:t>
            </a:r>
            <a:r>
              <a:rPr lang="en-US" u="sng" dirty="0"/>
              <a:t> monetary policy</a:t>
            </a:r>
            <a:r>
              <a:rPr lang="en-US" dirty="0"/>
              <a:t>:</a:t>
            </a:r>
          </a:p>
          <a:p>
            <a:pPr algn="ctr"/>
            <a:r>
              <a:rPr lang="en-US" dirty="0"/>
              <a:t>Interest on reserve balances rate</a:t>
            </a:r>
          </a:p>
        </p:txBody>
      </p:sp>
      <p:sp>
        <p:nvSpPr>
          <p:cNvPr id="13" name="Rectangle: Rounded Corners 12">
            <a:extLst>
              <a:ext uri="{FF2B5EF4-FFF2-40B4-BE49-F238E27FC236}">
                <a16:creationId xmlns:a16="http://schemas.microsoft.com/office/drawing/2014/main" id="{E73F09CC-25E3-4ABF-B512-CBBE0E2A7AA1}"/>
              </a:ext>
            </a:extLst>
          </p:cNvPr>
          <p:cNvSpPr/>
          <p:nvPr/>
        </p:nvSpPr>
        <p:spPr>
          <a:xfrm>
            <a:off x="111024" y="2775606"/>
            <a:ext cx="1371840" cy="25765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FOMC conducts monetary policy</a:t>
            </a:r>
            <a:r>
              <a:rPr lang="en-US" dirty="0"/>
              <a:t>:</a:t>
            </a:r>
          </a:p>
          <a:p>
            <a:pPr algn="ctr"/>
            <a:r>
              <a:rPr lang="en-US" dirty="0"/>
              <a:t>Target range for the federal funds rate</a:t>
            </a:r>
          </a:p>
        </p:txBody>
      </p:sp>
      <p:sp>
        <p:nvSpPr>
          <p:cNvPr id="14" name="Rectangle: Rounded Corners 13">
            <a:extLst>
              <a:ext uri="{FF2B5EF4-FFF2-40B4-BE49-F238E27FC236}">
                <a16:creationId xmlns:a16="http://schemas.microsoft.com/office/drawing/2014/main" id="{ABF419BC-AEAD-471F-8F0F-BEF902E80F1C}"/>
              </a:ext>
            </a:extLst>
          </p:cNvPr>
          <p:cNvSpPr/>
          <p:nvPr/>
        </p:nvSpPr>
        <p:spPr>
          <a:xfrm>
            <a:off x="3112170" y="2775606"/>
            <a:ext cx="137184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 interest rates</a:t>
            </a:r>
          </a:p>
        </p:txBody>
      </p:sp>
      <p:sp>
        <p:nvSpPr>
          <p:cNvPr id="16" name="Rectangle: Rounded Corners 15">
            <a:extLst>
              <a:ext uri="{FF2B5EF4-FFF2-40B4-BE49-F238E27FC236}">
                <a16:creationId xmlns:a16="http://schemas.microsoft.com/office/drawing/2014/main" id="{5A01231A-B29A-41E6-8CDC-B7D67269CC70}"/>
              </a:ext>
            </a:extLst>
          </p:cNvPr>
          <p:cNvSpPr/>
          <p:nvPr/>
        </p:nvSpPr>
        <p:spPr>
          <a:xfrm>
            <a:off x="4611740" y="2775606"/>
            <a:ext cx="1370425"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 spending </a:t>
            </a:r>
          </a:p>
        </p:txBody>
      </p:sp>
      <p:sp>
        <p:nvSpPr>
          <p:cNvPr id="17" name="Rectangle: Rounded Corners 16">
            <a:extLst>
              <a:ext uri="{FF2B5EF4-FFF2-40B4-BE49-F238E27FC236}">
                <a16:creationId xmlns:a16="http://schemas.microsoft.com/office/drawing/2014/main" id="{D586F0F0-61FE-4F8D-94CE-41685B1FE430}"/>
              </a:ext>
            </a:extLst>
          </p:cNvPr>
          <p:cNvSpPr/>
          <p:nvPr/>
        </p:nvSpPr>
        <p:spPr>
          <a:xfrm>
            <a:off x="6108480" y="2775606"/>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investment </a:t>
            </a:r>
          </a:p>
        </p:txBody>
      </p:sp>
      <p:sp>
        <p:nvSpPr>
          <p:cNvPr id="18" name="Rectangle: Rounded Corners 17">
            <a:extLst>
              <a:ext uri="{FF2B5EF4-FFF2-40B4-BE49-F238E27FC236}">
                <a16:creationId xmlns:a16="http://schemas.microsoft.com/office/drawing/2014/main" id="{36E6FBC4-2595-434B-A3A6-602B3FE57DEC}"/>
              </a:ext>
            </a:extLst>
          </p:cNvPr>
          <p:cNvSpPr/>
          <p:nvPr/>
        </p:nvSpPr>
        <p:spPr>
          <a:xfrm>
            <a:off x="10576570" y="2775606"/>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Inflation</a:t>
            </a:r>
          </a:p>
        </p:txBody>
      </p:sp>
      <p:sp>
        <p:nvSpPr>
          <p:cNvPr id="19" name="Rectangle: Rounded Corners 18">
            <a:extLst>
              <a:ext uri="{FF2B5EF4-FFF2-40B4-BE49-F238E27FC236}">
                <a16:creationId xmlns:a16="http://schemas.microsoft.com/office/drawing/2014/main" id="{B92A5100-C00F-4A0A-B24C-31E42872486C}"/>
              </a:ext>
            </a:extLst>
          </p:cNvPr>
          <p:cNvSpPr/>
          <p:nvPr/>
        </p:nvSpPr>
        <p:spPr>
          <a:xfrm>
            <a:off x="9079830" y="2775606"/>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Employment </a:t>
            </a:r>
          </a:p>
        </p:txBody>
      </p:sp>
      <p:sp>
        <p:nvSpPr>
          <p:cNvPr id="21" name="Rectangle: Rounded Corners 20">
            <a:extLst>
              <a:ext uri="{FF2B5EF4-FFF2-40B4-BE49-F238E27FC236}">
                <a16:creationId xmlns:a16="http://schemas.microsoft.com/office/drawing/2014/main" id="{18CCAFA3-B287-4F1C-B07D-B2CDF97D9CBC}"/>
              </a:ext>
            </a:extLst>
          </p:cNvPr>
          <p:cNvSpPr/>
          <p:nvPr/>
        </p:nvSpPr>
        <p:spPr>
          <a:xfrm>
            <a:off x="7594155" y="2775606"/>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Aggregate demand</a:t>
            </a:r>
          </a:p>
        </p:txBody>
      </p:sp>
      <p:cxnSp>
        <p:nvCxnSpPr>
          <p:cNvPr id="3" name="Straight Arrow Connector 2">
            <a:extLst>
              <a:ext uri="{FF2B5EF4-FFF2-40B4-BE49-F238E27FC236}">
                <a16:creationId xmlns:a16="http://schemas.microsoft.com/office/drawing/2014/main" id="{6CA46FD0-FD65-4B76-96E6-1F98934DEC0B}"/>
              </a:ext>
            </a:extLst>
          </p:cNvPr>
          <p:cNvCxnSpPr>
            <a:cxnSpLocks/>
          </p:cNvCxnSpPr>
          <p:nvPr/>
        </p:nvCxnSpPr>
        <p:spPr>
          <a:xfrm>
            <a:off x="306420" y="1208015"/>
            <a:ext cx="11351490" cy="0"/>
          </a:xfrm>
          <a:prstGeom prst="straightConnector1">
            <a:avLst/>
          </a:prstGeom>
          <a:ln w="317500">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A4B0CB73-CD10-4321-8B6D-CD06D7876106}"/>
              </a:ext>
            </a:extLst>
          </p:cNvPr>
          <p:cNvSpPr/>
          <p:nvPr/>
        </p:nvSpPr>
        <p:spPr>
          <a:xfrm rot="16200000">
            <a:off x="1342207" y="966734"/>
            <a:ext cx="411049" cy="287341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E423063-F823-4FA1-BBAE-8DAC78226E06}"/>
              </a:ext>
            </a:extLst>
          </p:cNvPr>
          <p:cNvSpPr txBox="1"/>
          <p:nvPr/>
        </p:nvSpPr>
        <p:spPr>
          <a:xfrm>
            <a:off x="226503" y="1761688"/>
            <a:ext cx="2507289" cy="369332"/>
          </a:xfrm>
          <a:prstGeom prst="rect">
            <a:avLst/>
          </a:prstGeom>
          <a:noFill/>
        </p:spPr>
        <p:txBody>
          <a:bodyPr wrap="none" rtlCol="0">
            <a:spAutoFit/>
          </a:bodyPr>
          <a:lstStyle/>
          <a:p>
            <a:r>
              <a:rPr lang="en-US" b="1" dirty="0"/>
              <a:t>Monetary Policy Actions</a:t>
            </a:r>
          </a:p>
        </p:txBody>
      </p:sp>
      <p:sp>
        <p:nvSpPr>
          <p:cNvPr id="15" name="Right Brace 14">
            <a:extLst>
              <a:ext uri="{FF2B5EF4-FFF2-40B4-BE49-F238E27FC236}">
                <a16:creationId xmlns:a16="http://schemas.microsoft.com/office/drawing/2014/main" id="{911BEF3D-03F4-4E15-B0D5-79EDB4CD4FCE}"/>
              </a:ext>
            </a:extLst>
          </p:cNvPr>
          <p:cNvSpPr/>
          <p:nvPr/>
        </p:nvSpPr>
        <p:spPr>
          <a:xfrm rot="16200000">
            <a:off x="5793836" y="-550715"/>
            <a:ext cx="411049" cy="5908312"/>
          </a:xfrm>
          <a:prstGeom prst="rightBrace">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E756CF8D-2CD5-47DB-AC7D-D5C5798B86CA}"/>
              </a:ext>
            </a:extLst>
          </p:cNvPr>
          <p:cNvSpPr txBox="1"/>
          <p:nvPr/>
        </p:nvSpPr>
        <p:spPr>
          <a:xfrm>
            <a:off x="3945389" y="1510033"/>
            <a:ext cx="4073551" cy="646331"/>
          </a:xfrm>
          <a:prstGeom prst="rect">
            <a:avLst/>
          </a:prstGeom>
          <a:noFill/>
        </p:spPr>
        <p:txBody>
          <a:bodyPr wrap="none" rtlCol="0">
            <a:spAutoFit/>
          </a:bodyPr>
          <a:lstStyle/>
          <a:p>
            <a:pPr algn="ctr"/>
            <a:r>
              <a:rPr lang="en-US" b="1" dirty="0"/>
              <a:t>Financial Conditions;</a:t>
            </a:r>
          </a:p>
          <a:p>
            <a:pPr algn="ctr"/>
            <a:r>
              <a:rPr lang="en-US" b="1" dirty="0"/>
              <a:t>Consumer and Business Decisionmaking</a:t>
            </a:r>
          </a:p>
        </p:txBody>
      </p:sp>
      <p:sp>
        <p:nvSpPr>
          <p:cNvPr id="22" name="Right Brace 21">
            <a:extLst>
              <a:ext uri="{FF2B5EF4-FFF2-40B4-BE49-F238E27FC236}">
                <a16:creationId xmlns:a16="http://schemas.microsoft.com/office/drawing/2014/main" id="{DBBAF78C-CA39-44EA-9ED2-3B4EAB256430}"/>
              </a:ext>
            </a:extLst>
          </p:cNvPr>
          <p:cNvSpPr/>
          <p:nvPr/>
        </p:nvSpPr>
        <p:spPr>
          <a:xfrm rot="16200000">
            <a:off x="10244731" y="950161"/>
            <a:ext cx="411049" cy="2873416"/>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197E3AF3-DC3C-4AF8-A45B-67C9C47FCEB7}"/>
              </a:ext>
            </a:extLst>
          </p:cNvPr>
          <p:cNvSpPr txBox="1"/>
          <p:nvPr/>
        </p:nvSpPr>
        <p:spPr>
          <a:xfrm>
            <a:off x="9765042" y="1761688"/>
            <a:ext cx="1543884" cy="369332"/>
          </a:xfrm>
          <a:prstGeom prst="rect">
            <a:avLst/>
          </a:prstGeom>
          <a:noFill/>
        </p:spPr>
        <p:txBody>
          <a:bodyPr wrap="none" rtlCol="0">
            <a:spAutoFit/>
          </a:bodyPr>
          <a:lstStyle/>
          <a:p>
            <a:r>
              <a:rPr lang="en-US" b="1" dirty="0"/>
              <a:t>Dual Mandate</a:t>
            </a:r>
          </a:p>
        </p:txBody>
      </p:sp>
      <p:sp>
        <p:nvSpPr>
          <p:cNvPr id="24" name="TextBox 23">
            <a:extLst>
              <a:ext uri="{FF2B5EF4-FFF2-40B4-BE49-F238E27FC236}">
                <a16:creationId xmlns:a16="http://schemas.microsoft.com/office/drawing/2014/main" id="{53145590-1E68-43A8-AFBB-88B8A03D3E21}"/>
              </a:ext>
            </a:extLst>
          </p:cNvPr>
          <p:cNvSpPr txBox="1"/>
          <p:nvPr/>
        </p:nvSpPr>
        <p:spPr>
          <a:xfrm>
            <a:off x="9057949" y="5649985"/>
            <a:ext cx="3037242" cy="646331"/>
          </a:xfrm>
          <a:prstGeom prst="rect">
            <a:avLst/>
          </a:prstGeom>
          <a:noFill/>
        </p:spPr>
        <p:txBody>
          <a:bodyPr wrap="none" rtlCol="0">
            <a:spAutoFit/>
          </a:bodyPr>
          <a:lstStyle/>
          <a:p>
            <a:r>
              <a:rPr lang="en-US" b="1" dirty="0"/>
              <a:t>Goal: Maximum Employment </a:t>
            </a:r>
          </a:p>
          <a:p>
            <a:pPr algn="ctr"/>
            <a:r>
              <a:rPr lang="en-US" b="1" dirty="0"/>
              <a:t>and Price Stability</a:t>
            </a:r>
          </a:p>
        </p:txBody>
      </p:sp>
      <p:sp>
        <p:nvSpPr>
          <p:cNvPr id="2" name="Footer Placeholder 1">
            <a:extLst>
              <a:ext uri="{FF2B5EF4-FFF2-40B4-BE49-F238E27FC236}">
                <a16:creationId xmlns:a16="http://schemas.microsoft.com/office/drawing/2014/main" id="{47760825-921B-48BF-AB75-7700FDC707BA}"/>
              </a:ext>
            </a:extLst>
          </p:cNvPr>
          <p:cNvSpPr>
            <a:spLocks noGrp="1"/>
          </p:cNvSpPr>
          <p:nvPr>
            <p:ph type="ftr" sz="quarter" idx="11"/>
          </p:nvPr>
        </p:nvSpPr>
        <p:spPr/>
        <p:txBody>
          <a:bodyPr/>
          <a:lstStyle/>
          <a:p>
            <a:r>
              <a:rPr lang="en-US"/>
              <a:t>©2022, Federal Reserve Bank of St. Louis</a:t>
            </a:r>
          </a:p>
        </p:txBody>
      </p:sp>
      <p:sp>
        <p:nvSpPr>
          <p:cNvPr id="4" name="Slide Number Placeholder 3">
            <a:extLst>
              <a:ext uri="{FF2B5EF4-FFF2-40B4-BE49-F238E27FC236}">
                <a16:creationId xmlns:a16="http://schemas.microsoft.com/office/drawing/2014/main" id="{5F908FD7-9E1A-4F43-911B-0F92B087602D}"/>
              </a:ext>
            </a:extLst>
          </p:cNvPr>
          <p:cNvSpPr>
            <a:spLocks noGrp="1"/>
          </p:cNvSpPr>
          <p:nvPr>
            <p:ph type="sldNum" sz="quarter" idx="12"/>
          </p:nvPr>
        </p:nvSpPr>
        <p:spPr/>
        <p:txBody>
          <a:bodyPr/>
          <a:lstStyle/>
          <a:p>
            <a:fld id="{59773D35-8608-42EB-AC85-4C13EE76F442}" type="slidenum">
              <a:rPr lang="en-US" smtClean="0"/>
              <a:t>13</a:t>
            </a:fld>
            <a:endParaRPr lang="en-US"/>
          </a:p>
        </p:txBody>
      </p:sp>
    </p:spTree>
    <p:extLst>
      <p:ext uri="{BB962C8B-B14F-4D97-AF65-F5344CB8AC3E}">
        <p14:creationId xmlns:p14="http://schemas.microsoft.com/office/powerpoint/2010/main" val="185382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57A4C7-8489-44FC-86E2-6D191A70AE12}" type="slidenum">
              <a:rPr lang="en-US" smtClean="0"/>
              <a:t>14</a:t>
            </a:fld>
            <a:endParaRPr lang="en-US"/>
          </a:p>
        </p:txBody>
      </p:sp>
      <p:sp>
        <p:nvSpPr>
          <p:cNvPr id="3" name="TextBox 2">
            <a:extLst>
              <a:ext uri="{FF2B5EF4-FFF2-40B4-BE49-F238E27FC236}">
                <a16:creationId xmlns:a16="http://schemas.microsoft.com/office/drawing/2014/main" id="{E116FB0A-2E22-4269-BC74-FC14FBF13505}"/>
              </a:ext>
            </a:extLst>
          </p:cNvPr>
          <p:cNvSpPr txBox="1"/>
          <p:nvPr/>
        </p:nvSpPr>
        <p:spPr>
          <a:xfrm>
            <a:off x="1864659" y="1174376"/>
            <a:ext cx="8650941" cy="3917804"/>
          </a:xfrm>
          <a:prstGeom prst="rect">
            <a:avLst/>
          </a:prstGeom>
          <a:noFill/>
        </p:spPr>
        <p:txBody>
          <a:bodyPr wrap="square" rtlCol="0">
            <a:spAutoFit/>
          </a:bodyPr>
          <a:lstStyle/>
          <a:p>
            <a:r>
              <a:rPr lang="en-US" sz="2400" b="1" u="sng" dirty="0"/>
              <a:t>Headline</a:t>
            </a:r>
            <a:r>
              <a:rPr lang="en-US" sz="2400" b="1" dirty="0"/>
              <a:t>: </a:t>
            </a:r>
            <a:r>
              <a:rPr lang="en-US" sz="2400" b="1" i="1" dirty="0"/>
              <a:t>The Economy Weakens</a:t>
            </a:r>
          </a:p>
          <a:p>
            <a:endParaRPr lang="en-US" sz="2400" b="1" i="1" dirty="0"/>
          </a:p>
          <a:p>
            <a:pPr marL="342900" indent="-342900">
              <a:lnSpc>
                <a:spcPct val="108000"/>
              </a:lnSpc>
              <a:spcAft>
                <a:spcPts val="800"/>
              </a:spcAft>
              <a:buFont typeface="Arial" panose="020B0604020202020204" pitchFamily="34" charset="0"/>
              <a:buChar char="•"/>
            </a:pPr>
            <a:r>
              <a:rPr lang="en-US" sz="2400" b="1" dirty="0"/>
              <a:t>Employment falls below maximum employment.</a:t>
            </a:r>
          </a:p>
          <a:p>
            <a:pPr marL="342900" indent="-342900">
              <a:buFont typeface="Arial" panose="020B0604020202020204" pitchFamily="34" charset="0"/>
              <a:buChar char="•"/>
            </a:pPr>
            <a:r>
              <a:rPr lang="en-US" sz="2400" b="1" dirty="0"/>
              <a:t>The inflation rate is steady around or slightly below 2 percent but is showing signs of decreasing.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r>
              <a:rPr lang="en-US" sz="2400" b="1" dirty="0"/>
              <a:t>How can the Fed use its monetary policy tools to achieve maximum employment and price stability?</a:t>
            </a:r>
          </a:p>
        </p:txBody>
      </p:sp>
      <p:sp>
        <p:nvSpPr>
          <p:cNvPr id="6" name="TextBox 5">
            <a:extLst>
              <a:ext uri="{FF2B5EF4-FFF2-40B4-BE49-F238E27FC236}">
                <a16:creationId xmlns:a16="http://schemas.microsoft.com/office/drawing/2014/main" id="{5AC7F40E-23E5-458E-B7C7-4B00CEDC256F}"/>
              </a:ext>
            </a:extLst>
          </p:cNvPr>
          <p:cNvSpPr txBox="1"/>
          <p:nvPr/>
        </p:nvSpPr>
        <p:spPr>
          <a:xfrm>
            <a:off x="1981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4" name="Footer Placeholder 3">
            <a:extLst>
              <a:ext uri="{FF2B5EF4-FFF2-40B4-BE49-F238E27FC236}">
                <a16:creationId xmlns:a16="http://schemas.microsoft.com/office/drawing/2014/main" id="{DC829ECC-E72F-43E8-9DD0-607D3DEC3A87}"/>
              </a:ext>
            </a:extLst>
          </p:cNvPr>
          <p:cNvSpPr>
            <a:spLocks noGrp="1"/>
          </p:cNvSpPr>
          <p:nvPr>
            <p:ph type="ftr" sz="quarter" idx="11"/>
          </p:nvPr>
        </p:nvSpPr>
        <p:spPr/>
        <p:txBody>
          <a:bodyPr/>
          <a:lstStyle/>
          <a:p>
            <a:r>
              <a:rPr lang="en-US"/>
              <a:t>©2022, Federal Reserve Bank of St. Louis</a:t>
            </a:r>
          </a:p>
        </p:txBody>
      </p:sp>
    </p:spTree>
    <p:extLst>
      <p:ext uri="{BB962C8B-B14F-4D97-AF65-F5344CB8AC3E}">
        <p14:creationId xmlns:p14="http://schemas.microsoft.com/office/powerpoint/2010/main" val="297249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DF391EC-0CAC-4C46-98D6-C0D875A0497E}"/>
              </a:ext>
            </a:extLst>
          </p:cNvPr>
          <p:cNvSpPr/>
          <p:nvPr/>
        </p:nvSpPr>
        <p:spPr>
          <a:xfrm>
            <a:off x="1612600" y="2775606"/>
            <a:ext cx="1371840" cy="257656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Fed </a:t>
            </a:r>
            <a:r>
              <a:rPr lang="en-US" sz="1700" u="sng" dirty="0"/>
              <a:t>implements</a:t>
            </a:r>
            <a:r>
              <a:rPr lang="en-US" u="sng" dirty="0"/>
              <a:t> monetary policy</a:t>
            </a:r>
            <a:r>
              <a:rPr lang="en-US" dirty="0"/>
              <a:t>:</a:t>
            </a:r>
          </a:p>
          <a:p>
            <a:pPr algn="ctr"/>
            <a:r>
              <a:rPr lang="en-US" dirty="0"/>
              <a:t>Interest on reserve balances rate</a:t>
            </a:r>
          </a:p>
        </p:txBody>
      </p:sp>
      <p:sp>
        <p:nvSpPr>
          <p:cNvPr id="13" name="Rectangle: Rounded Corners 12">
            <a:extLst>
              <a:ext uri="{FF2B5EF4-FFF2-40B4-BE49-F238E27FC236}">
                <a16:creationId xmlns:a16="http://schemas.microsoft.com/office/drawing/2014/main" id="{E73F09CC-25E3-4ABF-B512-CBBE0E2A7AA1}"/>
              </a:ext>
            </a:extLst>
          </p:cNvPr>
          <p:cNvSpPr/>
          <p:nvPr/>
        </p:nvSpPr>
        <p:spPr>
          <a:xfrm>
            <a:off x="111024" y="2775606"/>
            <a:ext cx="1371840" cy="25765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FOMC conducts monetary policy</a:t>
            </a:r>
            <a:r>
              <a:rPr lang="en-US" dirty="0"/>
              <a:t>:</a:t>
            </a:r>
          </a:p>
          <a:p>
            <a:pPr algn="ctr"/>
            <a:r>
              <a:rPr lang="en-US" dirty="0"/>
              <a:t>Target range for the federal funds rate</a:t>
            </a:r>
          </a:p>
        </p:txBody>
      </p:sp>
      <p:sp>
        <p:nvSpPr>
          <p:cNvPr id="14" name="Rectangle: Rounded Corners 13">
            <a:extLst>
              <a:ext uri="{FF2B5EF4-FFF2-40B4-BE49-F238E27FC236}">
                <a16:creationId xmlns:a16="http://schemas.microsoft.com/office/drawing/2014/main" id="{ABF419BC-AEAD-471F-8F0F-BEF902E80F1C}"/>
              </a:ext>
            </a:extLst>
          </p:cNvPr>
          <p:cNvSpPr/>
          <p:nvPr/>
        </p:nvSpPr>
        <p:spPr>
          <a:xfrm>
            <a:off x="3112170" y="2775606"/>
            <a:ext cx="137184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 interest rates</a:t>
            </a:r>
          </a:p>
        </p:txBody>
      </p:sp>
      <p:sp>
        <p:nvSpPr>
          <p:cNvPr id="16" name="Rectangle: Rounded Corners 15">
            <a:extLst>
              <a:ext uri="{FF2B5EF4-FFF2-40B4-BE49-F238E27FC236}">
                <a16:creationId xmlns:a16="http://schemas.microsoft.com/office/drawing/2014/main" id="{5A01231A-B29A-41E6-8CDC-B7D67269CC70}"/>
              </a:ext>
            </a:extLst>
          </p:cNvPr>
          <p:cNvSpPr/>
          <p:nvPr/>
        </p:nvSpPr>
        <p:spPr>
          <a:xfrm>
            <a:off x="4611740" y="2775606"/>
            <a:ext cx="1370425"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 spending </a:t>
            </a:r>
          </a:p>
        </p:txBody>
      </p:sp>
      <p:sp>
        <p:nvSpPr>
          <p:cNvPr id="17" name="Rectangle: Rounded Corners 16">
            <a:extLst>
              <a:ext uri="{FF2B5EF4-FFF2-40B4-BE49-F238E27FC236}">
                <a16:creationId xmlns:a16="http://schemas.microsoft.com/office/drawing/2014/main" id="{D586F0F0-61FE-4F8D-94CE-41685B1FE430}"/>
              </a:ext>
            </a:extLst>
          </p:cNvPr>
          <p:cNvSpPr/>
          <p:nvPr/>
        </p:nvSpPr>
        <p:spPr>
          <a:xfrm>
            <a:off x="6108480" y="2775606"/>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investment </a:t>
            </a:r>
          </a:p>
        </p:txBody>
      </p:sp>
      <p:sp>
        <p:nvSpPr>
          <p:cNvPr id="18" name="Rectangle: Rounded Corners 17">
            <a:extLst>
              <a:ext uri="{FF2B5EF4-FFF2-40B4-BE49-F238E27FC236}">
                <a16:creationId xmlns:a16="http://schemas.microsoft.com/office/drawing/2014/main" id="{36E6FBC4-2595-434B-A3A6-602B3FE57DEC}"/>
              </a:ext>
            </a:extLst>
          </p:cNvPr>
          <p:cNvSpPr/>
          <p:nvPr/>
        </p:nvSpPr>
        <p:spPr>
          <a:xfrm>
            <a:off x="10576570" y="2775606"/>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Inflation</a:t>
            </a:r>
          </a:p>
        </p:txBody>
      </p:sp>
      <p:sp>
        <p:nvSpPr>
          <p:cNvPr id="19" name="Rectangle: Rounded Corners 18">
            <a:extLst>
              <a:ext uri="{FF2B5EF4-FFF2-40B4-BE49-F238E27FC236}">
                <a16:creationId xmlns:a16="http://schemas.microsoft.com/office/drawing/2014/main" id="{B92A5100-C00F-4A0A-B24C-31E42872486C}"/>
              </a:ext>
            </a:extLst>
          </p:cNvPr>
          <p:cNvSpPr/>
          <p:nvPr/>
        </p:nvSpPr>
        <p:spPr>
          <a:xfrm>
            <a:off x="9079830" y="3510897"/>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Employment </a:t>
            </a:r>
          </a:p>
        </p:txBody>
      </p:sp>
      <p:sp>
        <p:nvSpPr>
          <p:cNvPr id="21" name="Rectangle: Rounded Corners 20">
            <a:extLst>
              <a:ext uri="{FF2B5EF4-FFF2-40B4-BE49-F238E27FC236}">
                <a16:creationId xmlns:a16="http://schemas.microsoft.com/office/drawing/2014/main" id="{18CCAFA3-B287-4F1C-B07D-B2CDF97D9CBC}"/>
              </a:ext>
            </a:extLst>
          </p:cNvPr>
          <p:cNvSpPr/>
          <p:nvPr/>
        </p:nvSpPr>
        <p:spPr>
          <a:xfrm>
            <a:off x="7594155" y="2775606"/>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Aggregate demand</a:t>
            </a:r>
          </a:p>
        </p:txBody>
      </p:sp>
      <p:sp>
        <p:nvSpPr>
          <p:cNvPr id="27" name="Arrow: Down 26">
            <a:extLst>
              <a:ext uri="{FF2B5EF4-FFF2-40B4-BE49-F238E27FC236}">
                <a16:creationId xmlns:a16="http://schemas.microsoft.com/office/drawing/2014/main" id="{A2688E8C-ED56-40D9-981F-A4D7CE0D778D}"/>
              </a:ext>
            </a:extLst>
          </p:cNvPr>
          <p:cNvSpPr/>
          <p:nvPr/>
        </p:nvSpPr>
        <p:spPr>
          <a:xfrm>
            <a:off x="9415357" y="2813703"/>
            <a:ext cx="815788" cy="5334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2B8711CE-5ECB-4C1E-9B4D-D7F86B11DDAC}"/>
              </a:ext>
            </a:extLst>
          </p:cNvPr>
          <p:cNvSpPr>
            <a:spLocks noGrp="1"/>
          </p:cNvSpPr>
          <p:nvPr>
            <p:ph type="ftr" sz="quarter" idx="11"/>
          </p:nvPr>
        </p:nvSpPr>
        <p:spPr/>
        <p:txBody>
          <a:bodyPr/>
          <a:lstStyle/>
          <a:p>
            <a:r>
              <a:rPr lang="en-US"/>
              <a:t>©2022, Federal Reserve Bank of St. Louis</a:t>
            </a:r>
          </a:p>
        </p:txBody>
      </p:sp>
      <p:sp>
        <p:nvSpPr>
          <p:cNvPr id="3" name="Slide Number Placeholder 2">
            <a:extLst>
              <a:ext uri="{FF2B5EF4-FFF2-40B4-BE49-F238E27FC236}">
                <a16:creationId xmlns:a16="http://schemas.microsoft.com/office/drawing/2014/main" id="{5AC962A9-DE14-4651-8573-90EB542441D3}"/>
              </a:ext>
            </a:extLst>
          </p:cNvPr>
          <p:cNvSpPr>
            <a:spLocks noGrp="1"/>
          </p:cNvSpPr>
          <p:nvPr>
            <p:ph type="sldNum" sz="quarter" idx="12"/>
          </p:nvPr>
        </p:nvSpPr>
        <p:spPr/>
        <p:txBody>
          <a:bodyPr/>
          <a:lstStyle/>
          <a:p>
            <a:fld id="{59773D35-8608-42EB-AC85-4C13EE76F442}" type="slidenum">
              <a:rPr lang="en-US" smtClean="0"/>
              <a:t>15</a:t>
            </a:fld>
            <a:endParaRPr lang="en-US"/>
          </a:p>
        </p:txBody>
      </p:sp>
    </p:spTree>
    <p:extLst>
      <p:ext uri="{BB962C8B-B14F-4D97-AF65-F5344CB8AC3E}">
        <p14:creationId xmlns:p14="http://schemas.microsoft.com/office/powerpoint/2010/main" val="414211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D9FCBA6-B226-473F-939E-3B9D85B7CBBF}"/>
              </a:ext>
            </a:extLst>
          </p:cNvPr>
          <p:cNvSpPr/>
          <p:nvPr/>
        </p:nvSpPr>
        <p:spPr>
          <a:xfrm>
            <a:off x="1612600" y="3429000"/>
            <a:ext cx="1371840" cy="257656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Fed </a:t>
            </a:r>
            <a:r>
              <a:rPr lang="en-US" sz="1700" u="sng" dirty="0"/>
              <a:t>implements</a:t>
            </a:r>
            <a:r>
              <a:rPr lang="en-US" u="sng" dirty="0"/>
              <a:t> monetary policy</a:t>
            </a:r>
            <a:r>
              <a:rPr lang="en-US" dirty="0"/>
              <a:t>:</a:t>
            </a:r>
          </a:p>
          <a:p>
            <a:pPr algn="ctr"/>
            <a:r>
              <a:rPr lang="en-US" dirty="0"/>
              <a:t>Interest on reserve balances rate</a:t>
            </a:r>
          </a:p>
        </p:txBody>
      </p:sp>
      <p:sp>
        <p:nvSpPr>
          <p:cNvPr id="18" name="Rectangle: Rounded Corners 17">
            <a:extLst>
              <a:ext uri="{FF2B5EF4-FFF2-40B4-BE49-F238E27FC236}">
                <a16:creationId xmlns:a16="http://schemas.microsoft.com/office/drawing/2014/main" id="{400DBC78-7DAF-4EC5-B9CD-824548F327F6}"/>
              </a:ext>
            </a:extLst>
          </p:cNvPr>
          <p:cNvSpPr/>
          <p:nvPr/>
        </p:nvSpPr>
        <p:spPr>
          <a:xfrm>
            <a:off x="111024" y="3429000"/>
            <a:ext cx="1371840" cy="25765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FOMC conducts monetary policy</a:t>
            </a:r>
            <a:r>
              <a:rPr lang="en-US" dirty="0"/>
              <a:t>:</a:t>
            </a:r>
          </a:p>
          <a:p>
            <a:pPr algn="ctr"/>
            <a:r>
              <a:rPr lang="en-US" dirty="0"/>
              <a:t>Target range for the federal funds rate</a:t>
            </a:r>
          </a:p>
        </p:txBody>
      </p:sp>
      <p:sp>
        <p:nvSpPr>
          <p:cNvPr id="19" name="Arrow: Down 18">
            <a:extLst>
              <a:ext uri="{FF2B5EF4-FFF2-40B4-BE49-F238E27FC236}">
                <a16:creationId xmlns:a16="http://schemas.microsoft.com/office/drawing/2014/main" id="{EE876180-0080-462B-9D0C-55847446341D}"/>
              </a:ext>
            </a:extLst>
          </p:cNvPr>
          <p:cNvSpPr/>
          <p:nvPr/>
        </p:nvSpPr>
        <p:spPr>
          <a:xfrm>
            <a:off x="290547" y="2775606"/>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61C9BA5-CA60-4463-AFA8-DC1D15D7D13B}"/>
              </a:ext>
            </a:extLst>
          </p:cNvPr>
          <p:cNvSpPr/>
          <p:nvPr/>
        </p:nvSpPr>
        <p:spPr>
          <a:xfrm>
            <a:off x="1857123" y="2775606"/>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0F01AB8-D8BF-4DF5-B01A-390B3F3448B9}"/>
              </a:ext>
            </a:extLst>
          </p:cNvPr>
          <p:cNvSpPr/>
          <p:nvPr/>
        </p:nvSpPr>
        <p:spPr>
          <a:xfrm>
            <a:off x="4633870" y="1961875"/>
            <a:ext cx="1370425"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 spending </a:t>
            </a:r>
          </a:p>
        </p:txBody>
      </p:sp>
      <p:sp>
        <p:nvSpPr>
          <p:cNvPr id="14" name="Rectangle: Rounded Corners 13">
            <a:extLst>
              <a:ext uri="{FF2B5EF4-FFF2-40B4-BE49-F238E27FC236}">
                <a16:creationId xmlns:a16="http://schemas.microsoft.com/office/drawing/2014/main" id="{A55D27A8-3F1B-403F-9455-9C37BF6494EE}"/>
              </a:ext>
            </a:extLst>
          </p:cNvPr>
          <p:cNvSpPr/>
          <p:nvPr/>
        </p:nvSpPr>
        <p:spPr>
          <a:xfrm>
            <a:off x="6130610" y="1961875"/>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investment </a:t>
            </a:r>
          </a:p>
        </p:txBody>
      </p:sp>
      <p:sp>
        <p:nvSpPr>
          <p:cNvPr id="15" name="Rectangle: Rounded Corners 14">
            <a:extLst>
              <a:ext uri="{FF2B5EF4-FFF2-40B4-BE49-F238E27FC236}">
                <a16:creationId xmlns:a16="http://schemas.microsoft.com/office/drawing/2014/main" id="{321588FD-EC65-45D9-BCFA-A0F83D96DD3C}"/>
              </a:ext>
            </a:extLst>
          </p:cNvPr>
          <p:cNvSpPr/>
          <p:nvPr/>
        </p:nvSpPr>
        <p:spPr>
          <a:xfrm>
            <a:off x="7616285" y="1961875"/>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Aggregate demand</a:t>
            </a:r>
          </a:p>
        </p:txBody>
      </p:sp>
      <p:sp>
        <p:nvSpPr>
          <p:cNvPr id="21" name="Arrow: Down 20">
            <a:extLst>
              <a:ext uri="{FF2B5EF4-FFF2-40B4-BE49-F238E27FC236}">
                <a16:creationId xmlns:a16="http://schemas.microsoft.com/office/drawing/2014/main" id="{FB1C1F3B-9C81-41CB-A0C2-37A7C237C94C}"/>
              </a:ext>
            </a:extLst>
          </p:cNvPr>
          <p:cNvSpPr/>
          <p:nvPr/>
        </p:nvSpPr>
        <p:spPr>
          <a:xfrm rot="10800000">
            <a:off x="4923952" y="4818769"/>
            <a:ext cx="815788"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EFDDEC35-5DEC-401C-85C8-B5524A9FB9AF}"/>
              </a:ext>
            </a:extLst>
          </p:cNvPr>
          <p:cNvSpPr/>
          <p:nvPr/>
        </p:nvSpPr>
        <p:spPr>
          <a:xfrm rot="10800000">
            <a:off x="6284987" y="4852453"/>
            <a:ext cx="815788"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597D8AE4-9511-452B-88E7-16CC8B0B5F84}"/>
              </a:ext>
            </a:extLst>
          </p:cNvPr>
          <p:cNvSpPr/>
          <p:nvPr/>
        </p:nvSpPr>
        <p:spPr>
          <a:xfrm rot="10800000">
            <a:off x="7796613" y="4818769"/>
            <a:ext cx="815788"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0D2FBB48-112E-4D23-A79F-5610D68B3872}"/>
              </a:ext>
            </a:extLst>
          </p:cNvPr>
          <p:cNvSpPr/>
          <p:nvPr/>
        </p:nvSpPr>
        <p:spPr>
          <a:xfrm>
            <a:off x="9090895" y="2775606"/>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Employment </a:t>
            </a:r>
          </a:p>
        </p:txBody>
      </p:sp>
      <p:sp>
        <p:nvSpPr>
          <p:cNvPr id="26" name="Arrow: Down 25">
            <a:extLst>
              <a:ext uri="{FF2B5EF4-FFF2-40B4-BE49-F238E27FC236}">
                <a16:creationId xmlns:a16="http://schemas.microsoft.com/office/drawing/2014/main" id="{CFA96083-3299-4D14-AF9D-FFD9D2431296}"/>
              </a:ext>
            </a:extLst>
          </p:cNvPr>
          <p:cNvSpPr/>
          <p:nvPr/>
        </p:nvSpPr>
        <p:spPr>
          <a:xfrm rot="10800000">
            <a:off x="9368213" y="5494440"/>
            <a:ext cx="815788" cy="5334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6C7C901-5741-43DB-895B-2529C11B4BB9}"/>
              </a:ext>
            </a:extLst>
          </p:cNvPr>
          <p:cNvSpPr/>
          <p:nvPr/>
        </p:nvSpPr>
        <p:spPr>
          <a:xfrm>
            <a:off x="3101106" y="3429000"/>
            <a:ext cx="137184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 interest rates</a:t>
            </a:r>
          </a:p>
        </p:txBody>
      </p:sp>
      <p:sp>
        <p:nvSpPr>
          <p:cNvPr id="28" name="Arrow: Down 27">
            <a:extLst>
              <a:ext uri="{FF2B5EF4-FFF2-40B4-BE49-F238E27FC236}">
                <a16:creationId xmlns:a16="http://schemas.microsoft.com/office/drawing/2014/main" id="{67826387-28E8-4C4D-9775-0F2BB48F546F}"/>
              </a:ext>
            </a:extLst>
          </p:cNvPr>
          <p:cNvSpPr/>
          <p:nvPr/>
        </p:nvSpPr>
        <p:spPr>
          <a:xfrm>
            <a:off x="3383227" y="2775605"/>
            <a:ext cx="815788"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8FAAC9DA-2493-40EB-B64C-8C8641D1EE73}"/>
              </a:ext>
            </a:extLst>
          </p:cNvPr>
          <p:cNvSpPr/>
          <p:nvPr/>
        </p:nvSpPr>
        <p:spPr>
          <a:xfrm>
            <a:off x="10576570" y="2775606"/>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Inflation</a:t>
            </a:r>
          </a:p>
        </p:txBody>
      </p:sp>
      <p:sp>
        <p:nvSpPr>
          <p:cNvPr id="2" name="Footer Placeholder 1">
            <a:extLst>
              <a:ext uri="{FF2B5EF4-FFF2-40B4-BE49-F238E27FC236}">
                <a16:creationId xmlns:a16="http://schemas.microsoft.com/office/drawing/2014/main" id="{E0F353C0-B0B5-4E33-82A7-287853DFB607}"/>
              </a:ext>
            </a:extLst>
          </p:cNvPr>
          <p:cNvSpPr>
            <a:spLocks noGrp="1"/>
          </p:cNvSpPr>
          <p:nvPr>
            <p:ph type="ftr" sz="quarter" idx="11"/>
          </p:nvPr>
        </p:nvSpPr>
        <p:spPr/>
        <p:txBody>
          <a:bodyPr/>
          <a:lstStyle/>
          <a:p>
            <a:r>
              <a:rPr lang="en-US"/>
              <a:t>©2022, Federal Reserve Bank of St. Louis</a:t>
            </a:r>
          </a:p>
        </p:txBody>
      </p:sp>
      <p:sp>
        <p:nvSpPr>
          <p:cNvPr id="3" name="Slide Number Placeholder 2">
            <a:extLst>
              <a:ext uri="{FF2B5EF4-FFF2-40B4-BE49-F238E27FC236}">
                <a16:creationId xmlns:a16="http://schemas.microsoft.com/office/drawing/2014/main" id="{DB2D70B9-7FEB-4ADA-86D2-B33400A56000}"/>
              </a:ext>
            </a:extLst>
          </p:cNvPr>
          <p:cNvSpPr>
            <a:spLocks noGrp="1"/>
          </p:cNvSpPr>
          <p:nvPr>
            <p:ph type="sldNum" sz="quarter" idx="12"/>
          </p:nvPr>
        </p:nvSpPr>
        <p:spPr/>
        <p:txBody>
          <a:bodyPr/>
          <a:lstStyle/>
          <a:p>
            <a:fld id="{59773D35-8608-42EB-AC85-4C13EE76F442}" type="slidenum">
              <a:rPr lang="en-US" smtClean="0"/>
              <a:t>16</a:t>
            </a:fld>
            <a:endParaRPr lang="en-US"/>
          </a:p>
        </p:txBody>
      </p:sp>
    </p:spTree>
    <p:extLst>
      <p:ext uri="{BB962C8B-B14F-4D97-AF65-F5344CB8AC3E}">
        <p14:creationId xmlns:p14="http://schemas.microsoft.com/office/powerpoint/2010/main" val="114865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57A4C7-8489-44FC-86E2-6D191A70AE12}" type="slidenum">
              <a:rPr lang="en-US" smtClean="0"/>
              <a:t>17</a:t>
            </a:fld>
            <a:endParaRPr lang="en-US"/>
          </a:p>
        </p:txBody>
      </p:sp>
      <p:sp>
        <p:nvSpPr>
          <p:cNvPr id="8" name="TextBox 7">
            <a:extLst>
              <a:ext uri="{FF2B5EF4-FFF2-40B4-BE49-F238E27FC236}">
                <a16:creationId xmlns:a16="http://schemas.microsoft.com/office/drawing/2014/main" id="{4460C128-7CFA-4FFC-9A81-F6FC8CD4439D}"/>
              </a:ext>
            </a:extLst>
          </p:cNvPr>
          <p:cNvSpPr txBox="1"/>
          <p:nvPr/>
        </p:nvSpPr>
        <p:spPr>
          <a:xfrm>
            <a:off x="1864659" y="1174377"/>
            <a:ext cx="8031816" cy="4686026"/>
          </a:xfrm>
          <a:prstGeom prst="rect">
            <a:avLst/>
          </a:prstGeom>
          <a:noFill/>
        </p:spPr>
        <p:txBody>
          <a:bodyPr wrap="square" rtlCol="0">
            <a:spAutoFit/>
          </a:bodyPr>
          <a:lstStyle/>
          <a:p>
            <a:r>
              <a:rPr lang="en-US" sz="2400" b="1" u="sng" dirty="0"/>
              <a:t>Headline</a:t>
            </a:r>
            <a:r>
              <a:rPr lang="en-US" sz="2400" b="1" dirty="0"/>
              <a:t>:</a:t>
            </a:r>
            <a:r>
              <a:rPr lang="en-US" sz="2400" b="1" i="1" dirty="0"/>
              <a:t> Inflation Is Rising</a:t>
            </a:r>
          </a:p>
          <a:p>
            <a:endParaRPr lang="en-US" sz="2400" b="1" i="1" dirty="0"/>
          </a:p>
          <a:p>
            <a:pPr marL="342900" indent="-342900">
              <a:lnSpc>
                <a:spcPct val="108000"/>
              </a:lnSpc>
              <a:spcAft>
                <a:spcPts val="800"/>
              </a:spcAft>
              <a:buFont typeface="Arial" panose="020B0604020202020204" pitchFamily="34" charset="0"/>
              <a:buChar char="•"/>
            </a:pPr>
            <a:r>
              <a:rPr lang="en-US" sz="2400" b="1" dirty="0"/>
              <a:t>Inflation has been above the Fed’s 2 percent target range for considerable time and is increasing.</a:t>
            </a:r>
          </a:p>
          <a:p>
            <a:pPr marL="342900" indent="-342900">
              <a:buFont typeface="Arial" panose="020B0604020202020204" pitchFamily="34" charset="0"/>
              <a:buChar char="•"/>
            </a:pPr>
            <a:r>
              <a:rPr lang="en-US" sz="2400" b="1" dirty="0"/>
              <a:t>The unemployment rate is very low.</a:t>
            </a:r>
          </a:p>
          <a:p>
            <a:endParaRPr lang="en-US" sz="2400" b="1" dirty="0"/>
          </a:p>
          <a:p>
            <a:endParaRPr lang="en-US" sz="2400" b="1" dirty="0"/>
          </a:p>
          <a:p>
            <a:endParaRPr lang="en-US" sz="2400" b="1" dirty="0"/>
          </a:p>
          <a:p>
            <a:endParaRPr lang="en-US" sz="2400" b="1" dirty="0"/>
          </a:p>
          <a:p>
            <a:r>
              <a:rPr lang="en-US" sz="2400" b="1" dirty="0"/>
              <a:t>How can the Fed use its monetary policy tools to achieve maximum employment and price stability?</a:t>
            </a:r>
          </a:p>
          <a:p>
            <a:endParaRPr lang="en-US" sz="2400" b="1" dirty="0"/>
          </a:p>
        </p:txBody>
      </p:sp>
      <p:sp>
        <p:nvSpPr>
          <p:cNvPr id="6" name="TextBox 5">
            <a:extLst>
              <a:ext uri="{FF2B5EF4-FFF2-40B4-BE49-F238E27FC236}">
                <a16:creationId xmlns:a16="http://schemas.microsoft.com/office/drawing/2014/main" id="{D0752F09-4223-46AB-B691-8BB9ACC3356E}"/>
              </a:ext>
            </a:extLst>
          </p:cNvPr>
          <p:cNvSpPr txBox="1"/>
          <p:nvPr/>
        </p:nvSpPr>
        <p:spPr>
          <a:xfrm>
            <a:off x="1981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Footer Placeholder 2">
            <a:extLst>
              <a:ext uri="{FF2B5EF4-FFF2-40B4-BE49-F238E27FC236}">
                <a16:creationId xmlns:a16="http://schemas.microsoft.com/office/drawing/2014/main" id="{CA44F998-8E4D-445E-A131-D9A03DEE2366}"/>
              </a:ext>
            </a:extLst>
          </p:cNvPr>
          <p:cNvSpPr>
            <a:spLocks noGrp="1"/>
          </p:cNvSpPr>
          <p:nvPr>
            <p:ph type="ftr" sz="quarter" idx="11"/>
          </p:nvPr>
        </p:nvSpPr>
        <p:spPr/>
        <p:txBody>
          <a:bodyPr/>
          <a:lstStyle/>
          <a:p>
            <a:r>
              <a:rPr lang="en-US"/>
              <a:t>©2022, Federal Reserve Bank of St. Louis</a:t>
            </a:r>
          </a:p>
        </p:txBody>
      </p:sp>
    </p:spTree>
    <p:extLst>
      <p:ext uri="{BB962C8B-B14F-4D97-AF65-F5344CB8AC3E}">
        <p14:creationId xmlns:p14="http://schemas.microsoft.com/office/powerpoint/2010/main" val="217690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DF391EC-0CAC-4C46-98D6-C0D875A0497E}"/>
              </a:ext>
            </a:extLst>
          </p:cNvPr>
          <p:cNvSpPr/>
          <p:nvPr/>
        </p:nvSpPr>
        <p:spPr>
          <a:xfrm>
            <a:off x="1612600" y="2775606"/>
            <a:ext cx="1371840" cy="257656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Fed </a:t>
            </a:r>
            <a:r>
              <a:rPr lang="en-US" sz="1700" u="sng" dirty="0"/>
              <a:t>implements</a:t>
            </a:r>
            <a:r>
              <a:rPr lang="en-US" u="sng" dirty="0"/>
              <a:t> monetary policy</a:t>
            </a:r>
            <a:r>
              <a:rPr lang="en-US" dirty="0"/>
              <a:t>:</a:t>
            </a:r>
          </a:p>
          <a:p>
            <a:pPr algn="ctr"/>
            <a:r>
              <a:rPr lang="en-US" dirty="0"/>
              <a:t>Interest on reserve balances rate</a:t>
            </a:r>
          </a:p>
        </p:txBody>
      </p:sp>
      <p:sp>
        <p:nvSpPr>
          <p:cNvPr id="13" name="Rectangle: Rounded Corners 12">
            <a:extLst>
              <a:ext uri="{FF2B5EF4-FFF2-40B4-BE49-F238E27FC236}">
                <a16:creationId xmlns:a16="http://schemas.microsoft.com/office/drawing/2014/main" id="{E73F09CC-25E3-4ABF-B512-CBBE0E2A7AA1}"/>
              </a:ext>
            </a:extLst>
          </p:cNvPr>
          <p:cNvSpPr/>
          <p:nvPr/>
        </p:nvSpPr>
        <p:spPr>
          <a:xfrm>
            <a:off x="111024" y="2775606"/>
            <a:ext cx="1371840" cy="25765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FOMC conducts monetary policy</a:t>
            </a:r>
            <a:r>
              <a:rPr lang="en-US" dirty="0"/>
              <a:t>:</a:t>
            </a:r>
          </a:p>
          <a:p>
            <a:pPr algn="ctr"/>
            <a:r>
              <a:rPr lang="en-US" dirty="0"/>
              <a:t>Target range for the federal funds rate</a:t>
            </a:r>
          </a:p>
        </p:txBody>
      </p:sp>
      <p:sp>
        <p:nvSpPr>
          <p:cNvPr id="14" name="Rectangle: Rounded Corners 13">
            <a:extLst>
              <a:ext uri="{FF2B5EF4-FFF2-40B4-BE49-F238E27FC236}">
                <a16:creationId xmlns:a16="http://schemas.microsoft.com/office/drawing/2014/main" id="{ABF419BC-AEAD-471F-8F0F-BEF902E80F1C}"/>
              </a:ext>
            </a:extLst>
          </p:cNvPr>
          <p:cNvSpPr/>
          <p:nvPr/>
        </p:nvSpPr>
        <p:spPr>
          <a:xfrm>
            <a:off x="3112170" y="2775606"/>
            <a:ext cx="137184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 interest rates</a:t>
            </a:r>
          </a:p>
        </p:txBody>
      </p:sp>
      <p:sp>
        <p:nvSpPr>
          <p:cNvPr id="16" name="Rectangle: Rounded Corners 15">
            <a:extLst>
              <a:ext uri="{FF2B5EF4-FFF2-40B4-BE49-F238E27FC236}">
                <a16:creationId xmlns:a16="http://schemas.microsoft.com/office/drawing/2014/main" id="{5A01231A-B29A-41E6-8CDC-B7D67269CC70}"/>
              </a:ext>
            </a:extLst>
          </p:cNvPr>
          <p:cNvSpPr/>
          <p:nvPr/>
        </p:nvSpPr>
        <p:spPr>
          <a:xfrm>
            <a:off x="4611740" y="2775606"/>
            <a:ext cx="1370425"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 spending </a:t>
            </a:r>
          </a:p>
        </p:txBody>
      </p:sp>
      <p:sp>
        <p:nvSpPr>
          <p:cNvPr id="17" name="Rectangle: Rounded Corners 16">
            <a:extLst>
              <a:ext uri="{FF2B5EF4-FFF2-40B4-BE49-F238E27FC236}">
                <a16:creationId xmlns:a16="http://schemas.microsoft.com/office/drawing/2014/main" id="{D586F0F0-61FE-4F8D-94CE-41685B1FE430}"/>
              </a:ext>
            </a:extLst>
          </p:cNvPr>
          <p:cNvSpPr/>
          <p:nvPr/>
        </p:nvSpPr>
        <p:spPr>
          <a:xfrm>
            <a:off x="6108480" y="2775606"/>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investment </a:t>
            </a:r>
          </a:p>
        </p:txBody>
      </p:sp>
      <p:sp>
        <p:nvSpPr>
          <p:cNvPr id="18" name="Rectangle: Rounded Corners 17">
            <a:extLst>
              <a:ext uri="{FF2B5EF4-FFF2-40B4-BE49-F238E27FC236}">
                <a16:creationId xmlns:a16="http://schemas.microsoft.com/office/drawing/2014/main" id="{36E6FBC4-2595-434B-A3A6-602B3FE57DEC}"/>
              </a:ext>
            </a:extLst>
          </p:cNvPr>
          <p:cNvSpPr/>
          <p:nvPr/>
        </p:nvSpPr>
        <p:spPr>
          <a:xfrm>
            <a:off x="10576570" y="2039231"/>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Inflation</a:t>
            </a:r>
          </a:p>
        </p:txBody>
      </p:sp>
      <p:sp>
        <p:nvSpPr>
          <p:cNvPr id="19" name="Rectangle: Rounded Corners 18">
            <a:extLst>
              <a:ext uri="{FF2B5EF4-FFF2-40B4-BE49-F238E27FC236}">
                <a16:creationId xmlns:a16="http://schemas.microsoft.com/office/drawing/2014/main" id="{B92A5100-C00F-4A0A-B24C-31E42872486C}"/>
              </a:ext>
            </a:extLst>
          </p:cNvPr>
          <p:cNvSpPr/>
          <p:nvPr/>
        </p:nvSpPr>
        <p:spPr>
          <a:xfrm>
            <a:off x="9079830" y="2775606"/>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Employment </a:t>
            </a:r>
          </a:p>
        </p:txBody>
      </p:sp>
      <p:sp>
        <p:nvSpPr>
          <p:cNvPr id="21" name="Rectangle: Rounded Corners 20">
            <a:extLst>
              <a:ext uri="{FF2B5EF4-FFF2-40B4-BE49-F238E27FC236}">
                <a16:creationId xmlns:a16="http://schemas.microsoft.com/office/drawing/2014/main" id="{18CCAFA3-B287-4F1C-B07D-B2CDF97D9CBC}"/>
              </a:ext>
            </a:extLst>
          </p:cNvPr>
          <p:cNvSpPr/>
          <p:nvPr/>
        </p:nvSpPr>
        <p:spPr>
          <a:xfrm>
            <a:off x="7594155" y="2775606"/>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Aggregate demand</a:t>
            </a:r>
          </a:p>
        </p:txBody>
      </p:sp>
      <p:sp>
        <p:nvSpPr>
          <p:cNvPr id="27" name="Arrow: Down 26">
            <a:extLst>
              <a:ext uri="{FF2B5EF4-FFF2-40B4-BE49-F238E27FC236}">
                <a16:creationId xmlns:a16="http://schemas.microsoft.com/office/drawing/2014/main" id="{A2688E8C-ED56-40D9-981F-A4D7CE0D778D}"/>
              </a:ext>
            </a:extLst>
          </p:cNvPr>
          <p:cNvSpPr/>
          <p:nvPr/>
        </p:nvSpPr>
        <p:spPr>
          <a:xfrm rot="10800000">
            <a:off x="10853888" y="4818769"/>
            <a:ext cx="815788" cy="5334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A023BF4B-BFD2-4413-8C84-4E5147E1B885}"/>
              </a:ext>
            </a:extLst>
          </p:cNvPr>
          <p:cNvSpPr>
            <a:spLocks noGrp="1"/>
          </p:cNvSpPr>
          <p:nvPr>
            <p:ph type="ftr" sz="quarter" idx="11"/>
          </p:nvPr>
        </p:nvSpPr>
        <p:spPr/>
        <p:txBody>
          <a:bodyPr/>
          <a:lstStyle/>
          <a:p>
            <a:r>
              <a:rPr lang="en-US"/>
              <a:t>©2022, Federal Reserve Bank of St. Louis</a:t>
            </a:r>
          </a:p>
        </p:txBody>
      </p:sp>
      <p:sp>
        <p:nvSpPr>
          <p:cNvPr id="3" name="Slide Number Placeholder 2">
            <a:extLst>
              <a:ext uri="{FF2B5EF4-FFF2-40B4-BE49-F238E27FC236}">
                <a16:creationId xmlns:a16="http://schemas.microsoft.com/office/drawing/2014/main" id="{AC7EAE2C-D0D3-42F6-9EB8-61BCEA994162}"/>
              </a:ext>
            </a:extLst>
          </p:cNvPr>
          <p:cNvSpPr>
            <a:spLocks noGrp="1"/>
          </p:cNvSpPr>
          <p:nvPr>
            <p:ph type="sldNum" sz="quarter" idx="12"/>
          </p:nvPr>
        </p:nvSpPr>
        <p:spPr/>
        <p:txBody>
          <a:bodyPr/>
          <a:lstStyle/>
          <a:p>
            <a:fld id="{59773D35-8608-42EB-AC85-4C13EE76F442}" type="slidenum">
              <a:rPr lang="en-US" smtClean="0"/>
              <a:t>18</a:t>
            </a:fld>
            <a:endParaRPr lang="en-US"/>
          </a:p>
        </p:txBody>
      </p:sp>
    </p:spTree>
    <p:extLst>
      <p:ext uri="{BB962C8B-B14F-4D97-AF65-F5344CB8AC3E}">
        <p14:creationId xmlns:p14="http://schemas.microsoft.com/office/powerpoint/2010/main" val="3599433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9A40084-C8FB-4B54-9F09-3A7BBB02F5B8}"/>
              </a:ext>
            </a:extLst>
          </p:cNvPr>
          <p:cNvSpPr/>
          <p:nvPr/>
        </p:nvSpPr>
        <p:spPr>
          <a:xfrm>
            <a:off x="1622673" y="1961874"/>
            <a:ext cx="1371840" cy="257656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Fed </a:t>
            </a:r>
            <a:r>
              <a:rPr lang="en-US" sz="1700" u="sng" dirty="0"/>
              <a:t>implements</a:t>
            </a:r>
            <a:r>
              <a:rPr lang="en-US" u="sng" dirty="0"/>
              <a:t> monetary policy</a:t>
            </a:r>
            <a:r>
              <a:rPr lang="en-US" dirty="0"/>
              <a:t>:</a:t>
            </a:r>
          </a:p>
          <a:p>
            <a:pPr algn="ctr"/>
            <a:r>
              <a:rPr lang="en-US" dirty="0"/>
              <a:t>Interest on reserve balances rate</a:t>
            </a:r>
          </a:p>
        </p:txBody>
      </p:sp>
      <p:sp>
        <p:nvSpPr>
          <p:cNvPr id="4" name="Rectangle: Rounded Corners 3">
            <a:extLst>
              <a:ext uri="{FF2B5EF4-FFF2-40B4-BE49-F238E27FC236}">
                <a16:creationId xmlns:a16="http://schemas.microsoft.com/office/drawing/2014/main" id="{3FAEE225-9C57-4C26-A1AC-BF60AD411B36}"/>
              </a:ext>
            </a:extLst>
          </p:cNvPr>
          <p:cNvSpPr/>
          <p:nvPr/>
        </p:nvSpPr>
        <p:spPr>
          <a:xfrm>
            <a:off x="121097" y="1961874"/>
            <a:ext cx="1371840" cy="25765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FOMC conducts monetary policy</a:t>
            </a:r>
            <a:r>
              <a:rPr lang="en-US" dirty="0"/>
              <a:t>:</a:t>
            </a:r>
          </a:p>
          <a:p>
            <a:pPr algn="ctr"/>
            <a:r>
              <a:rPr lang="en-US" dirty="0"/>
              <a:t>Target range for the federal funds rate</a:t>
            </a:r>
          </a:p>
        </p:txBody>
      </p:sp>
      <p:sp>
        <p:nvSpPr>
          <p:cNvPr id="6" name="Rectangle: Rounded Corners 5">
            <a:extLst>
              <a:ext uri="{FF2B5EF4-FFF2-40B4-BE49-F238E27FC236}">
                <a16:creationId xmlns:a16="http://schemas.microsoft.com/office/drawing/2014/main" id="{33739D4E-D01A-4114-A203-E18D7ED348CF}"/>
              </a:ext>
            </a:extLst>
          </p:cNvPr>
          <p:cNvSpPr/>
          <p:nvPr/>
        </p:nvSpPr>
        <p:spPr>
          <a:xfrm>
            <a:off x="4600676" y="3429000"/>
            <a:ext cx="1370425"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 spending </a:t>
            </a:r>
          </a:p>
        </p:txBody>
      </p:sp>
      <p:sp>
        <p:nvSpPr>
          <p:cNvPr id="7" name="Rectangle: Rounded Corners 6">
            <a:extLst>
              <a:ext uri="{FF2B5EF4-FFF2-40B4-BE49-F238E27FC236}">
                <a16:creationId xmlns:a16="http://schemas.microsoft.com/office/drawing/2014/main" id="{87D852D2-10C2-40AB-8503-B0CD72EFB699}"/>
              </a:ext>
            </a:extLst>
          </p:cNvPr>
          <p:cNvSpPr/>
          <p:nvPr/>
        </p:nvSpPr>
        <p:spPr>
          <a:xfrm>
            <a:off x="6097416" y="3429000"/>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investment </a:t>
            </a:r>
          </a:p>
        </p:txBody>
      </p:sp>
      <p:sp>
        <p:nvSpPr>
          <p:cNvPr id="10" name="Rectangle: Rounded Corners 9">
            <a:extLst>
              <a:ext uri="{FF2B5EF4-FFF2-40B4-BE49-F238E27FC236}">
                <a16:creationId xmlns:a16="http://schemas.microsoft.com/office/drawing/2014/main" id="{35BDF441-9955-4CBC-9E42-571F4CD6CB2A}"/>
              </a:ext>
            </a:extLst>
          </p:cNvPr>
          <p:cNvSpPr/>
          <p:nvPr/>
        </p:nvSpPr>
        <p:spPr>
          <a:xfrm>
            <a:off x="7583091" y="3429000"/>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Aggregate demand</a:t>
            </a:r>
          </a:p>
        </p:txBody>
      </p:sp>
      <p:sp>
        <p:nvSpPr>
          <p:cNvPr id="12" name="Arrow: Down 11">
            <a:extLst>
              <a:ext uri="{FF2B5EF4-FFF2-40B4-BE49-F238E27FC236}">
                <a16:creationId xmlns:a16="http://schemas.microsoft.com/office/drawing/2014/main" id="{35782000-4723-428E-BAAD-A198058975A4}"/>
              </a:ext>
            </a:extLst>
          </p:cNvPr>
          <p:cNvSpPr/>
          <p:nvPr/>
        </p:nvSpPr>
        <p:spPr>
          <a:xfrm rot="10800000">
            <a:off x="334123" y="4818769"/>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8D1C9C50-CF55-4EE6-AC8E-5CCEAFCE022E}"/>
              </a:ext>
            </a:extLst>
          </p:cNvPr>
          <p:cNvSpPr/>
          <p:nvPr/>
        </p:nvSpPr>
        <p:spPr>
          <a:xfrm rot="10800000">
            <a:off x="1900699" y="4818769"/>
            <a:ext cx="8157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A692C41-36C3-4137-A845-5496711B3102}"/>
              </a:ext>
            </a:extLst>
          </p:cNvPr>
          <p:cNvSpPr/>
          <p:nvPr/>
        </p:nvSpPr>
        <p:spPr>
          <a:xfrm>
            <a:off x="10586295" y="2732253"/>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Inflation</a:t>
            </a:r>
          </a:p>
        </p:txBody>
      </p:sp>
      <p:sp>
        <p:nvSpPr>
          <p:cNvPr id="15" name="Rectangle: Rounded Corners 14">
            <a:extLst>
              <a:ext uri="{FF2B5EF4-FFF2-40B4-BE49-F238E27FC236}">
                <a16:creationId xmlns:a16="http://schemas.microsoft.com/office/drawing/2014/main" id="{A6FA8852-10AE-4B32-9579-012257AD68C2}"/>
              </a:ext>
            </a:extLst>
          </p:cNvPr>
          <p:cNvSpPr/>
          <p:nvPr/>
        </p:nvSpPr>
        <p:spPr>
          <a:xfrm>
            <a:off x="9090895" y="2766080"/>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Employment </a:t>
            </a:r>
          </a:p>
        </p:txBody>
      </p:sp>
      <p:sp>
        <p:nvSpPr>
          <p:cNvPr id="17" name="Arrow: Down 16">
            <a:extLst>
              <a:ext uri="{FF2B5EF4-FFF2-40B4-BE49-F238E27FC236}">
                <a16:creationId xmlns:a16="http://schemas.microsoft.com/office/drawing/2014/main" id="{89B42220-6F91-41A9-A1F9-0334BDDD2E79}"/>
              </a:ext>
            </a:extLst>
          </p:cNvPr>
          <p:cNvSpPr/>
          <p:nvPr/>
        </p:nvSpPr>
        <p:spPr>
          <a:xfrm>
            <a:off x="4878627" y="2741921"/>
            <a:ext cx="815788"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63C1DDF-77AC-447A-9525-5255FB9EFC51}"/>
              </a:ext>
            </a:extLst>
          </p:cNvPr>
          <p:cNvSpPr/>
          <p:nvPr/>
        </p:nvSpPr>
        <p:spPr>
          <a:xfrm>
            <a:off x="6374027" y="2741921"/>
            <a:ext cx="815788"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C51A1FC1-6801-4685-A747-5BBE38A1D6E5}"/>
              </a:ext>
            </a:extLst>
          </p:cNvPr>
          <p:cNvSpPr/>
          <p:nvPr/>
        </p:nvSpPr>
        <p:spPr>
          <a:xfrm>
            <a:off x="7854877" y="2741921"/>
            <a:ext cx="815788"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FCE87C3F-D846-4D51-BE18-AC327D9F3EB2}"/>
              </a:ext>
            </a:extLst>
          </p:cNvPr>
          <p:cNvSpPr/>
          <p:nvPr/>
        </p:nvSpPr>
        <p:spPr>
          <a:xfrm>
            <a:off x="10863613" y="2038175"/>
            <a:ext cx="815788" cy="5334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D0702010-5053-4B36-8BF8-A19CC8699E4B}"/>
              </a:ext>
            </a:extLst>
          </p:cNvPr>
          <p:cNvSpPr/>
          <p:nvPr/>
        </p:nvSpPr>
        <p:spPr>
          <a:xfrm>
            <a:off x="3134300" y="1961875"/>
            <a:ext cx="137184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 interest rates</a:t>
            </a:r>
          </a:p>
        </p:txBody>
      </p:sp>
      <p:sp>
        <p:nvSpPr>
          <p:cNvPr id="22" name="Arrow: Down 21">
            <a:extLst>
              <a:ext uri="{FF2B5EF4-FFF2-40B4-BE49-F238E27FC236}">
                <a16:creationId xmlns:a16="http://schemas.microsoft.com/office/drawing/2014/main" id="{ACC4B8FE-BADC-43B1-B15D-2289F4F13B69}"/>
              </a:ext>
            </a:extLst>
          </p:cNvPr>
          <p:cNvSpPr/>
          <p:nvPr/>
        </p:nvSpPr>
        <p:spPr>
          <a:xfrm rot="10800000">
            <a:off x="3412326" y="4852453"/>
            <a:ext cx="815788"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BC8FA44-B79E-4CDF-BCAC-F73B8906A7FD}"/>
              </a:ext>
            </a:extLst>
          </p:cNvPr>
          <p:cNvSpPr>
            <a:spLocks noGrp="1"/>
          </p:cNvSpPr>
          <p:nvPr>
            <p:ph type="ftr" sz="quarter" idx="11"/>
          </p:nvPr>
        </p:nvSpPr>
        <p:spPr/>
        <p:txBody>
          <a:bodyPr/>
          <a:lstStyle/>
          <a:p>
            <a:r>
              <a:rPr lang="en-US"/>
              <a:t>©2022, Federal Reserve Bank of St. Louis</a:t>
            </a:r>
          </a:p>
        </p:txBody>
      </p:sp>
      <p:sp>
        <p:nvSpPr>
          <p:cNvPr id="5" name="Slide Number Placeholder 4">
            <a:extLst>
              <a:ext uri="{FF2B5EF4-FFF2-40B4-BE49-F238E27FC236}">
                <a16:creationId xmlns:a16="http://schemas.microsoft.com/office/drawing/2014/main" id="{C0E762ED-B649-49D4-9D40-55D6294F6B1B}"/>
              </a:ext>
            </a:extLst>
          </p:cNvPr>
          <p:cNvSpPr>
            <a:spLocks noGrp="1"/>
          </p:cNvSpPr>
          <p:nvPr>
            <p:ph type="sldNum" sz="quarter" idx="12"/>
          </p:nvPr>
        </p:nvSpPr>
        <p:spPr/>
        <p:txBody>
          <a:bodyPr/>
          <a:lstStyle/>
          <a:p>
            <a:fld id="{59773D35-8608-42EB-AC85-4C13EE76F442}" type="slidenum">
              <a:rPr lang="en-US" smtClean="0"/>
              <a:t>19</a:t>
            </a:fld>
            <a:endParaRPr lang="en-US"/>
          </a:p>
        </p:txBody>
      </p:sp>
    </p:spTree>
    <p:extLst>
      <p:ext uri="{BB962C8B-B14F-4D97-AF65-F5344CB8AC3E}">
        <p14:creationId xmlns:p14="http://schemas.microsoft.com/office/powerpoint/2010/main" val="114037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44442"/>
            <a:ext cx="10050011" cy="6863417"/>
          </a:xfrm>
          <a:prstGeom prst="rect">
            <a:avLst/>
          </a:prstGeom>
          <a:noFill/>
        </p:spPr>
        <p:txBody>
          <a:bodyPr wrap="square" rtlCol="0">
            <a:spAutoFit/>
          </a:bodyPr>
          <a:lstStyle/>
          <a:p>
            <a:r>
              <a:rPr lang="en-US" sz="2200" b="1" dirty="0"/>
              <a:t>Federal Reserve System: </a:t>
            </a:r>
            <a:r>
              <a:rPr lang="en-US" sz="2200" dirty="0"/>
              <a:t>The central bank system of the United States.</a:t>
            </a:r>
          </a:p>
          <a:p>
            <a:endParaRPr lang="en-US" sz="2200" dirty="0"/>
          </a:p>
          <a:p>
            <a:r>
              <a:rPr lang="en-US" sz="2200" b="1" dirty="0"/>
              <a:t>Dual mandate: </a:t>
            </a:r>
            <a:r>
              <a:rPr lang="en-US" sz="2200" dirty="0"/>
              <a:t>The Federal Reserve’s responsibility to use monetary policy to promote maximum employment and price stability.</a:t>
            </a:r>
          </a:p>
          <a:p>
            <a:endParaRPr lang="en-US" sz="2200" dirty="0"/>
          </a:p>
          <a:p>
            <a:pPr marL="342900" indent="-342900">
              <a:buFont typeface="Arial" pitchFamily="34" charset="0"/>
              <a:buChar char="•"/>
            </a:pPr>
            <a:r>
              <a:rPr lang="en-US" sz="2200" b="1" dirty="0"/>
              <a:t>Maximum employment:</a:t>
            </a:r>
            <a:r>
              <a:rPr lang="en-US" sz="2200" dirty="0"/>
              <a:t> The highest level of employment that an economy can sustain while maintaining low and stable inflation. The Fed’s policy decision is informed by its assessments of the shortfalls of employment from its maximum level.</a:t>
            </a:r>
          </a:p>
          <a:p>
            <a:pPr marL="342900" indent="-342900">
              <a:buFont typeface="Arial" pitchFamily="34" charset="0"/>
              <a:buChar char="•"/>
            </a:pPr>
            <a:endParaRPr lang="en-US" sz="2200" dirty="0"/>
          </a:p>
          <a:p>
            <a:pPr marL="342900" indent="-342900">
              <a:buFont typeface="Arial" pitchFamily="34" charset="0"/>
              <a:buChar char="•"/>
            </a:pPr>
            <a:r>
              <a:rPr lang="en-US" sz="2200" b="1" dirty="0"/>
              <a:t>Price stability:</a:t>
            </a:r>
            <a:r>
              <a:rPr lang="en-US" sz="2200" dirty="0"/>
              <a:t> A low and stable rate of inflation maintained over an extended period of time. The Fed seeks to achieve inflation that averages 2 percent over time.</a:t>
            </a:r>
          </a:p>
          <a:p>
            <a:pPr marL="342900" indent="-342900">
              <a:buFont typeface="Arial" pitchFamily="34" charset="0"/>
              <a:buChar char="•"/>
            </a:pPr>
            <a:endParaRPr lang="en-US" sz="2200" dirty="0"/>
          </a:p>
          <a:p>
            <a:r>
              <a:rPr lang="en-US" sz="2200" b="1" dirty="0"/>
              <a:t>Monetary policy: </a:t>
            </a:r>
            <a:r>
              <a:rPr lang="en-US" sz="2200" dirty="0"/>
              <a:t>Central bank actions involving the use of interest rate or money supply tools to achieve such goals as maximum employment and stable prices.</a:t>
            </a:r>
          </a:p>
          <a:p>
            <a:endParaRPr lang="en-US" sz="2200" b="1" dirty="0"/>
          </a:p>
          <a:p>
            <a:r>
              <a:rPr lang="en-US" sz="2200" b="1" dirty="0"/>
              <a:t>Inflation:</a:t>
            </a:r>
            <a:r>
              <a:rPr lang="en-US" sz="2200" dirty="0"/>
              <a:t> A general, sustained upward movement of prices for goods and services in an economy.</a:t>
            </a:r>
          </a:p>
          <a:p>
            <a:pPr marL="342900" indent="-342900">
              <a:buFont typeface="Arial" pitchFamily="34" charset="0"/>
              <a:buChar char="•"/>
            </a:pPr>
            <a:endParaRPr lang="en-US" sz="2200" dirty="0"/>
          </a:p>
          <a:p>
            <a:endParaRPr lang="en-US" sz="2200" dirty="0"/>
          </a:p>
        </p:txBody>
      </p:sp>
      <p:sp>
        <p:nvSpPr>
          <p:cNvPr id="5" name="TextBox 4"/>
          <p:cNvSpPr txBox="1"/>
          <p:nvPr/>
        </p:nvSpPr>
        <p:spPr>
          <a:xfrm>
            <a:off x="1981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4" name="Footer Placeholder 3">
            <a:extLst>
              <a:ext uri="{FF2B5EF4-FFF2-40B4-BE49-F238E27FC236}">
                <a16:creationId xmlns:a16="http://schemas.microsoft.com/office/drawing/2014/main" id="{C4267115-0470-42BD-A268-15AC224A4197}"/>
              </a:ext>
            </a:extLst>
          </p:cNvPr>
          <p:cNvSpPr>
            <a:spLocks noGrp="1"/>
          </p:cNvSpPr>
          <p:nvPr>
            <p:ph type="ftr" sz="quarter" idx="11"/>
          </p:nvPr>
        </p:nvSpPr>
        <p:spPr/>
        <p:txBody>
          <a:bodyPr/>
          <a:lstStyle/>
          <a:p>
            <a:r>
              <a:rPr lang="en-US"/>
              <a:t>©2022, Federal Reserve Bank of St. Louis</a:t>
            </a:r>
          </a:p>
        </p:txBody>
      </p:sp>
      <p:sp>
        <p:nvSpPr>
          <p:cNvPr id="6" name="Slide Number Placeholder 5">
            <a:extLst>
              <a:ext uri="{FF2B5EF4-FFF2-40B4-BE49-F238E27FC236}">
                <a16:creationId xmlns:a16="http://schemas.microsoft.com/office/drawing/2014/main" id="{62F51C63-DD9F-442A-8F0D-1C5DB53FFA3B}"/>
              </a:ext>
            </a:extLst>
          </p:cNvPr>
          <p:cNvSpPr>
            <a:spLocks noGrp="1"/>
          </p:cNvSpPr>
          <p:nvPr>
            <p:ph type="sldNum" sz="quarter" idx="12"/>
          </p:nvPr>
        </p:nvSpPr>
        <p:spPr/>
        <p:txBody>
          <a:bodyPr/>
          <a:lstStyle/>
          <a:p>
            <a:fld id="{59773D35-8608-42EB-AC85-4C13EE76F442}" type="slidenum">
              <a:rPr lang="en-US" smtClean="0"/>
              <a:t>2</a:t>
            </a:fld>
            <a:endParaRPr lang="en-US"/>
          </a:p>
        </p:txBody>
      </p:sp>
    </p:spTree>
    <p:extLst>
      <p:ext uri="{BB962C8B-B14F-4D97-AF65-F5344CB8AC3E}">
        <p14:creationId xmlns:p14="http://schemas.microsoft.com/office/powerpoint/2010/main" val="353096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DF391EC-0CAC-4C46-98D6-C0D875A0497E}"/>
              </a:ext>
            </a:extLst>
          </p:cNvPr>
          <p:cNvSpPr/>
          <p:nvPr/>
        </p:nvSpPr>
        <p:spPr>
          <a:xfrm>
            <a:off x="1612600" y="2775606"/>
            <a:ext cx="1371840" cy="257656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Fed </a:t>
            </a:r>
            <a:r>
              <a:rPr lang="en-US" sz="1700" u="sng" dirty="0"/>
              <a:t>implements</a:t>
            </a:r>
            <a:r>
              <a:rPr lang="en-US" u="sng" dirty="0"/>
              <a:t> monetary policy</a:t>
            </a:r>
            <a:r>
              <a:rPr lang="en-US" dirty="0"/>
              <a:t>:</a:t>
            </a:r>
          </a:p>
          <a:p>
            <a:pPr algn="ctr"/>
            <a:r>
              <a:rPr lang="en-US" dirty="0"/>
              <a:t>Interest on reserve balances rate</a:t>
            </a:r>
          </a:p>
        </p:txBody>
      </p:sp>
      <p:sp>
        <p:nvSpPr>
          <p:cNvPr id="13" name="Rectangle: Rounded Corners 12">
            <a:extLst>
              <a:ext uri="{FF2B5EF4-FFF2-40B4-BE49-F238E27FC236}">
                <a16:creationId xmlns:a16="http://schemas.microsoft.com/office/drawing/2014/main" id="{E73F09CC-25E3-4ABF-B512-CBBE0E2A7AA1}"/>
              </a:ext>
            </a:extLst>
          </p:cNvPr>
          <p:cNvSpPr/>
          <p:nvPr/>
        </p:nvSpPr>
        <p:spPr>
          <a:xfrm>
            <a:off x="111024" y="2775606"/>
            <a:ext cx="1371840" cy="25765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FOMC conducts monetary policy</a:t>
            </a:r>
            <a:r>
              <a:rPr lang="en-US" dirty="0"/>
              <a:t>:</a:t>
            </a:r>
          </a:p>
          <a:p>
            <a:pPr algn="ctr"/>
            <a:r>
              <a:rPr lang="en-US" dirty="0"/>
              <a:t>Target range for the federal funds rate</a:t>
            </a:r>
          </a:p>
        </p:txBody>
      </p:sp>
      <p:sp>
        <p:nvSpPr>
          <p:cNvPr id="14" name="Rectangle: Rounded Corners 13">
            <a:extLst>
              <a:ext uri="{FF2B5EF4-FFF2-40B4-BE49-F238E27FC236}">
                <a16:creationId xmlns:a16="http://schemas.microsoft.com/office/drawing/2014/main" id="{ABF419BC-AEAD-471F-8F0F-BEF902E80F1C}"/>
              </a:ext>
            </a:extLst>
          </p:cNvPr>
          <p:cNvSpPr/>
          <p:nvPr/>
        </p:nvSpPr>
        <p:spPr>
          <a:xfrm>
            <a:off x="3112170" y="2775606"/>
            <a:ext cx="137184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 interest rates</a:t>
            </a:r>
          </a:p>
        </p:txBody>
      </p:sp>
      <p:sp>
        <p:nvSpPr>
          <p:cNvPr id="16" name="Rectangle: Rounded Corners 15">
            <a:extLst>
              <a:ext uri="{FF2B5EF4-FFF2-40B4-BE49-F238E27FC236}">
                <a16:creationId xmlns:a16="http://schemas.microsoft.com/office/drawing/2014/main" id="{5A01231A-B29A-41E6-8CDC-B7D67269CC70}"/>
              </a:ext>
            </a:extLst>
          </p:cNvPr>
          <p:cNvSpPr/>
          <p:nvPr/>
        </p:nvSpPr>
        <p:spPr>
          <a:xfrm>
            <a:off x="4611740" y="2775606"/>
            <a:ext cx="1370425"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 spending </a:t>
            </a:r>
          </a:p>
        </p:txBody>
      </p:sp>
      <p:sp>
        <p:nvSpPr>
          <p:cNvPr id="17" name="Rectangle: Rounded Corners 16">
            <a:extLst>
              <a:ext uri="{FF2B5EF4-FFF2-40B4-BE49-F238E27FC236}">
                <a16:creationId xmlns:a16="http://schemas.microsoft.com/office/drawing/2014/main" id="{D586F0F0-61FE-4F8D-94CE-41685B1FE430}"/>
              </a:ext>
            </a:extLst>
          </p:cNvPr>
          <p:cNvSpPr/>
          <p:nvPr/>
        </p:nvSpPr>
        <p:spPr>
          <a:xfrm>
            <a:off x="6108480" y="2775606"/>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investment </a:t>
            </a:r>
          </a:p>
        </p:txBody>
      </p:sp>
      <p:sp>
        <p:nvSpPr>
          <p:cNvPr id="18" name="Rectangle: Rounded Corners 17">
            <a:extLst>
              <a:ext uri="{FF2B5EF4-FFF2-40B4-BE49-F238E27FC236}">
                <a16:creationId xmlns:a16="http://schemas.microsoft.com/office/drawing/2014/main" id="{36E6FBC4-2595-434B-A3A6-602B3FE57DEC}"/>
              </a:ext>
            </a:extLst>
          </p:cNvPr>
          <p:cNvSpPr/>
          <p:nvPr/>
        </p:nvSpPr>
        <p:spPr>
          <a:xfrm>
            <a:off x="10576570" y="2775606"/>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Inflation</a:t>
            </a:r>
          </a:p>
        </p:txBody>
      </p:sp>
      <p:sp>
        <p:nvSpPr>
          <p:cNvPr id="19" name="Rectangle: Rounded Corners 18">
            <a:extLst>
              <a:ext uri="{FF2B5EF4-FFF2-40B4-BE49-F238E27FC236}">
                <a16:creationId xmlns:a16="http://schemas.microsoft.com/office/drawing/2014/main" id="{B92A5100-C00F-4A0A-B24C-31E42872486C}"/>
              </a:ext>
            </a:extLst>
          </p:cNvPr>
          <p:cNvSpPr/>
          <p:nvPr/>
        </p:nvSpPr>
        <p:spPr>
          <a:xfrm>
            <a:off x="9079830" y="2775606"/>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Employment </a:t>
            </a:r>
          </a:p>
        </p:txBody>
      </p:sp>
      <p:sp>
        <p:nvSpPr>
          <p:cNvPr id="21" name="Rectangle: Rounded Corners 20">
            <a:extLst>
              <a:ext uri="{FF2B5EF4-FFF2-40B4-BE49-F238E27FC236}">
                <a16:creationId xmlns:a16="http://schemas.microsoft.com/office/drawing/2014/main" id="{18CCAFA3-B287-4F1C-B07D-B2CDF97D9CBC}"/>
              </a:ext>
            </a:extLst>
          </p:cNvPr>
          <p:cNvSpPr/>
          <p:nvPr/>
        </p:nvSpPr>
        <p:spPr>
          <a:xfrm>
            <a:off x="7594155" y="2775606"/>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Aggregate demand</a:t>
            </a:r>
          </a:p>
        </p:txBody>
      </p:sp>
      <p:cxnSp>
        <p:nvCxnSpPr>
          <p:cNvPr id="3" name="Straight Arrow Connector 2">
            <a:extLst>
              <a:ext uri="{FF2B5EF4-FFF2-40B4-BE49-F238E27FC236}">
                <a16:creationId xmlns:a16="http://schemas.microsoft.com/office/drawing/2014/main" id="{6CA46FD0-FD65-4B76-96E6-1F98934DEC0B}"/>
              </a:ext>
            </a:extLst>
          </p:cNvPr>
          <p:cNvCxnSpPr>
            <a:cxnSpLocks/>
          </p:cNvCxnSpPr>
          <p:nvPr/>
        </p:nvCxnSpPr>
        <p:spPr>
          <a:xfrm>
            <a:off x="306420" y="1208015"/>
            <a:ext cx="11351490" cy="0"/>
          </a:xfrm>
          <a:prstGeom prst="straightConnector1">
            <a:avLst/>
          </a:prstGeom>
          <a:ln w="317500">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A4B0CB73-CD10-4321-8B6D-CD06D7876106}"/>
              </a:ext>
            </a:extLst>
          </p:cNvPr>
          <p:cNvSpPr/>
          <p:nvPr/>
        </p:nvSpPr>
        <p:spPr>
          <a:xfrm rot="16200000">
            <a:off x="1342207" y="966734"/>
            <a:ext cx="411049" cy="287341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911BEF3D-03F4-4E15-B0D5-79EDB4CD4FCE}"/>
              </a:ext>
            </a:extLst>
          </p:cNvPr>
          <p:cNvSpPr/>
          <p:nvPr/>
        </p:nvSpPr>
        <p:spPr>
          <a:xfrm rot="16200000">
            <a:off x="5793836" y="-550715"/>
            <a:ext cx="411049" cy="5908312"/>
          </a:xfrm>
          <a:prstGeom prst="rightBrace">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a:extLst>
              <a:ext uri="{FF2B5EF4-FFF2-40B4-BE49-F238E27FC236}">
                <a16:creationId xmlns:a16="http://schemas.microsoft.com/office/drawing/2014/main" id="{DBBAF78C-CA39-44EA-9ED2-3B4EAB256430}"/>
              </a:ext>
            </a:extLst>
          </p:cNvPr>
          <p:cNvSpPr/>
          <p:nvPr/>
        </p:nvSpPr>
        <p:spPr>
          <a:xfrm rot="16200000">
            <a:off x="10244731" y="950161"/>
            <a:ext cx="411049" cy="2873416"/>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BED5AC0F-31CD-48FD-BC33-02428BB724F8}"/>
              </a:ext>
            </a:extLst>
          </p:cNvPr>
          <p:cNvSpPr txBox="1"/>
          <p:nvPr/>
        </p:nvSpPr>
        <p:spPr>
          <a:xfrm>
            <a:off x="1348798" y="1505830"/>
            <a:ext cx="397866" cy="646331"/>
          </a:xfrm>
          <a:prstGeom prst="rect">
            <a:avLst/>
          </a:prstGeom>
          <a:noFill/>
        </p:spPr>
        <p:txBody>
          <a:bodyPr wrap="none" rtlCol="0">
            <a:spAutoFit/>
          </a:bodyPr>
          <a:lstStyle/>
          <a:p>
            <a:r>
              <a:rPr lang="en-US" sz="3600" b="1" dirty="0">
                <a:solidFill>
                  <a:srgbClr val="0070C0"/>
                </a:solidFill>
              </a:rPr>
              <a:t>?</a:t>
            </a:r>
          </a:p>
        </p:txBody>
      </p:sp>
      <p:sp>
        <p:nvSpPr>
          <p:cNvPr id="24" name="TextBox 23">
            <a:extLst>
              <a:ext uri="{FF2B5EF4-FFF2-40B4-BE49-F238E27FC236}">
                <a16:creationId xmlns:a16="http://schemas.microsoft.com/office/drawing/2014/main" id="{7AA53A2B-4CC7-4FD1-AC45-91702022E074}"/>
              </a:ext>
            </a:extLst>
          </p:cNvPr>
          <p:cNvSpPr txBox="1"/>
          <p:nvPr/>
        </p:nvSpPr>
        <p:spPr>
          <a:xfrm>
            <a:off x="5783232" y="1505830"/>
            <a:ext cx="397866" cy="646331"/>
          </a:xfrm>
          <a:prstGeom prst="rect">
            <a:avLst/>
          </a:prstGeom>
          <a:noFill/>
        </p:spPr>
        <p:txBody>
          <a:bodyPr wrap="none" rtlCol="0">
            <a:spAutoFit/>
          </a:bodyPr>
          <a:lstStyle/>
          <a:p>
            <a:r>
              <a:rPr lang="en-US" sz="3600" b="1" dirty="0">
                <a:solidFill>
                  <a:srgbClr val="92D050"/>
                </a:solidFill>
              </a:rPr>
              <a:t>?</a:t>
            </a:r>
          </a:p>
        </p:txBody>
      </p:sp>
      <p:sp>
        <p:nvSpPr>
          <p:cNvPr id="25" name="TextBox 24">
            <a:extLst>
              <a:ext uri="{FF2B5EF4-FFF2-40B4-BE49-F238E27FC236}">
                <a16:creationId xmlns:a16="http://schemas.microsoft.com/office/drawing/2014/main" id="{392AC01D-C8F8-42DC-A14D-15A0353DC571}"/>
              </a:ext>
            </a:extLst>
          </p:cNvPr>
          <p:cNvSpPr txBox="1"/>
          <p:nvPr/>
        </p:nvSpPr>
        <p:spPr>
          <a:xfrm>
            <a:off x="10251322" y="1505830"/>
            <a:ext cx="397866" cy="646331"/>
          </a:xfrm>
          <a:prstGeom prst="rect">
            <a:avLst/>
          </a:prstGeom>
          <a:noFill/>
        </p:spPr>
        <p:txBody>
          <a:bodyPr wrap="none" rtlCol="0">
            <a:spAutoFit/>
          </a:bodyPr>
          <a:lstStyle/>
          <a:p>
            <a:r>
              <a:rPr lang="en-US" sz="3600" b="1" dirty="0">
                <a:solidFill>
                  <a:srgbClr val="7030A0"/>
                </a:solidFill>
              </a:rPr>
              <a:t>?</a:t>
            </a:r>
          </a:p>
        </p:txBody>
      </p:sp>
      <p:sp>
        <p:nvSpPr>
          <p:cNvPr id="4" name="Footer Placeholder 3">
            <a:extLst>
              <a:ext uri="{FF2B5EF4-FFF2-40B4-BE49-F238E27FC236}">
                <a16:creationId xmlns:a16="http://schemas.microsoft.com/office/drawing/2014/main" id="{7430DB5E-D6FF-479C-928D-DBCD01C3F363}"/>
              </a:ext>
            </a:extLst>
          </p:cNvPr>
          <p:cNvSpPr>
            <a:spLocks noGrp="1"/>
          </p:cNvSpPr>
          <p:nvPr>
            <p:ph type="ftr" sz="quarter" idx="11"/>
          </p:nvPr>
        </p:nvSpPr>
        <p:spPr/>
        <p:txBody>
          <a:bodyPr/>
          <a:lstStyle/>
          <a:p>
            <a:r>
              <a:rPr lang="en-US"/>
              <a:t>©2022, Federal Reserve Bank of St. Louis</a:t>
            </a:r>
          </a:p>
        </p:txBody>
      </p:sp>
      <p:sp>
        <p:nvSpPr>
          <p:cNvPr id="6" name="Slide Number Placeholder 5">
            <a:extLst>
              <a:ext uri="{FF2B5EF4-FFF2-40B4-BE49-F238E27FC236}">
                <a16:creationId xmlns:a16="http://schemas.microsoft.com/office/drawing/2014/main" id="{53039DBD-FE18-4085-AD6C-1814741B7413}"/>
              </a:ext>
            </a:extLst>
          </p:cNvPr>
          <p:cNvSpPr>
            <a:spLocks noGrp="1"/>
          </p:cNvSpPr>
          <p:nvPr>
            <p:ph type="sldNum" sz="quarter" idx="12"/>
          </p:nvPr>
        </p:nvSpPr>
        <p:spPr/>
        <p:txBody>
          <a:bodyPr/>
          <a:lstStyle/>
          <a:p>
            <a:fld id="{59773D35-8608-42EB-AC85-4C13EE76F442}" type="slidenum">
              <a:rPr lang="en-US" smtClean="0"/>
              <a:t>20</a:t>
            </a:fld>
            <a:endParaRPr lang="en-US"/>
          </a:p>
        </p:txBody>
      </p:sp>
    </p:spTree>
    <p:extLst>
      <p:ext uri="{BB962C8B-B14F-4D97-AF65-F5344CB8AC3E}">
        <p14:creationId xmlns:p14="http://schemas.microsoft.com/office/powerpoint/2010/main" val="81331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040" y="4950245"/>
            <a:ext cx="4374173" cy="707886"/>
          </a:xfrm>
          <a:prstGeom prst="rect">
            <a:avLst/>
          </a:prstGeom>
          <a:noFill/>
        </p:spPr>
        <p:txBody>
          <a:bodyPr wrap="square" rtlCol="0">
            <a:spAutoFit/>
          </a:bodyPr>
          <a:lstStyle/>
          <a:p>
            <a:pPr algn="ctr"/>
            <a:r>
              <a:rPr lang="en-US" sz="2000" b="1" dirty="0"/>
              <a:t>FOMC Meeting at the Federal Reserve Board of Governors in Washington, D.C.</a:t>
            </a:r>
          </a:p>
        </p:txBody>
      </p:sp>
      <p:sp>
        <p:nvSpPr>
          <p:cNvPr id="5" name="TextBox 4">
            <a:extLst>
              <a:ext uri="{FF2B5EF4-FFF2-40B4-BE49-F238E27FC236}">
                <a16:creationId xmlns:a16="http://schemas.microsoft.com/office/drawing/2014/main" id="{D34049D0-6D87-47C1-B7CC-30F6F18ACDD0}"/>
              </a:ext>
            </a:extLst>
          </p:cNvPr>
          <p:cNvSpPr txBox="1"/>
          <p:nvPr/>
        </p:nvSpPr>
        <p:spPr>
          <a:xfrm>
            <a:off x="1981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TextBox 2">
            <a:extLst>
              <a:ext uri="{FF2B5EF4-FFF2-40B4-BE49-F238E27FC236}">
                <a16:creationId xmlns:a16="http://schemas.microsoft.com/office/drawing/2014/main" id="{75D4928B-DCD1-43DA-91EF-84A8E0BBC6AD}"/>
              </a:ext>
            </a:extLst>
          </p:cNvPr>
          <p:cNvSpPr txBox="1"/>
          <p:nvPr/>
        </p:nvSpPr>
        <p:spPr>
          <a:xfrm>
            <a:off x="5670958" y="1182231"/>
            <a:ext cx="6367244" cy="4154984"/>
          </a:xfrm>
          <a:prstGeom prst="rect">
            <a:avLst/>
          </a:prstGeom>
          <a:noFill/>
        </p:spPr>
        <p:txBody>
          <a:bodyPr wrap="square" rtlCol="0">
            <a:spAutoFit/>
          </a:bodyPr>
          <a:lstStyle/>
          <a:p>
            <a:r>
              <a:rPr lang="en-US" sz="2200" b="1" dirty="0"/>
              <a:t>Federal Open Market Committee (FOMC): </a:t>
            </a:r>
            <a:r>
              <a:rPr lang="en-US" sz="2200" dirty="0"/>
              <a:t>A Committee created by law that consists of the seven members of the Board of Governors; the president of the Federal Reserve Bank of New York; and, on a rotating basis, the presidents of four other Reserve Banks. Nonvoting Reserve Bank presidents also participate in Committee deliberations and discussion.</a:t>
            </a:r>
          </a:p>
          <a:p>
            <a:endParaRPr lang="en-US" sz="2200" dirty="0"/>
          </a:p>
          <a:p>
            <a:endParaRPr lang="en-US" sz="2200" dirty="0"/>
          </a:p>
          <a:p>
            <a:r>
              <a:rPr lang="en-US" sz="2200" b="1" dirty="0"/>
              <a:t>Federal funds rate: </a:t>
            </a:r>
            <a:r>
              <a:rPr lang="en-US" sz="2200" dirty="0"/>
              <a:t>The interest rate at which depository institutions lend reserve balances to other depository institutions overnight. </a:t>
            </a:r>
          </a:p>
        </p:txBody>
      </p:sp>
      <p:pic>
        <p:nvPicPr>
          <p:cNvPr id="8" name="Picture 7" descr="A group of people sitting at a table with a large screen behind them&#10;&#10;Description automatically generated with low confidence">
            <a:extLst>
              <a:ext uri="{FF2B5EF4-FFF2-40B4-BE49-F238E27FC236}">
                <a16:creationId xmlns:a16="http://schemas.microsoft.com/office/drawing/2014/main" id="{1FD160AB-B644-459D-82A0-57419E04E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35" y="1448266"/>
            <a:ext cx="5081981" cy="3387987"/>
          </a:xfrm>
          <a:prstGeom prst="rect">
            <a:avLst/>
          </a:prstGeom>
        </p:spPr>
      </p:pic>
      <p:sp>
        <p:nvSpPr>
          <p:cNvPr id="2" name="Footer Placeholder 1">
            <a:extLst>
              <a:ext uri="{FF2B5EF4-FFF2-40B4-BE49-F238E27FC236}">
                <a16:creationId xmlns:a16="http://schemas.microsoft.com/office/drawing/2014/main" id="{4FAFDFA0-E246-4B49-BB95-DA804F01A616}"/>
              </a:ext>
            </a:extLst>
          </p:cNvPr>
          <p:cNvSpPr>
            <a:spLocks noGrp="1"/>
          </p:cNvSpPr>
          <p:nvPr>
            <p:ph type="ftr" sz="quarter" idx="11"/>
          </p:nvPr>
        </p:nvSpPr>
        <p:spPr/>
        <p:txBody>
          <a:bodyPr/>
          <a:lstStyle/>
          <a:p>
            <a:r>
              <a:rPr lang="en-US"/>
              <a:t>©2022, Federal Reserve Bank of St. Louis</a:t>
            </a:r>
          </a:p>
        </p:txBody>
      </p:sp>
      <p:sp>
        <p:nvSpPr>
          <p:cNvPr id="7" name="Slide Number Placeholder 6">
            <a:extLst>
              <a:ext uri="{FF2B5EF4-FFF2-40B4-BE49-F238E27FC236}">
                <a16:creationId xmlns:a16="http://schemas.microsoft.com/office/drawing/2014/main" id="{B50E4B04-1962-4F42-87FC-CCD57FA1A207}"/>
              </a:ext>
            </a:extLst>
          </p:cNvPr>
          <p:cNvSpPr>
            <a:spLocks noGrp="1"/>
          </p:cNvSpPr>
          <p:nvPr>
            <p:ph type="sldNum" sz="quarter" idx="12"/>
          </p:nvPr>
        </p:nvSpPr>
        <p:spPr/>
        <p:txBody>
          <a:bodyPr/>
          <a:lstStyle/>
          <a:p>
            <a:fld id="{59773D35-8608-42EB-AC85-4C13EE76F442}" type="slidenum">
              <a:rPr lang="en-US" smtClean="0"/>
              <a:t>3</a:t>
            </a:fld>
            <a:endParaRPr lang="en-US"/>
          </a:p>
        </p:txBody>
      </p:sp>
    </p:spTree>
    <p:extLst>
      <p:ext uri="{BB962C8B-B14F-4D97-AF65-F5344CB8AC3E}">
        <p14:creationId xmlns:p14="http://schemas.microsoft.com/office/powerpoint/2010/main" val="345668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DF391EC-0CAC-4C46-98D6-C0D875A0497E}"/>
              </a:ext>
            </a:extLst>
          </p:cNvPr>
          <p:cNvSpPr/>
          <p:nvPr/>
        </p:nvSpPr>
        <p:spPr>
          <a:xfrm>
            <a:off x="1612600" y="2775606"/>
            <a:ext cx="1371840" cy="257656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Fed </a:t>
            </a:r>
            <a:r>
              <a:rPr lang="en-US" sz="1700" u="sng" dirty="0"/>
              <a:t>implements</a:t>
            </a:r>
            <a:r>
              <a:rPr lang="en-US" u="sng" dirty="0"/>
              <a:t> monetary policy</a:t>
            </a:r>
            <a:r>
              <a:rPr lang="en-US" dirty="0"/>
              <a:t>:</a:t>
            </a:r>
          </a:p>
          <a:p>
            <a:pPr algn="ctr"/>
            <a:r>
              <a:rPr lang="en-US" dirty="0"/>
              <a:t>Interest on reserve balances rate</a:t>
            </a:r>
          </a:p>
        </p:txBody>
      </p:sp>
      <p:sp>
        <p:nvSpPr>
          <p:cNvPr id="13" name="Rectangle: Rounded Corners 12">
            <a:extLst>
              <a:ext uri="{FF2B5EF4-FFF2-40B4-BE49-F238E27FC236}">
                <a16:creationId xmlns:a16="http://schemas.microsoft.com/office/drawing/2014/main" id="{E73F09CC-25E3-4ABF-B512-CBBE0E2A7AA1}"/>
              </a:ext>
            </a:extLst>
          </p:cNvPr>
          <p:cNvSpPr/>
          <p:nvPr/>
        </p:nvSpPr>
        <p:spPr>
          <a:xfrm>
            <a:off x="111024" y="2775606"/>
            <a:ext cx="1371840" cy="25765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FOMC conducts monetary policy</a:t>
            </a:r>
            <a:r>
              <a:rPr lang="en-US" dirty="0"/>
              <a:t>:</a:t>
            </a:r>
          </a:p>
          <a:p>
            <a:pPr algn="ctr"/>
            <a:r>
              <a:rPr lang="en-US" dirty="0"/>
              <a:t>Target range for the federal funds rate</a:t>
            </a:r>
          </a:p>
        </p:txBody>
      </p:sp>
      <p:sp>
        <p:nvSpPr>
          <p:cNvPr id="14" name="Rectangle: Rounded Corners 13">
            <a:extLst>
              <a:ext uri="{FF2B5EF4-FFF2-40B4-BE49-F238E27FC236}">
                <a16:creationId xmlns:a16="http://schemas.microsoft.com/office/drawing/2014/main" id="{ABF419BC-AEAD-471F-8F0F-BEF902E80F1C}"/>
              </a:ext>
            </a:extLst>
          </p:cNvPr>
          <p:cNvSpPr/>
          <p:nvPr/>
        </p:nvSpPr>
        <p:spPr>
          <a:xfrm>
            <a:off x="3112170" y="2775606"/>
            <a:ext cx="137184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 interest rates</a:t>
            </a:r>
          </a:p>
        </p:txBody>
      </p:sp>
      <p:sp>
        <p:nvSpPr>
          <p:cNvPr id="16" name="Rectangle: Rounded Corners 15">
            <a:extLst>
              <a:ext uri="{FF2B5EF4-FFF2-40B4-BE49-F238E27FC236}">
                <a16:creationId xmlns:a16="http://schemas.microsoft.com/office/drawing/2014/main" id="{5A01231A-B29A-41E6-8CDC-B7D67269CC70}"/>
              </a:ext>
            </a:extLst>
          </p:cNvPr>
          <p:cNvSpPr/>
          <p:nvPr/>
        </p:nvSpPr>
        <p:spPr>
          <a:xfrm>
            <a:off x="4611740" y="2775606"/>
            <a:ext cx="1370425"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 spending </a:t>
            </a:r>
          </a:p>
        </p:txBody>
      </p:sp>
      <p:sp>
        <p:nvSpPr>
          <p:cNvPr id="17" name="Rectangle: Rounded Corners 16">
            <a:extLst>
              <a:ext uri="{FF2B5EF4-FFF2-40B4-BE49-F238E27FC236}">
                <a16:creationId xmlns:a16="http://schemas.microsoft.com/office/drawing/2014/main" id="{D586F0F0-61FE-4F8D-94CE-41685B1FE430}"/>
              </a:ext>
            </a:extLst>
          </p:cNvPr>
          <p:cNvSpPr/>
          <p:nvPr/>
        </p:nvSpPr>
        <p:spPr>
          <a:xfrm>
            <a:off x="6108480" y="2775606"/>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investment </a:t>
            </a:r>
          </a:p>
        </p:txBody>
      </p:sp>
      <p:sp>
        <p:nvSpPr>
          <p:cNvPr id="18" name="Rectangle: Rounded Corners 17">
            <a:extLst>
              <a:ext uri="{FF2B5EF4-FFF2-40B4-BE49-F238E27FC236}">
                <a16:creationId xmlns:a16="http://schemas.microsoft.com/office/drawing/2014/main" id="{36E6FBC4-2595-434B-A3A6-602B3FE57DEC}"/>
              </a:ext>
            </a:extLst>
          </p:cNvPr>
          <p:cNvSpPr/>
          <p:nvPr/>
        </p:nvSpPr>
        <p:spPr>
          <a:xfrm>
            <a:off x="10576570" y="2775606"/>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Inflation</a:t>
            </a:r>
          </a:p>
        </p:txBody>
      </p:sp>
      <p:sp>
        <p:nvSpPr>
          <p:cNvPr id="19" name="Rectangle: Rounded Corners 18">
            <a:extLst>
              <a:ext uri="{FF2B5EF4-FFF2-40B4-BE49-F238E27FC236}">
                <a16:creationId xmlns:a16="http://schemas.microsoft.com/office/drawing/2014/main" id="{B92A5100-C00F-4A0A-B24C-31E42872486C}"/>
              </a:ext>
            </a:extLst>
          </p:cNvPr>
          <p:cNvSpPr/>
          <p:nvPr/>
        </p:nvSpPr>
        <p:spPr>
          <a:xfrm>
            <a:off x="9079830" y="2775606"/>
            <a:ext cx="1370425" cy="25765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Employment</a:t>
            </a:r>
          </a:p>
        </p:txBody>
      </p:sp>
      <p:sp>
        <p:nvSpPr>
          <p:cNvPr id="21" name="Rectangle: Rounded Corners 20">
            <a:extLst>
              <a:ext uri="{FF2B5EF4-FFF2-40B4-BE49-F238E27FC236}">
                <a16:creationId xmlns:a16="http://schemas.microsoft.com/office/drawing/2014/main" id="{18CCAFA3-B287-4F1C-B07D-B2CDF97D9CBC}"/>
              </a:ext>
            </a:extLst>
          </p:cNvPr>
          <p:cNvSpPr/>
          <p:nvPr/>
        </p:nvSpPr>
        <p:spPr>
          <a:xfrm>
            <a:off x="7594155" y="2775606"/>
            <a:ext cx="1359360" cy="2576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Aggregate demand</a:t>
            </a:r>
          </a:p>
        </p:txBody>
      </p:sp>
      <p:cxnSp>
        <p:nvCxnSpPr>
          <p:cNvPr id="3" name="Straight Arrow Connector 2">
            <a:extLst>
              <a:ext uri="{FF2B5EF4-FFF2-40B4-BE49-F238E27FC236}">
                <a16:creationId xmlns:a16="http://schemas.microsoft.com/office/drawing/2014/main" id="{6CA46FD0-FD65-4B76-96E6-1F98934DEC0B}"/>
              </a:ext>
            </a:extLst>
          </p:cNvPr>
          <p:cNvCxnSpPr>
            <a:cxnSpLocks/>
          </p:cNvCxnSpPr>
          <p:nvPr/>
        </p:nvCxnSpPr>
        <p:spPr>
          <a:xfrm>
            <a:off x="306420" y="1208015"/>
            <a:ext cx="11351490" cy="0"/>
          </a:xfrm>
          <a:prstGeom prst="straightConnector1">
            <a:avLst/>
          </a:prstGeom>
          <a:ln w="317500">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A4B0CB73-CD10-4321-8B6D-CD06D7876106}"/>
              </a:ext>
            </a:extLst>
          </p:cNvPr>
          <p:cNvSpPr/>
          <p:nvPr/>
        </p:nvSpPr>
        <p:spPr>
          <a:xfrm rot="16200000">
            <a:off x="1342207" y="966734"/>
            <a:ext cx="411049" cy="287341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E423063-F823-4FA1-BBAE-8DAC78226E06}"/>
              </a:ext>
            </a:extLst>
          </p:cNvPr>
          <p:cNvSpPr txBox="1"/>
          <p:nvPr/>
        </p:nvSpPr>
        <p:spPr>
          <a:xfrm>
            <a:off x="226503" y="1761688"/>
            <a:ext cx="2507289" cy="369332"/>
          </a:xfrm>
          <a:prstGeom prst="rect">
            <a:avLst/>
          </a:prstGeom>
          <a:noFill/>
        </p:spPr>
        <p:txBody>
          <a:bodyPr wrap="none" rtlCol="0">
            <a:spAutoFit/>
          </a:bodyPr>
          <a:lstStyle/>
          <a:p>
            <a:r>
              <a:rPr lang="en-US" b="1" dirty="0"/>
              <a:t>Monetary Policy Actions</a:t>
            </a:r>
          </a:p>
        </p:txBody>
      </p:sp>
      <p:sp>
        <p:nvSpPr>
          <p:cNvPr id="15" name="Right Brace 14">
            <a:extLst>
              <a:ext uri="{FF2B5EF4-FFF2-40B4-BE49-F238E27FC236}">
                <a16:creationId xmlns:a16="http://schemas.microsoft.com/office/drawing/2014/main" id="{911BEF3D-03F4-4E15-B0D5-79EDB4CD4FCE}"/>
              </a:ext>
            </a:extLst>
          </p:cNvPr>
          <p:cNvSpPr/>
          <p:nvPr/>
        </p:nvSpPr>
        <p:spPr>
          <a:xfrm rot="16200000">
            <a:off x="5793836" y="-550715"/>
            <a:ext cx="411049" cy="5908312"/>
          </a:xfrm>
          <a:prstGeom prst="rightBrace">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E756CF8D-2CD5-47DB-AC7D-D5C5798B86CA}"/>
              </a:ext>
            </a:extLst>
          </p:cNvPr>
          <p:cNvSpPr txBox="1"/>
          <p:nvPr/>
        </p:nvSpPr>
        <p:spPr>
          <a:xfrm>
            <a:off x="3945389" y="1510033"/>
            <a:ext cx="4073551" cy="646331"/>
          </a:xfrm>
          <a:prstGeom prst="rect">
            <a:avLst/>
          </a:prstGeom>
          <a:noFill/>
        </p:spPr>
        <p:txBody>
          <a:bodyPr wrap="none" rtlCol="0">
            <a:spAutoFit/>
          </a:bodyPr>
          <a:lstStyle/>
          <a:p>
            <a:pPr algn="ctr"/>
            <a:r>
              <a:rPr lang="en-US" b="1" dirty="0"/>
              <a:t>Financial Conditions;</a:t>
            </a:r>
          </a:p>
          <a:p>
            <a:pPr algn="ctr"/>
            <a:r>
              <a:rPr lang="en-US" b="1" dirty="0"/>
              <a:t>Consumer and Business Decisionmaking</a:t>
            </a:r>
          </a:p>
        </p:txBody>
      </p:sp>
      <p:sp>
        <p:nvSpPr>
          <p:cNvPr id="22" name="Right Brace 21">
            <a:extLst>
              <a:ext uri="{FF2B5EF4-FFF2-40B4-BE49-F238E27FC236}">
                <a16:creationId xmlns:a16="http://schemas.microsoft.com/office/drawing/2014/main" id="{DBBAF78C-CA39-44EA-9ED2-3B4EAB256430}"/>
              </a:ext>
            </a:extLst>
          </p:cNvPr>
          <p:cNvSpPr/>
          <p:nvPr/>
        </p:nvSpPr>
        <p:spPr>
          <a:xfrm rot="16200000">
            <a:off x="10244731" y="950161"/>
            <a:ext cx="411049" cy="2873416"/>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197E3AF3-DC3C-4AF8-A45B-67C9C47FCEB7}"/>
              </a:ext>
            </a:extLst>
          </p:cNvPr>
          <p:cNvSpPr txBox="1"/>
          <p:nvPr/>
        </p:nvSpPr>
        <p:spPr>
          <a:xfrm>
            <a:off x="9765042" y="1761688"/>
            <a:ext cx="1543884" cy="369332"/>
          </a:xfrm>
          <a:prstGeom prst="rect">
            <a:avLst/>
          </a:prstGeom>
          <a:noFill/>
        </p:spPr>
        <p:txBody>
          <a:bodyPr wrap="none" rtlCol="0">
            <a:spAutoFit/>
          </a:bodyPr>
          <a:lstStyle/>
          <a:p>
            <a:r>
              <a:rPr lang="en-US" b="1" dirty="0"/>
              <a:t>Dual Mandate</a:t>
            </a:r>
          </a:p>
        </p:txBody>
      </p:sp>
      <p:sp>
        <p:nvSpPr>
          <p:cNvPr id="7" name="TextBox 6">
            <a:extLst>
              <a:ext uri="{FF2B5EF4-FFF2-40B4-BE49-F238E27FC236}">
                <a16:creationId xmlns:a16="http://schemas.microsoft.com/office/drawing/2014/main" id="{6054E444-7015-43A4-8CED-12312145C6C0}"/>
              </a:ext>
            </a:extLst>
          </p:cNvPr>
          <p:cNvSpPr txBox="1"/>
          <p:nvPr/>
        </p:nvSpPr>
        <p:spPr>
          <a:xfrm>
            <a:off x="9057949" y="5649985"/>
            <a:ext cx="3037242" cy="646331"/>
          </a:xfrm>
          <a:prstGeom prst="rect">
            <a:avLst/>
          </a:prstGeom>
          <a:noFill/>
        </p:spPr>
        <p:txBody>
          <a:bodyPr wrap="none" rtlCol="0">
            <a:spAutoFit/>
          </a:bodyPr>
          <a:lstStyle/>
          <a:p>
            <a:r>
              <a:rPr lang="en-US" b="1" dirty="0"/>
              <a:t>Goal: Maximum Employment </a:t>
            </a:r>
          </a:p>
          <a:p>
            <a:pPr algn="ctr"/>
            <a:r>
              <a:rPr lang="en-US" b="1" dirty="0"/>
              <a:t>and Price Stability</a:t>
            </a:r>
          </a:p>
        </p:txBody>
      </p:sp>
      <p:sp>
        <p:nvSpPr>
          <p:cNvPr id="2" name="Footer Placeholder 1">
            <a:extLst>
              <a:ext uri="{FF2B5EF4-FFF2-40B4-BE49-F238E27FC236}">
                <a16:creationId xmlns:a16="http://schemas.microsoft.com/office/drawing/2014/main" id="{AB13BEB7-1693-4BED-9BDA-0482A0E81973}"/>
              </a:ext>
            </a:extLst>
          </p:cNvPr>
          <p:cNvSpPr>
            <a:spLocks noGrp="1"/>
          </p:cNvSpPr>
          <p:nvPr>
            <p:ph type="ftr" sz="quarter" idx="11"/>
          </p:nvPr>
        </p:nvSpPr>
        <p:spPr/>
        <p:txBody>
          <a:bodyPr/>
          <a:lstStyle/>
          <a:p>
            <a:r>
              <a:rPr lang="en-US"/>
              <a:t>©2022, Federal Reserve Bank of St. Louis</a:t>
            </a:r>
          </a:p>
        </p:txBody>
      </p:sp>
      <p:sp>
        <p:nvSpPr>
          <p:cNvPr id="4" name="Slide Number Placeholder 3">
            <a:extLst>
              <a:ext uri="{FF2B5EF4-FFF2-40B4-BE49-F238E27FC236}">
                <a16:creationId xmlns:a16="http://schemas.microsoft.com/office/drawing/2014/main" id="{55EA424A-DD6F-4387-A2F6-7C83DF5675E0}"/>
              </a:ext>
            </a:extLst>
          </p:cNvPr>
          <p:cNvSpPr>
            <a:spLocks noGrp="1"/>
          </p:cNvSpPr>
          <p:nvPr>
            <p:ph type="sldNum" sz="quarter" idx="12"/>
          </p:nvPr>
        </p:nvSpPr>
        <p:spPr/>
        <p:txBody>
          <a:bodyPr/>
          <a:lstStyle/>
          <a:p>
            <a:fld id="{59773D35-8608-42EB-AC85-4C13EE76F442}" type="slidenum">
              <a:rPr lang="en-US" smtClean="0"/>
              <a:t>4</a:t>
            </a:fld>
            <a:endParaRPr lang="en-US"/>
          </a:p>
        </p:txBody>
      </p:sp>
    </p:spTree>
    <p:extLst>
      <p:ext uri="{BB962C8B-B14F-4D97-AF65-F5344CB8AC3E}">
        <p14:creationId xmlns:p14="http://schemas.microsoft.com/office/powerpoint/2010/main" val="194214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87DF94-223F-4AB0-8B60-932B3867C284}"/>
              </a:ext>
            </a:extLst>
          </p:cNvPr>
          <p:cNvSpPr txBox="1"/>
          <p:nvPr/>
        </p:nvSpPr>
        <p:spPr>
          <a:xfrm>
            <a:off x="3120705" y="1073791"/>
            <a:ext cx="8514825" cy="6377515"/>
          </a:xfrm>
          <a:prstGeom prst="rect">
            <a:avLst/>
          </a:prstGeom>
          <a:noFill/>
        </p:spPr>
        <p:txBody>
          <a:bodyPr wrap="square" rtlCol="0">
            <a:spAutoFit/>
          </a:bodyPr>
          <a:lstStyle/>
          <a:p>
            <a:r>
              <a:rPr lang="en-US" sz="2200" b="1" dirty="0"/>
              <a:t>FOMC conducts monetary policy: Target range for the federal funds rate</a:t>
            </a:r>
          </a:p>
          <a:p>
            <a:endParaRPr lang="en-US" sz="2200" b="1" dirty="0"/>
          </a:p>
          <a:p>
            <a:pPr marL="742950" marR="0" lvl="1" indent="-28575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The FOMC sets a target range for the federal funds rate, which is the range where it wants the federal funds transactions to take place.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When the FOMC lowers the target range for the federal funds rate, this will lower interest rates in the economy and encourage consumers and businesses to take loans to spend and invest. </a:t>
            </a:r>
          </a:p>
          <a:p>
            <a:pPr marL="742950" lvl="1" indent="-285750">
              <a:lnSpc>
                <a:spcPct val="107000"/>
              </a:lnSpc>
              <a:spcAft>
                <a:spcPts val="8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When the FOMC raises the target range for the federal funds rate, this will increase interest rates in the economy and discourage consumers and businesses to take loans to spend and invest.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en-US" sz="2200" dirty="0">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800"/>
              </a:spcAft>
            </a:pPr>
            <a:r>
              <a:rPr lang="en-US" sz="2200" dirty="0">
                <a:effectLst/>
                <a:latin typeface="Calibri" panose="020F0502020204030204" pitchFamily="34" charset="0"/>
                <a:ea typeface="Calibri" panose="020F0502020204030204" pitchFamily="34" charset="0"/>
                <a:cs typeface="Calibri" panose="020F0502020204030204" pitchFamily="34" charset="0"/>
              </a:rPr>
              <a:t>To summarize, the FOMC </a:t>
            </a:r>
            <a:r>
              <a:rPr lang="en-US" sz="2200" i="1" dirty="0">
                <a:effectLst/>
                <a:latin typeface="Calibri" panose="020F0502020204030204" pitchFamily="34" charset="0"/>
                <a:ea typeface="Calibri" panose="020F0502020204030204" pitchFamily="34" charset="0"/>
                <a:cs typeface="Calibri" panose="020F0502020204030204" pitchFamily="34" charset="0"/>
              </a:rPr>
              <a:t>conducts</a:t>
            </a:r>
            <a:r>
              <a:rPr lang="en-US" sz="2200" dirty="0">
                <a:effectLst/>
                <a:latin typeface="Calibri" panose="020F0502020204030204" pitchFamily="34" charset="0"/>
                <a:ea typeface="Calibri" panose="020F0502020204030204" pitchFamily="34" charset="0"/>
                <a:cs typeface="Calibri" panose="020F0502020204030204" pitchFamily="34" charset="0"/>
              </a:rPr>
              <a:t> monetary policy by setting the target range for the federal funds rate.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 name="Rectangle: Rounded Corners 2">
            <a:extLst>
              <a:ext uri="{FF2B5EF4-FFF2-40B4-BE49-F238E27FC236}">
                <a16:creationId xmlns:a16="http://schemas.microsoft.com/office/drawing/2014/main" id="{7E6E698B-C250-46DC-8B7D-B50104CD152C}"/>
              </a:ext>
            </a:extLst>
          </p:cNvPr>
          <p:cNvSpPr/>
          <p:nvPr/>
        </p:nvSpPr>
        <p:spPr>
          <a:xfrm>
            <a:off x="338354" y="1658979"/>
            <a:ext cx="2304177" cy="369319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t>FOMC conducts monetary policy</a:t>
            </a:r>
            <a:r>
              <a:rPr lang="en-US" sz="2000" dirty="0"/>
              <a:t>:</a:t>
            </a:r>
          </a:p>
          <a:p>
            <a:pPr algn="ctr"/>
            <a:r>
              <a:rPr lang="en-US" sz="2000" dirty="0"/>
              <a:t>Target range for the federal funds rate</a:t>
            </a:r>
          </a:p>
        </p:txBody>
      </p:sp>
      <p:sp>
        <p:nvSpPr>
          <p:cNvPr id="4" name="Footer Placeholder 3">
            <a:extLst>
              <a:ext uri="{FF2B5EF4-FFF2-40B4-BE49-F238E27FC236}">
                <a16:creationId xmlns:a16="http://schemas.microsoft.com/office/drawing/2014/main" id="{980D9B10-4A78-4040-82CC-9AADEEF9DEBE}"/>
              </a:ext>
            </a:extLst>
          </p:cNvPr>
          <p:cNvSpPr>
            <a:spLocks noGrp="1"/>
          </p:cNvSpPr>
          <p:nvPr>
            <p:ph type="ftr" sz="quarter" idx="11"/>
          </p:nvPr>
        </p:nvSpPr>
        <p:spPr/>
        <p:txBody>
          <a:bodyPr/>
          <a:lstStyle/>
          <a:p>
            <a:r>
              <a:rPr lang="en-US"/>
              <a:t>©2022, Federal Reserve Bank of St. Louis</a:t>
            </a:r>
          </a:p>
        </p:txBody>
      </p:sp>
      <p:sp>
        <p:nvSpPr>
          <p:cNvPr id="5" name="Slide Number Placeholder 4">
            <a:extLst>
              <a:ext uri="{FF2B5EF4-FFF2-40B4-BE49-F238E27FC236}">
                <a16:creationId xmlns:a16="http://schemas.microsoft.com/office/drawing/2014/main" id="{D673BCCC-6E32-4A0E-A18C-9A5137345D44}"/>
              </a:ext>
            </a:extLst>
          </p:cNvPr>
          <p:cNvSpPr>
            <a:spLocks noGrp="1"/>
          </p:cNvSpPr>
          <p:nvPr>
            <p:ph type="sldNum" sz="quarter" idx="12"/>
          </p:nvPr>
        </p:nvSpPr>
        <p:spPr/>
        <p:txBody>
          <a:bodyPr/>
          <a:lstStyle/>
          <a:p>
            <a:fld id="{59773D35-8608-42EB-AC85-4C13EE76F442}" type="slidenum">
              <a:rPr lang="en-US" smtClean="0"/>
              <a:t>5</a:t>
            </a:fld>
            <a:endParaRPr lang="en-US"/>
          </a:p>
        </p:txBody>
      </p:sp>
    </p:spTree>
    <p:extLst>
      <p:ext uri="{BB962C8B-B14F-4D97-AF65-F5344CB8AC3E}">
        <p14:creationId xmlns:p14="http://schemas.microsoft.com/office/powerpoint/2010/main" val="107057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E3F120E-BBAC-41DE-BA29-C0C82BCC48E7}"/>
              </a:ext>
            </a:extLst>
          </p:cNvPr>
          <p:cNvSpPr/>
          <p:nvPr/>
        </p:nvSpPr>
        <p:spPr>
          <a:xfrm>
            <a:off x="338355" y="1658979"/>
            <a:ext cx="2304176" cy="3735138"/>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t>Fed implements monetary policy</a:t>
            </a:r>
            <a:r>
              <a:rPr lang="en-US" sz="2000" dirty="0"/>
              <a:t>:</a:t>
            </a:r>
          </a:p>
          <a:p>
            <a:pPr algn="ctr"/>
            <a:r>
              <a:rPr lang="en-US" sz="2000" dirty="0"/>
              <a:t>Interest on reserve balances rate</a:t>
            </a:r>
          </a:p>
        </p:txBody>
      </p:sp>
      <p:sp>
        <p:nvSpPr>
          <p:cNvPr id="2" name="TextBox 1">
            <a:extLst>
              <a:ext uri="{FF2B5EF4-FFF2-40B4-BE49-F238E27FC236}">
                <a16:creationId xmlns:a16="http://schemas.microsoft.com/office/drawing/2014/main" id="{C887DF94-223F-4AB0-8B60-932B3867C284}"/>
              </a:ext>
            </a:extLst>
          </p:cNvPr>
          <p:cNvSpPr txBox="1"/>
          <p:nvPr/>
        </p:nvSpPr>
        <p:spPr>
          <a:xfrm>
            <a:off x="3120706" y="1073791"/>
            <a:ext cx="8356919" cy="5431615"/>
          </a:xfrm>
          <a:prstGeom prst="rect">
            <a:avLst/>
          </a:prstGeom>
          <a:noFill/>
        </p:spPr>
        <p:txBody>
          <a:bodyPr wrap="square" rtlCol="0">
            <a:spAutoFit/>
          </a:bodyPr>
          <a:lstStyle/>
          <a:p>
            <a:r>
              <a:rPr lang="en-US" sz="2200" b="1" dirty="0"/>
              <a:t>Fed implements monetary policy: Interest on reserve balances rate</a:t>
            </a:r>
          </a:p>
          <a:p>
            <a:endParaRPr lang="en-US" sz="2200" b="1" dirty="0"/>
          </a:p>
          <a:p>
            <a:pPr marL="742950" marR="0" lvl="1" indent="-28575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The interest on reserve balances </a:t>
            </a:r>
            <a:r>
              <a:rPr lang="en-US" sz="2200" dirty="0">
                <a:latin typeface="Calibri" panose="020F0502020204030204" pitchFamily="34" charset="0"/>
                <a:ea typeface="Calibri" panose="020F0502020204030204" pitchFamily="34" charset="0"/>
                <a:cs typeface="Calibri" panose="020F0502020204030204" pitchFamily="34" charset="0"/>
              </a:rPr>
              <a:t>rate </a:t>
            </a:r>
            <a:r>
              <a:rPr lang="en-US" sz="2200" dirty="0">
                <a:effectLst/>
                <a:latin typeface="Calibri" panose="020F0502020204030204" pitchFamily="34" charset="0"/>
                <a:ea typeface="Calibri" panose="020F0502020204030204" pitchFamily="34" charset="0"/>
                <a:cs typeface="Calibri" panose="020F0502020204030204" pitchFamily="34" charset="0"/>
              </a:rPr>
              <a:t>steers the federal funds rate into the FOMC’s target range.</a:t>
            </a:r>
          </a:p>
          <a:p>
            <a:pPr marL="742950" lvl="1" indent="-285750">
              <a:lnSpc>
                <a:spcPct val="107000"/>
              </a:lnSpc>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When the FOMC </a:t>
            </a:r>
            <a:r>
              <a:rPr lang="en-US" sz="2200" b="1" dirty="0">
                <a:effectLst/>
                <a:latin typeface="Calibri" panose="020F0502020204030204" pitchFamily="34" charset="0"/>
                <a:ea typeface="Calibri" panose="020F0502020204030204" pitchFamily="34" charset="0"/>
                <a:cs typeface="Calibri" panose="020F0502020204030204" pitchFamily="34" charset="0"/>
              </a:rPr>
              <a:t>lowers the target range</a:t>
            </a:r>
            <a:r>
              <a:rPr lang="en-US" sz="2200" dirty="0">
                <a:effectLst/>
                <a:latin typeface="Calibri" panose="020F0502020204030204" pitchFamily="34" charset="0"/>
                <a:ea typeface="Calibri" panose="020F0502020204030204" pitchFamily="34" charset="0"/>
                <a:cs typeface="Calibri" panose="020F0502020204030204" pitchFamily="34" charset="0"/>
              </a:rPr>
              <a:t> for the federal funds rate, the Fed </a:t>
            </a:r>
            <a:r>
              <a:rPr lang="en-US" sz="2200" b="1" dirty="0">
                <a:effectLst/>
                <a:latin typeface="Calibri" panose="020F0502020204030204" pitchFamily="34" charset="0"/>
                <a:ea typeface="Calibri" panose="020F0502020204030204" pitchFamily="34" charset="0"/>
                <a:cs typeface="Calibri" panose="020F0502020204030204" pitchFamily="34" charset="0"/>
              </a:rPr>
              <a:t>lowers the interest on reserve balances rate</a:t>
            </a:r>
            <a:r>
              <a:rPr lang="en-US" sz="2200" dirty="0">
                <a:effectLst/>
                <a:latin typeface="Calibri" panose="020F0502020204030204" pitchFamily="34" charset="0"/>
                <a:ea typeface="Calibri" panose="020F0502020204030204" pitchFamily="34" charset="0"/>
                <a:cs typeface="Calibri" panose="020F0502020204030204" pitchFamily="34" charset="0"/>
              </a:rPr>
              <a:t>, which moves the federal funds rate down into the new target range. </a:t>
            </a:r>
          </a:p>
          <a:p>
            <a:pPr marL="742950" marR="0" lvl="1" indent="-28575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When the FOMC </a:t>
            </a:r>
            <a:r>
              <a:rPr lang="en-US" sz="2200" b="1" dirty="0">
                <a:effectLst/>
                <a:latin typeface="Calibri" panose="020F0502020204030204" pitchFamily="34" charset="0"/>
                <a:ea typeface="Calibri" panose="020F0502020204030204" pitchFamily="34" charset="0"/>
                <a:cs typeface="Calibri" panose="020F0502020204030204" pitchFamily="34" charset="0"/>
              </a:rPr>
              <a:t>raises the target range </a:t>
            </a:r>
            <a:r>
              <a:rPr lang="en-US" sz="2200" dirty="0">
                <a:effectLst/>
                <a:latin typeface="Calibri" panose="020F0502020204030204" pitchFamily="34" charset="0"/>
                <a:ea typeface="Calibri" panose="020F0502020204030204" pitchFamily="34" charset="0"/>
                <a:cs typeface="Calibri" panose="020F0502020204030204" pitchFamily="34" charset="0"/>
              </a:rPr>
              <a:t>for the federal funds rate, the Fed </a:t>
            </a:r>
            <a:r>
              <a:rPr lang="en-US" sz="2200" b="1" dirty="0">
                <a:effectLst/>
                <a:latin typeface="Calibri" panose="020F0502020204030204" pitchFamily="34" charset="0"/>
                <a:ea typeface="Calibri" panose="020F0502020204030204" pitchFamily="34" charset="0"/>
                <a:cs typeface="Calibri" panose="020F0502020204030204" pitchFamily="34" charset="0"/>
              </a:rPr>
              <a:t>raises the interest on reserve balances rate</a:t>
            </a:r>
            <a:r>
              <a:rPr lang="en-US" sz="2200" dirty="0">
                <a:effectLst/>
                <a:latin typeface="Calibri" panose="020F0502020204030204" pitchFamily="34" charset="0"/>
                <a:ea typeface="Calibri" panose="020F0502020204030204" pitchFamily="34" charset="0"/>
                <a:cs typeface="Calibri" panose="020F0502020204030204" pitchFamily="34" charset="0"/>
              </a:rPr>
              <a:t>, which moves the  federal funds rate up into the new target range.</a:t>
            </a:r>
          </a:p>
          <a:p>
            <a:pPr marL="742950" marR="0" lvl="1" indent="-285750">
              <a:lnSpc>
                <a:spcPct val="107000"/>
              </a:lnSpc>
              <a:spcBef>
                <a:spcPts val="0"/>
              </a:spcBef>
              <a:spcAft>
                <a:spcPts val="0"/>
              </a:spcAft>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Key point: Interest on reserves balances is the Fed’s primary tool for influencing the federal funds rate.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a:p>
            <a:endParaRPr lang="en-US" sz="2200" dirty="0"/>
          </a:p>
        </p:txBody>
      </p:sp>
      <p:sp>
        <p:nvSpPr>
          <p:cNvPr id="3" name="Footer Placeholder 2">
            <a:extLst>
              <a:ext uri="{FF2B5EF4-FFF2-40B4-BE49-F238E27FC236}">
                <a16:creationId xmlns:a16="http://schemas.microsoft.com/office/drawing/2014/main" id="{015E8C00-FE76-4E41-BC8A-C2AB5BCE13B2}"/>
              </a:ext>
            </a:extLst>
          </p:cNvPr>
          <p:cNvSpPr>
            <a:spLocks noGrp="1"/>
          </p:cNvSpPr>
          <p:nvPr>
            <p:ph type="ftr" sz="quarter" idx="11"/>
          </p:nvPr>
        </p:nvSpPr>
        <p:spPr/>
        <p:txBody>
          <a:bodyPr/>
          <a:lstStyle/>
          <a:p>
            <a:r>
              <a:rPr lang="en-US"/>
              <a:t>©2022, Federal Reserve Bank of St. Louis</a:t>
            </a:r>
          </a:p>
        </p:txBody>
      </p:sp>
      <p:sp>
        <p:nvSpPr>
          <p:cNvPr id="5" name="Slide Number Placeholder 4">
            <a:extLst>
              <a:ext uri="{FF2B5EF4-FFF2-40B4-BE49-F238E27FC236}">
                <a16:creationId xmlns:a16="http://schemas.microsoft.com/office/drawing/2014/main" id="{6F776BCC-073B-40BD-8758-19A168C9E0B6}"/>
              </a:ext>
            </a:extLst>
          </p:cNvPr>
          <p:cNvSpPr>
            <a:spLocks noGrp="1"/>
          </p:cNvSpPr>
          <p:nvPr>
            <p:ph type="sldNum" sz="quarter" idx="12"/>
          </p:nvPr>
        </p:nvSpPr>
        <p:spPr/>
        <p:txBody>
          <a:bodyPr/>
          <a:lstStyle/>
          <a:p>
            <a:fld id="{59773D35-8608-42EB-AC85-4C13EE76F442}" type="slidenum">
              <a:rPr lang="en-US" smtClean="0"/>
              <a:t>6</a:t>
            </a:fld>
            <a:endParaRPr lang="en-US"/>
          </a:p>
        </p:txBody>
      </p:sp>
    </p:spTree>
    <p:extLst>
      <p:ext uri="{BB962C8B-B14F-4D97-AF65-F5344CB8AC3E}">
        <p14:creationId xmlns:p14="http://schemas.microsoft.com/office/powerpoint/2010/main" val="111475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29CF09B-6E7E-4250-A749-2554DB81B4B0}"/>
              </a:ext>
            </a:extLst>
          </p:cNvPr>
          <p:cNvSpPr/>
          <p:nvPr/>
        </p:nvSpPr>
        <p:spPr>
          <a:xfrm>
            <a:off x="338355" y="1658979"/>
            <a:ext cx="2304176" cy="373513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Market interest rates</a:t>
            </a:r>
          </a:p>
        </p:txBody>
      </p:sp>
      <p:sp>
        <p:nvSpPr>
          <p:cNvPr id="2" name="TextBox 1">
            <a:extLst>
              <a:ext uri="{FF2B5EF4-FFF2-40B4-BE49-F238E27FC236}">
                <a16:creationId xmlns:a16="http://schemas.microsoft.com/office/drawing/2014/main" id="{C887DF94-223F-4AB0-8B60-932B3867C284}"/>
              </a:ext>
            </a:extLst>
          </p:cNvPr>
          <p:cNvSpPr txBox="1"/>
          <p:nvPr/>
        </p:nvSpPr>
        <p:spPr>
          <a:xfrm>
            <a:off x="3120705" y="1073791"/>
            <a:ext cx="8514825" cy="5817618"/>
          </a:xfrm>
          <a:prstGeom prst="rect">
            <a:avLst/>
          </a:prstGeom>
          <a:noFill/>
        </p:spPr>
        <p:txBody>
          <a:bodyPr wrap="square" rtlCol="0">
            <a:spAutoFit/>
          </a:bodyPr>
          <a:lstStyle/>
          <a:p>
            <a:r>
              <a:rPr lang="en-US" sz="2200" b="1" dirty="0"/>
              <a:t>Market interest rates</a:t>
            </a:r>
            <a:endParaRPr lang="en-US" sz="2200" dirty="0">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rPr>
              <a:t>These</a:t>
            </a:r>
            <a:r>
              <a:rPr lang="en-US" sz="2200" dirty="0">
                <a:latin typeface="Calibri" panose="020F0502020204030204" pitchFamily="34" charset="0"/>
                <a:ea typeface="Calibri" panose="020F0502020204030204" pitchFamily="34" charset="0"/>
                <a:cs typeface="Calibri" panose="020F0502020204030204" pitchFamily="34" charset="0"/>
              </a:rPr>
              <a:t> include interest rates on car loans, home loans, student loans, and credit cards</a:t>
            </a:r>
            <a:r>
              <a:rPr lang="en-US" sz="2200" dirty="0">
                <a:effectLst/>
                <a:latin typeface="Calibri" panose="020F0502020204030204" pitchFamily="34" charset="0"/>
                <a:ea typeface="Calibri" panose="020F0502020204030204" pitchFamily="34" charset="0"/>
                <a:cs typeface="Calibri" panose="020F0502020204030204" pitchFamily="34" charset="0"/>
              </a:rPr>
              <a:t>.</a:t>
            </a:r>
            <a:endParaRPr lang="en-US" sz="2200" dirty="0">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Lower interest rates decrease the savings rate and the cost of borrowing money, which encourages consumers to increase spending on goods and services and businesses to invest in new equipment</a:t>
            </a:r>
            <a:r>
              <a:rPr lang="en-US" sz="2200" dirty="0">
                <a:effectLst/>
                <a:latin typeface="Calibri" panose="020F0502020204030204" pitchFamily="34" charset="0"/>
                <a:ea typeface="Calibri" panose="020F0502020204030204" pitchFamily="34" charset="0"/>
                <a:cs typeface="Calibri" panose="020F0502020204030204" pitchFamily="34" charset="0"/>
              </a:rPr>
              <a:t>.</a:t>
            </a:r>
          </a:p>
          <a:p>
            <a:pPr marL="742950" marR="0" lvl="1" indent="-28575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rPr>
              <a:t>Higher interest rates increase the cost of borrowing money and make saving more advantageous, which discourages consumers from spending on some goods and services and reduces businesses’ investment in new equipment</a:t>
            </a:r>
            <a:r>
              <a:rPr lang="en-US" sz="2200" dirty="0">
                <a:effectLst/>
                <a:latin typeface="Calibri" panose="020F0502020204030204" pitchFamily="34" charset="0"/>
                <a:ea typeface="Calibri" panose="020F0502020204030204" pitchFamily="34" charset="0"/>
                <a:cs typeface="Calibri" panose="020F0502020204030204" pitchFamily="34" charset="0"/>
              </a:rPr>
              <a:t>. </a:t>
            </a:r>
          </a:p>
          <a:p>
            <a:pPr marL="742950" marR="0" lvl="1" indent="-285750">
              <a:lnSpc>
                <a:spcPct val="107000"/>
              </a:lnSpc>
              <a:spcBef>
                <a:spcPts val="0"/>
              </a:spcBef>
              <a:spcAft>
                <a:spcPts val="0"/>
              </a:spcAft>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endParaRPr lang="en-US" sz="2200" dirty="0"/>
          </a:p>
          <a:p>
            <a:endParaRPr lang="en-US" sz="2200" dirty="0"/>
          </a:p>
        </p:txBody>
      </p:sp>
      <p:sp>
        <p:nvSpPr>
          <p:cNvPr id="3" name="Footer Placeholder 2">
            <a:extLst>
              <a:ext uri="{FF2B5EF4-FFF2-40B4-BE49-F238E27FC236}">
                <a16:creationId xmlns:a16="http://schemas.microsoft.com/office/drawing/2014/main" id="{70FEA880-FC94-42C0-9F53-EFDE1B406DC8}"/>
              </a:ext>
            </a:extLst>
          </p:cNvPr>
          <p:cNvSpPr>
            <a:spLocks noGrp="1"/>
          </p:cNvSpPr>
          <p:nvPr>
            <p:ph type="ftr" sz="quarter" idx="11"/>
          </p:nvPr>
        </p:nvSpPr>
        <p:spPr/>
        <p:txBody>
          <a:bodyPr/>
          <a:lstStyle/>
          <a:p>
            <a:r>
              <a:rPr lang="en-US"/>
              <a:t>©2022, Federal Reserve Bank of St. Louis</a:t>
            </a:r>
          </a:p>
        </p:txBody>
      </p:sp>
      <p:sp>
        <p:nvSpPr>
          <p:cNvPr id="4" name="Slide Number Placeholder 3">
            <a:extLst>
              <a:ext uri="{FF2B5EF4-FFF2-40B4-BE49-F238E27FC236}">
                <a16:creationId xmlns:a16="http://schemas.microsoft.com/office/drawing/2014/main" id="{6074A439-D500-40EF-8DA8-2DBCAFC69CA4}"/>
              </a:ext>
            </a:extLst>
          </p:cNvPr>
          <p:cNvSpPr>
            <a:spLocks noGrp="1"/>
          </p:cNvSpPr>
          <p:nvPr>
            <p:ph type="sldNum" sz="quarter" idx="12"/>
          </p:nvPr>
        </p:nvSpPr>
        <p:spPr/>
        <p:txBody>
          <a:bodyPr/>
          <a:lstStyle/>
          <a:p>
            <a:fld id="{59773D35-8608-42EB-AC85-4C13EE76F442}" type="slidenum">
              <a:rPr lang="en-US" smtClean="0"/>
              <a:t>7</a:t>
            </a:fld>
            <a:endParaRPr lang="en-US"/>
          </a:p>
        </p:txBody>
      </p:sp>
    </p:spTree>
    <p:extLst>
      <p:ext uri="{BB962C8B-B14F-4D97-AF65-F5344CB8AC3E}">
        <p14:creationId xmlns:p14="http://schemas.microsoft.com/office/powerpoint/2010/main" val="217936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070A2E1-127A-4BB5-AA2A-5C11AC33212A}"/>
              </a:ext>
            </a:extLst>
          </p:cNvPr>
          <p:cNvSpPr/>
          <p:nvPr/>
        </p:nvSpPr>
        <p:spPr>
          <a:xfrm>
            <a:off x="338355" y="1658979"/>
            <a:ext cx="2304176" cy="373513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Consumer spending </a:t>
            </a:r>
          </a:p>
        </p:txBody>
      </p:sp>
      <p:sp>
        <p:nvSpPr>
          <p:cNvPr id="2" name="TextBox 1">
            <a:extLst>
              <a:ext uri="{FF2B5EF4-FFF2-40B4-BE49-F238E27FC236}">
                <a16:creationId xmlns:a16="http://schemas.microsoft.com/office/drawing/2014/main" id="{C887DF94-223F-4AB0-8B60-932B3867C284}"/>
              </a:ext>
            </a:extLst>
          </p:cNvPr>
          <p:cNvSpPr txBox="1"/>
          <p:nvPr/>
        </p:nvSpPr>
        <p:spPr>
          <a:xfrm>
            <a:off x="3120705" y="1073791"/>
            <a:ext cx="8514825" cy="4707058"/>
          </a:xfrm>
          <a:prstGeom prst="rect">
            <a:avLst/>
          </a:prstGeom>
          <a:noFill/>
        </p:spPr>
        <p:txBody>
          <a:bodyPr wrap="square" rtlCol="0">
            <a:spAutoFit/>
          </a:bodyPr>
          <a:lstStyle/>
          <a:p>
            <a:r>
              <a:rPr lang="en-US" sz="2200" b="1" dirty="0"/>
              <a:t>Consumer spending</a:t>
            </a:r>
          </a:p>
          <a:p>
            <a:endParaRPr lang="en-US" sz="2200" b="1" dirty="0"/>
          </a:p>
          <a:p>
            <a:pPr marL="742950" marR="0" lvl="1" indent="-28575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An increase in consumption spending by consumers increases the overall demand for goods and services in the economy.</a:t>
            </a:r>
          </a:p>
          <a:p>
            <a:pPr marL="742950" marR="0" lvl="1" indent="-28575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Higher spending results in more production and higher employment. </a:t>
            </a:r>
          </a:p>
          <a:p>
            <a:pPr marL="742950" marR="0" lvl="1" indent="-28575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A decrease in consumption spending by consumers decreases the overall demand for goods and services in the economy.</a:t>
            </a:r>
          </a:p>
          <a:p>
            <a:pPr marL="742950" marR="0" lvl="1" indent="-28575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Calibri" panose="020F0502020204030204" pitchFamily="34" charset="0"/>
              </a:rPr>
              <a:t>Consumption spending usually makes up more than two-thirds of all spending. </a:t>
            </a:r>
          </a:p>
          <a:p>
            <a:pPr marL="742950" marR="0" lvl="1" indent="-285750">
              <a:lnSpc>
                <a:spcPct val="107000"/>
              </a:lnSpc>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endParaRPr lang="en-US" sz="2200" dirty="0"/>
          </a:p>
          <a:p>
            <a:endParaRPr lang="en-US" sz="2200" dirty="0"/>
          </a:p>
        </p:txBody>
      </p:sp>
      <p:sp>
        <p:nvSpPr>
          <p:cNvPr id="3" name="Footer Placeholder 2">
            <a:extLst>
              <a:ext uri="{FF2B5EF4-FFF2-40B4-BE49-F238E27FC236}">
                <a16:creationId xmlns:a16="http://schemas.microsoft.com/office/drawing/2014/main" id="{3DA1F609-EC22-4E4A-A33C-74C4E453272A}"/>
              </a:ext>
            </a:extLst>
          </p:cNvPr>
          <p:cNvSpPr>
            <a:spLocks noGrp="1"/>
          </p:cNvSpPr>
          <p:nvPr>
            <p:ph type="ftr" sz="quarter" idx="11"/>
          </p:nvPr>
        </p:nvSpPr>
        <p:spPr/>
        <p:txBody>
          <a:bodyPr/>
          <a:lstStyle/>
          <a:p>
            <a:r>
              <a:rPr lang="en-US"/>
              <a:t>©2022, Federal Reserve Bank of St. Louis</a:t>
            </a:r>
          </a:p>
        </p:txBody>
      </p:sp>
      <p:sp>
        <p:nvSpPr>
          <p:cNvPr id="5" name="Slide Number Placeholder 4">
            <a:extLst>
              <a:ext uri="{FF2B5EF4-FFF2-40B4-BE49-F238E27FC236}">
                <a16:creationId xmlns:a16="http://schemas.microsoft.com/office/drawing/2014/main" id="{AF6BF713-797E-4E92-9BE2-B2870DE39EE3}"/>
              </a:ext>
            </a:extLst>
          </p:cNvPr>
          <p:cNvSpPr>
            <a:spLocks noGrp="1"/>
          </p:cNvSpPr>
          <p:nvPr>
            <p:ph type="sldNum" sz="quarter" idx="12"/>
          </p:nvPr>
        </p:nvSpPr>
        <p:spPr/>
        <p:txBody>
          <a:bodyPr/>
          <a:lstStyle/>
          <a:p>
            <a:fld id="{59773D35-8608-42EB-AC85-4C13EE76F442}" type="slidenum">
              <a:rPr lang="en-US" smtClean="0"/>
              <a:t>8</a:t>
            </a:fld>
            <a:endParaRPr lang="en-US"/>
          </a:p>
        </p:txBody>
      </p:sp>
    </p:spTree>
    <p:extLst>
      <p:ext uri="{BB962C8B-B14F-4D97-AF65-F5344CB8AC3E}">
        <p14:creationId xmlns:p14="http://schemas.microsoft.com/office/powerpoint/2010/main" val="265358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436FE16-0A35-4F32-AC72-D9F9C67FE5F8}"/>
              </a:ext>
            </a:extLst>
          </p:cNvPr>
          <p:cNvSpPr/>
          <p:nvPr/>
        </p:nvSpPr>
        <p:spPr>
          <a:xfrm>
            <a:off x="338354" y="1658979"/>
            <a:ext cx="2304175" cy="373513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Business investment </a:t>
            </a:r>
          </a:p>
        </p:txBody>
      </p:sp>
      <p:sp>
        <p:nvSpPr>
          <p:cNvPr id="2" name="TextBox 1">
            <a:extLst>
              <a:ext uri="{FF2B5EF4-FFF2-40B4-BE49-F238E27FC236}">
                <a16:creationId xmlns:a16="http://schemas.microsoft.com/office/drawing/2014/main" id="{C887DF94-223F-4AB0-8B60-932B3867C284}"/>
              </a:ext>
            </a:extLst>
          </p:cNvPr>
          <p:cNvSpPr txBox="1"/>
          <p:nvPr/>
        </p:nvSpPr>
        <p:spPr>
          <a:xfrm>
            <a:off x="3120705" y="1073791"/>
            <a:ext cx="8514825" cy="5069336"/>
          </a:xfrm>
          <a:prstGeom prst="rect">
            <a:avLst/>
          </a:prstGeom>
          <a:noFill/>
        </p:spPr>
        <p:txBody>
          <a:bodyPr wrap="square" rtlCol="0">
            <a:spAutoFit/>
          </a:bodyPr>
          <a:lstStyle/>
          <a:p>
            <a:r>
              <a:rPr lang="en-US" sz="2200" b="1" dirty="0"/>
              <a:t>Business investment</a:t>
            </a:r>
          </a:p>
          <a:p>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This </a:t>
            </a:r>
            <a:r>
              <a:rPr lang="en-US" sz="2200" dirty="0">
                <a:latin typeface="Calibri" panose="020F0502020204030204" pitchFamily="34" charset="0"/>
                <a:ea typeface="Calibri" panose="020F0502020204030204" pitchFamily="34" charset="0"/>
                <a:cs typeface="Calibri" panose="020F0502020204030204" pitchFamily="34" charset="0"/>
              </a:rPr>
              <a:t>is spending by businesses on machinery, factories, equipment, tools, and construction of new buildings.</a:t>
            </a:r>
            <a:endParaRPr lang="en-US" sz="2200" dirty="0">
              <a:effectLst/>
              <a:latin typeface="Calibri" panose="020F0502020204030204" pitchFamily="34" charset="0"/>
              <a:ea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An increase in investment spending by businesses increases the overall demand for goods and services in the economy.</a:t>
            </a:r>
          </a:p>
          <a:p>
            <a:pPr marL="742950" marR="0" lvl="1" indent="-28575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Higher spending results in more production and higher employment. </a:t>
            </a:r>
          </a:p>
          <a:p>
            <a:pPr marL="742950" marR="0" lvl="1" indent="-28575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A decrease in investment spending by businesses decreases the overall demand for goods and services in the economy.</a:t>
            </a:r>
          </a:p>
          <a:p>
            <a:pPr marL="742950" marR="0" lvl="1" indent="-28575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Less spending decreases inflationary pressures. </a:t>
            </a:r>
          </a:p>
          <a:p>
            <a:pPr marL="742950" marR="0" lvl="1" indent="-285750">
              <a:lnSpc>
                <a:spcPct val="107000"/>
              </a:lnSpc>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endParaRPr lang="en-US" sz="2200" dirty="0"/>
          </a:p>
          <a:p>
            <a:endParaRPr lang="en-US" sz="2200" dirty="0"/>
          </a:p>
        </p:txBody>
      </p:sp>
      <p:sp>
        <p:nvSpPr>
          <p:cNvPr id="3" name="Footer Placeholder 2">
            <a:extLst>
              <a:ext uri="{FF2B5EF4-FFF2-40B4-BE49-F238E27FC236}">
                <a16:creationId xmlns:a16="http://schemas.microsoft.com/office/drawing/2014/main" id="{0FBEF61B-96A9-4BE9-8DF8-18630C11A92B}"/>
              </a:ext>
            </a:extLst>
          </p:cNvPr>
          <p:cNvSpPr>
            <a:spLocks noGrp="1"/>
          </p:cNvSpPr>
          <p:nvPr>
            <p:ph type="ftr" sz="quarter" idx="11"/>
          </p:nvPr>
        </p:nvSpPr>
        <p:spPr/>
        <p:txBody>
          <a:bodyPr/>
          <a:lstStyle/>
          <a:p>
            <a:r>
              <a:rPr lang="en-US"/>
              <a:t>©2022, Federal Reserve Bank of St. Louis</a:t>
            </a:r>
          </a:p>
        </p:txBody>
      </p:sp>
      <p:sp>
        <p:nvSpPr>
          <p:cNvPr id="4" name="Slide Number Placeholder 3">
            <a:extLst>
              <a:ext uri="{FF2B5EF4-FFF2-40B4-BE49-F238E27FC236}">
                <a16:creationId xmlns:a16="http://schemas.microsoft.com/office/drawing/2014/main" id="{EB82EEA0-AF23-4B37-9A85-D2722E5A3377}"/>
              </a:ext>
            </a:extLst>
          </p:cNvPr>
          <p:cNvSpPr>
            <a:spLocks noGrp="1"/>
          </p:cNvSpPr>
          <p:nvPr>
            <p:ph type="sldNum" sz="quarter" idx="12"/>
          </p:nvPr>
        </p:nvSpPr>
        <p:spPr/>
        <p:txBody>
          <a:bodyPr/>
          <a:lstStyle/>
          <a:p>
            <a:fld id="{59773D35-8608-42EB-AC85-4C13EE76F442}" type="slidenum">
              <a:rPr lang="en-US" smtClean="0"/>
              <a:t>9</a:t>
            </a:fld>
            <a:endParaRPr lang="en-US"/>
          </a:p>
        </p:txBody>
      </p:sp>
    </p:spTree>
    <p:extLst>
      <p:ext uri="{BB962C8B-B14F-4D97-AF65-F5344CB8AC3E}">
        <p14:creationId xmlns:p14="http://schemas.microsoft.com/office/powerpoint/2010/main" val="1222756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9CA750-4054-4EF0-8718-0284A7FA6CC1}">
  <ds:schemaRefs>
    <ds:schemaRef ds:uri="http://schemas.microsoft.com/sharepoint/v3/contenttype/forms"/>
  </ds:schemaRefs>
</ds:datastoreItem>
</file>

<file path=customXml/itemProps2.xml><?xml version="1.0" encoding="utf-8"?>
<ds:datastoreItem xmlns:ds="http://schemas.openxmlformats.org/officeDocument/2006/customXml" ds:itemID="{4A362D50-D644-4B47-8F7D-F849CAACE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3942CAD-DFF1-4040-B56A-80AD4911A860}">
  <ds:schemaRef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2008</TotalTime>
  <Words>1649</Words>
  <Application>Microsoft Office PowerPoint</Application>
  <PresentationFormat>Widescreen</PresentationFormat>
  <Paragraphs>242</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- 22</vt:lpstr>
      <vt:lpstr>Calibri</vt:lpstr>
      <vt:lpstr>Calibri Light</vt:lpstr>
      <vt:lpstr>Symbol</vt:lpstr>
      <vt:lpstr>Office Theme</vt:lpstr>
      <vt:lpstr>Classroom Activity: How Fed Policy Transmits to the Economy    How does the Fed conduct monetary policy to achieve price stability and maximum employment?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Wolla, Scott A</dc:creator>
  <cp:lastModifiedBy>Ives, Jennifer M</cp:lastModifiedBy>
  <cp:revision>90</cp:revision>
  <dcterms:created xsi:type="dcterms:W3CDTF">2022-07-22T20:53:24Z</dcterms:created>
  <dcterms:modified xsi:type="dcterms:W3CDTF">2022-10-26T15:05:52Z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50235283-16f8-41bb-a6c8-de33431dec29</vt:lpwstr>
  </property>
  <property fmtid="{D5CDD505-2E9C-101B-9397-08002B2CF9AE}" pid="3" name="MSIP_Label_dd35ee93-e0d0-47c5-8f73-0e773bb6d984_Enabled">
    <vt:lpwstr>true</vt:lpwstr>
  </property>
  <property fmtid="{D5CDD505-2E9C-101B-9397-08002B2CF9AE}" pid="4" name="MSIP_Label_dd35ee93-e0d0-47c5-8f73-0e773bb6d984_SetDate">
    <vt:lpwstr>2022-10-26T15:05:52Z</vt:lpwstr>
  </property>
  <property fmtid="{D5CDD505-2E9C-101B-9397-08002B2CF9AE}" pid="5" name="MSIP_Label_dd35ee93-e0d0-47c5-8f73-0e773bb6d984_Method">
    <vt:lpwstr>Privileged</vt:lpwstr>
  </property>
  <property fmtid="{D5CDD505-2E9C-101B-9397-08002B2CF9AE}" pid="6" name="MSIP_Label_dd35ee93-e0d0-47c5-8f73-0e773bb6d984_Name">
    <vt:lpwstr>dd35ee93-e0d0-47c5-8f73-0e773bb6d984</vt:lpwstr>
  </property>
  <property fmtid="{D5CDD505-2E9C-101B-9397-08002B2CF9AE}" pid="7" name="MSIP_Label_dd35ee93-e0d0-47c5-8f73-0e773bb6d984_SiteId">
    <vt:lpwstr>b397c653-5b19-463f-b9fc-af658ded9128</vt:lpwstr>
  </property>
  <property fmtid="{D5CDD505-2E9C-101B-9397-08002B2CF9AE}" pid="8" name="MSIP_Label_dd35ee93-e0d0-47c5-8f73-0e773bb6d984_ActionId">
    <vt:lpwstr>693f806c-65fc-4010-94ff-cadc95bd6ca8</vt:lpwstr>
  </property>
  <property fmtid="{D5CDD505-2E9C-101B-9397-08002B2CF9AE}" pid="9" name="MSIP_Label_dd35ee93-e0d0-47c5-8f73-0e773bb6d984_ContentBits">
    <vt:lpwstr>1</vt:lpwstr>
  </property>
</Properties>
</file>