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87" r:id="rId6"/>
    <p:sldId id="288" r:id="rId7"/>
    <p:sldId id="293" r:id="rId8"/>
    <p:sldId id="294" r:id="rId9"/>
    <p:sldId id="295" r:id="rId10"/>
    <p:sldId id="29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iter, Mary C" initials="SMC" lastIdx="1" clrIdx="0">
    <p:extLst>
      <p:ext uri="{19B8F6BF-5375-455C-9EA6-DF929625EA0E}">
        <p15:presenceInfo xmlns:p15="http://schemas.microsoft.com/office/powerpoint/2012/main" userId="S-1-5-21-662528488-348457345-1760376032-2082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642A"/>
    <a:srgbClr val="608F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108" d="100"/>
          <a:sy n="108" d="100"/>
        </p:scale>
        <p:origin x="169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6039984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95227772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865353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214024251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38941959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42335702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5918458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952075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4017617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33811943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6F78-E8AE-7C48-9C5B-78EB51D3129D}" type="datetimeFigureOut">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31155634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A6F78-E8AE-7C48-9C5B-78EB51D3129D}" type="datetimeFigureOut">
              <a:rPr lang="en-US" smtClean="0"/>
              <a:t>1/19/2023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35F6F-457D-4642-8B40-9652D1866793}" type="slidenum">
              <a:rPr lang="en-US" smtClean="0"/>
              <a:t>‹#›</a:t>
            </a:fld>
            <a:endParaRPr lang="en-US" dirty="0"/>
          </a:p>
        </p:txBody>
      </p:sp>
    </p:spTree>
    <p:extLst>
      <p:ext uri="{BB962C8B-B14F-4D97-AF65-F5344CB8AC3E}">
        <p14:creationId xmlns:p14="http://schemas.microsoft.com/office/powerpoint/2010/main" val="3732037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48916" y="2518946"/>
            <a:ext cx="8446168" cy="2057400"/>
          </a:xfrm>
          <a:ln>
            <a:noFill/>
          </a:ln>
        </p:spPr>
        <p:txBody>
          <a:bodyPr>
            <a:noAutofit/>
          </a:bodyPr>
          <a:lstStyle/>
          <a:p>
            <a:r>
              <a:rPr lang="en-US" sz="5400" b="1" dirty="0">
                <a:solidFill>
                  <a:srgbClr val="43642A"/>
                </a:solidFill>
              </a:rPr>
              <a:t>How Many Beverages Will Consumers Buy?</a:t>
            </a:r>
            <a:endParaRPr lang="en-US" sz="5400" dirty="0">
              <a:solidFill>
                <a:srgbClr val="43642A"/>
              </a:solidFill>
            </a:endParaRPr>
          </a:p>
        </p:txBody>
      </p:sp>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5" name="TextBox 4"/>
          <p:cNvSpPr txBox="1"/>
          <p:nvPr/>
        </p:nvSpPr>
        <p:spPr>
          <a:xfrm>
            <a:off x="533400" y="6248400"/>
            <a:ext cx="5257800" cy="338554"/>
          </a:xfrm>
          <a:prstGeom prst="rect">
            <a:avLst/>
          </a:prstGeom>
          <a:noFill/>
        </p:spPr>
        <p:txBody>
          <a:bodyPr wrap="square" rtlCol="0">
            <a:spAutoFit/>
          </a:bodyPr>
          <a:lstStyle/>
          <a:p>
            <a:r>
              <a:rPr lang="en-US" sz="800" dirty="0"/>
              <a:t>© 2023,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0551206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832" y="1055574"/>
            <a:ext cx="8991600" cy="762000"/>
          </a:xfrm>
        </p:spPr>
        <p:txBody>
          <a:bodyPr>
            <a:normAutofit/>
          </a:bodyPr>
          <a:lstStyle/>
          <a:p>
            <a:r>
              <a:rPr lang="en-US" b="1" dirty="0">
                <a:solidFill>
                  <a:srgbClr val="43642A"/>
                </a:solidFill>
              </a:rPr>
              <a:t>Consumers and Price</a:t>
            </a:r>
          </a:p>
        </p:txBody>
      </p:sp>
      <p:sp>
        <p:nvSpPr>
          <p:cNvPr id="3" name="Content Placeholder 2"/>
          <p:cNvSpPr>
            <a:spLocks noGrp="1"/>
          </p:cNvSpPr>
          <p:nvPr>
            <p:ph idx="1"/>
          </p:nvPr>
        </p:nvSpPr>
        <p:spPr>
          <a:xfrm>
            <a:off x="609600" y="2133600"/>
            <a:ext cx="8001000" cy="2819399"/>
          </a:xfrm>
        </p:spPr>
        <p:txBody>
          <a:bodyPr>
            <a:noAutofit/>
          </a:bodyPr>
          <a:lstStyle/>
          <a:p>
            <a:r>
              <a:rPr lang="en-US" sz="2800" b="1" dirty="0">
                <a:latin typeface="Calibri" panose="020F0502020204030204" pitchFamily="34" charset="0"/>
                <a:ea typeface="Calibri" panose="020F0502020204030204" pitchFamily="34" charset="0"/>
                <a:cs typeface="Times New Roman" panose="02020603050405020304" pitchFamily="18" charset="0"/>
              </a:rPr>
              <a:t>C</a:t>
            </a:r>
            <a:r>
              <a:rPr lang="en-US" sz="2800" b="1" dirty="0">
                <a:effectLst/>
                <a:latin typeface="Calibri" panose="020F0502020204030204" pitchFamily="34" charset="0"/>
                <a:ea typeface="Calibri" panose="020F0502020204030204" pitchFamily="34" charset="0"/>
                <a:cs typeface="Times New Roman" panose="02020603050405020304" pitchFamily="18" charset="0"/>
              </a:rPr>
              <a:t>onsumers</a:t>
            </a:r>
            <a:r>
              <a:rPr lang="en-US" sz="2800" dirty="0">
                <a:effectLst/>
                <a:latin typeface="Calibri" panose="020F0502020204030204" pitchFamily="34" charset="0"/>
                <a:ea typeface="Calibri" panose="020F0502020204030204" pitchFamily="34" charset="0"/>
                <a:cs typeface="Times New Roman" panose="02020603050405020304" pitchFamily="18" charset="0"/>
              </a:rPr>
              <a:t> are people who buy goods and services.</a:t>
            </a:r>
          </a:p>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b="1" dirty="0">
                <a:latin typeface="Calibri"/>
                <a:ea typeface="Calibri" panose="020F0502020204030204" pitchFamily="34" charset="0"/>
                <a:cs typeface="Times New Roman"/>
              </a:rPr>
              <a:t>P</a:t>
            </a:r>
            <a:r>
              <a:rPr lang="en-US" sz="2800" b="1" dirty="0">
                <a:effectLst/>
                <a:latin typeface="Calibri"/>
                <a:ea typeface="Calibri" panose="020F0502020204030204" pitchFamily="34" charset="0"/>
                <a:cs typeface="Times New Roman"/>
              </a:rPr>
              <a:t>rice</a:t>
            </a:r>
            <a:r>
              <a:rPr lang="en-US" sz="2800" dirty="0">
                <a:effectLst/>
                <a:latin typeface="Calibri"/>
                <a:ea typeface="Calibri" panose="020F0502020204030204" pitchFamily="34" charset="0"/>
                <a:cs typeface="Times New Roman"/>
              </a:rPr>
              <a:t> is the amount</a:t>
            </a:r>
            <a:r>
              <a:rPr lang="en-US" sz="2800" dirty="0">
                <a:latin typeface="Calibri"/>
                <a:ea typeface="Calibri" panose="020F0502020204030204" pitchFamily="34" charset="0"/>
                <a:cs typeface="Times New Roman"/>
              </a:rPr>
              <a:t> consumers</a:t>
            </a:r>
            <a:r>
              <a:rPr lang="en-US" sz="2800" dirty="0">
                <a:effectLst/>
                <a:latin typeface="Calibri"/>
                <a:ea typeface="Calibri" panose="020F0502020204030204" pitchFamily="34" charset="0"/>
                <a:cs typeface="Times New Roman"/>
              </a:rPr>
              <a:t> pay to buy a good or service and the amount sellers receive when they sell goods and services.</a:t>
            </a:r>
            <a:r>
              <a:rPr lang="en-US" sz="2800" dirty="0">
                <a:latin typeface="Calibri"/>
                <a:ea typeface="Calibri" panose="020F0502020204030204" pitchFamily="34" charset="0"/>
                <a:cs typeface="Times New Roman"/>
              </a:rPr>
              <a:t> </a:t>
            </a:r>
            <a:endParaRPr lang="en-US" sz="2800" dirty="0">
              <a:effectLst/>
              <a:latin typeface="Calibri"/>
              <a:ea typeface="Calibri" panose="020F0502020204030204" pitchFamily="34" charset="0"/>
              <a:cs typeface="Times New Roman" panose="02020603050405020304" pitchFamily="18" charset="0"/>
            </a:endParaRPr>
          </a:p>
          <a:p>
            <a:pPr marL="0" indent="0">
              <a:buNone/>
            </a:pPr>
            <a:endParaRPr lang="en-US" sz="2800" dirty="0"/>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2023,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9869287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20565"/>
            <a:ext cx="9067800" cy="1471200"/>
          </a:xfrm>
        </p:spPr>
        <p:txBody>
          <a:bodyPr>
            <a:normAutofit/>
          </a:bodyPr>
          <a:lstStyle/>
          <a:p>
            <a:r>
              <a:rPr lang="en-US" sz="5400" b="1" dirty="0">
                <a:solidFill>
                  <a:srgbClr val="43642A"/>
                </a:solidFill>
              </a:rPr>
              <a:t>Beverages for $1</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2023, Federal Reserve Bank of St. Louis. Permission is granted to reprint or photocopy this presentation in its entirety for educational purposes provided the user credits the Federal Reserve Bank of St. Louis, www.stlouisfed.org/education.</a:t>
            </a:r>
          </a:p>
        </p:txBody>
      </p:sp>
      <p:graphicFrame>
        <p:nvGraphicFramePr>
          <p:cNvPr id="12" name="Table 4">
            <a:extLst>
              <a:ext uri="{FF2B5EF4-FFF2-40B4-BE49-F238E27FC236}">
                <a16:creationId xmlns:a16="http://schemas.microsoft.com/office/drawing/2014/main" id="{06B4DA4A-486D-4479-BD02-F3EC3B979CF9}"/>
              </a:ext>
            </a:extLst>
          </p:cNvPr>
          <p:cNvGraphicFramePr>
            <a:graphicFrameLocks noGrp="1"/>
          </p:cNvGraphicFramePr>
          <p:nvPr>
            <p:ph idx="1"/>
            <p:extLst>
              <p:ext uri="{D42A27DB-BD31-4B8C-83A1-F6EECF244321}">
                <p14:modId xmlns:p14="http://schemas.microsoft.com/office/powerpoint/2010/main" val="69458665"/>
              </p:ext>
            </p:extLst>
          </p:nvPr>
        </p:nvGraphicFramePr>
        <p:xfrm>
          <a:off x="267465" y="2438400"/>
          <a:ext cx="8609070" cy="1361035"/>
        </p:xfrm>
        <a:graphic>
          <a:graphicData uri="http://schemas.openxmlformats.org/drawingml/2006/table">
            <a:tbl>
              <a:tblPr firstRow="1" bandRow="1">
                <a:tableStyleId>{5C22544A-7EE6-4342-B048-85BDC9FD1C3A}</a:tableStyleId>
              </a:tblPr>
              <a:tblGrid>
                <a:gridCol w="1721814">
                  <a:extLst>
                    <a:ext uri="{9D8B030D-6E8A-4147-A177-3AD203B41FA5}">
                      <a16:colId xmlns:a16="http://schemas.microsoft.com/office/drawing/2014/main" val="2890513019"/>
                    </a:ext>
                  </a:extLst>
                </a:gridCol>
                <a:gridCol w="1721814">
                  <a:extLst>
                    <a:ext uri="{9D8B030D-6E8A-4147-A177-3AD203B41FA5}">
                      <a16:colId xmlns:a16="http://schemas.microsoft.com/office/drawing/2014/main" val="3254472731"/>
                    </a:ext>
                  </a:extLst>
                </a:gridCol>
                <a:gridCol w="1721814">
                  <a:extLst>
                    <a:ext uri="{9D8B030D-6E8A-4147-A177-3AD203B41FA5}">
                      <a16:colId xmlns:a16="http://schemas.microsoft.com/office/drawing/2014/main" val="1688537795"/>
                    </a:ext>
                  </a:extLst>
                </a:gridCol>
                <a:gridCol w="1721814">
                  <a:extLst>
                    <a:ext uri="{9D8B030D-6E8A-4147-A177-3AD203B41FA5}">
                      <a16:colId xmlns:a16="http://schemas.microsoft.com/office/drawing/2014/main" val="2830691338"/>
                    </a:ext>
                  </a:extLst>
                </a:gridCol>
                <a:gridCol w="1721814">
                  <a:extLst>
                    <a:ext uri="{9D8B030D-6E8A-4147-A177-3AD203B41FA5}">
                      <a16:colId xmlns:a16="http://schemas.microsoft.com/office/drawing/2014/main" val="4114835095"/>
                    </a:ext>
                  </a:extLst>
                </a:gridCol>
              </a:tblGrid>
              <a:tr h="499273">
                <a:tc>
                  <a:txBody>
                    <a:bodyPr/>
                    <a:lstStyle/>
                    <a:p>
                      <a:r>
                        <a:rPr lang="en-US" sz="1300" dirty="0"/>
                        <a:t>Type of Beverage</a:t>
                      </a:r>
                    </a:p>
                  </a:txBody>
                  <a:tcPr marL="68249" marR="68249" marT="34124" marB="34124"/>
                </a:tc>
                <a:tc>
                  <a:txBody>
                    <a:bodyPr/>
                    <a:lstStyle/>
                    <a:p>
                      <a:r>
                        <a:rPr lang="en-US" sz="1300" dirty="0"/>
                        <a:t>Water</a:t>
                      </a:r>
                    </a:p>
                  </a:txBody>
                  <a:tcPr marL="68249" marR="68249" marT="34124" marB="34124"/>
                </a:tc>
                <a:tc>
                  <a:txBody>
                    <a:bodyPr/>
                    <a:lstStyle/>
                    <a:p>
                      <a:r>
                        <a:rPr lang="en-US" sz="1300" dirty="0"/>
                        <a:t>Orange Juice</a:t>
                      </a:r>
                    </a:p>
                  </a:txBody>
                  <a:tcPr marL="68249" marR="68249" marT="34124" marB="34124"/>
                </a:tc>
                <a:tc>
                  <a:txBody>
                    <a:bodyPr/>
                    <a:lstStyle/>
                    <a:p>
                      <a:r>
                        <a:rPr lang="en-US" sz="1300" dirty="0"/>
                        <a:t>Chocolate Milk</a:t>
                      </a:r>
                    </a:p>
                  </a:txBody>
                  <a:tcPr marL="68249" marR="68249" marT="34124" marB="34124"/>
                </a:tc>
                <a:tc>
                  <a:txBody>
                    <a:bodyPr/>
                    <a:lstStyle/>
                    <a:p>
                      <a:r>
                        <a:rPr lang="en-US" sz="1300" dirty="0"/>
                        <a:t>Apple Juice</a:t>
                      </a:r>
                    </a:p>
                  </a:txBody>
                  <a:tcPr marL="68249" marR="68249" marT="34124" marB="34124"/>
                </a:tc>
                <a:extLst>
                  <a:ext uri="{0D108BD9-81ED-4DB2-BD59-A6C34878D82A}">
                    <a16:rowId xmlns:a16="http://schemas.microsoft.com/office/drawing/2014/main" val="4040414628"/>
                  </a:ext>
                </a:extLst>
              </a:tr>
              <a:tr h="861762">
                <a:tc>
                  <a:txBody>
                    <a:bodyPr/>
                    <a:lstStyle/>
                    <a:p>
                      <a:r>
                        <a:rPr lang="en-US" sz="1300" dirty="0"/>
                        <a:t>NUMBER STUDENTS WILL BUY</a:t>
                      </a:r>
                    </a:p>
                  </a:txBody>
                  <a:tcPr marL="68249" marR="68249" marT="34124" marB="34124"/>
                </a:tc>
                <a:tc>
                  <a:txBody>
                    <a:bodyPr/>
                    <a:lstStyle/>
                    <a:p>
                      <a:endParaRPr lang="en-US" sz="1300" dirty="0"/>
                    </a:p>
                  </a:txBody>
                  <a:tcPr marL="68249" marR="68249" marT="34124" marB="34124"/>
                </a:tc>
                <a:tc>
                  <a:txBody>
                    <a:bodyPr/>
                    <a:lstStyle/>
                    <a:p>
                      <a:endParaRPr lang="en-US" sz="1300"/>
                    </a:p>
                  </a:txBody>
                  <a:tcPr marL="68249" marR="68249" marT="34124" marB="34124"/>
                </a:tc>
                <a:tc>
                  <a:txBody>
                    <a:bodyPr/>
                    <a:lstStyle/>
                    <a:p>
                      <a:endParaRPr lang="en-US" sz="1300" dirty="0"/>
                    </a:p>
                  </a:txBody>
                  <a:tcPr marL="68249" marR="68249" marT="34124" marB="34124"/>
                </a:tc>
                <a:tc>
                  <a:txBody>
                    <a:bodyPr/>
                    <a:lstStyle/>
                    <a:p>
                      <a:endParaRPr lang="en-US" sz="1300" dirty="0"/>
                    </a:p>
                  </a:txBody>
                  <a:tcPr marL="68249" marR="68249" marT="34124" marB="34124"/>
                </a:tc>
                <a:extLst>
                  <a:ext uri="{0D108BD9-81ED-4DB2-BD59-A6C34878D82A}">
                    <a16:rowId xmlns:a16="http://schemas.microsoft.com/office/drawing/2014/main" val="971144685"/>
                  </a:ext>
                </a:extLst>
              </a:tr>
            </a:tbl>
          </a:graphicData>
        </a:graphic>
      </p:graphicFrame>
    </p:spTree>
    <p:extLst>
      <p:ext uri="{BB962C8B-B14F-4D97-AF65-F5344CB8AC3E}">
        <p14:creationId xmlns:p14="http://schemas.microsoft.com/office/powerpoint/2010/main" val="18019960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520565"/>
            <a:ext cx="9067800" cy="1471200"/>
          </a:xfrm>
        </p:spPr>
        <p:txBody>
          <a:bodyPr>
            <a:noAutofit/>
          </a:bodyPr>
          <a:lstStyle/>
          <a:p>
            <a:r>
              <a:rPr lang="en-US" sz="4000" b="1" dirty="0">
                <a:solidFill>
                  <a:srgbClr val="43642A"/>
                </a:solidFill>
              </a:rPr>
              <a:t>Number of Beverages Students Are Willing and Able to Buy at Various Prices</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2023, Federal Reserve Bank of St. Louis. Permission is granted to reprint or photocopy this presentation in its entirety for educational purposes provided the user credits the Federal Reserve Bank of St. Louis, www.stlouisfed.org/education.</a:t>
            </a:r>
          </a:p>
        </p:txBody>
      </p:sp>
      <p:sp>
        <p:nvSpPr>
          <p:cNvPr id="9" name="Content Placeholder 2">
            <a:extLst>
              <a:ext uri="{FF2B5EF4-FFF2-40B4-BE49-F238E27FC236}">
                <a16:creationId xmlns:a16="http://schemas.microsoft.com/office/drawing/2014/main" id="{5F93DB84-945C-4A6C-9267-6A25D96BC739}"/>
              </a:ext>
            </a:extLst>
          </p:cNvPr>
          <p:cNvSpPr>
            <a:spLocks noGrp="1"/>
          </p:cNvSpPr>
          <p:nvPr>
            <p:ph idx="1"/>
          </p:nvPr>
        </p:nvSpPr>
        <p:spPr>
          <a:xfrm>
            <a:off x="685800" y="1991765"/>
            <a:ext cx="7772400" cy="4270375"/>
          </a:xfrm>
        </p:spPr>
        <p:txBody>
          <a:bodyPr/>
          <a:lstStyle/>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Table: Prices and Quantities of __________________ Students Are Willing and Able to Buy</a:t>
            </a:r>
          </a:p>
          <a:p>
            <a:pPr marL="0" indent="0">
              <a:buNone/>
            </a:pPr>
            <a:endParaRPr lang="en-US" sz="1800"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graphicFrame>
        <p:nvGraphicFramePr>
          <p:cNvPr id="10" name="Table 6">
            <a:extLst>
              <a:ext uri="{FF2B5EF4-FFF2-40B4-BE49-F238E27FC236}">
                <a16:creationId xmlns:a16="http://schemas.microsoft.com/office/drawing/2014/main" id="{ACB23365-BFBB-43E2-B6B8-AE9D5186CEE0}"/>
              </a:ext>
            </a:extLst>
          </p:cNvPr>
          <p:cNvGraphicFramePr>
            <a:graphicFrameLocks noGrp="1"/>
          </p:cNvGraphicFramePr>
          <p:nvPr>
            <p:extLst>
              <p:ext uri="{D42A27DB-BD31-4B8C-83A1-F6EECF244321}">
                <p14:modId xmlns:p14="http://schemas.microsoft.com/office/powerpoint/2010/main" val="3148107790"/>
              </p:ext>
            </p:extLst>
          </p:nvPr>
        </p:nvGraphicFramePr>
        <p:xfrm>
          <a:off x="508000" y="3532490"/>
          <a:ext cx="8128000" cy="184404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649678691"/>
                    </a:ext>
                  </a:extLst>
                </a:gridCol>
                <a:gridCol w="4064000">
                  <a:extLst>
                    <a:ext uri="{9D8B030D-6E8A-4147-A177-3AD203B41FA5}">
                      <a16:colId xmlns:a16="http://schemas.microsoft.com/office/drawing/2014/main" val="540699556"/>
                    </a:ext>
                  </a:extLst>
                </a:gridCol>
              </a:tblGrid>
              <a:tr h="0">
                <a:tc>
                  <a:txBody>
                    <a:bodyPr/>
                    <a:lstStyle/>
                    <a:p>
                      <a:pPr algn="ctr"/>
                      <a:r>
                        <a:rPr lang="en-US" dirty="0"/>
                        <a:t>PRICE</a:t>
                      </a:r>
                    </a:p>
                  </a:txBody>
                  <a:tcPr/>
                </a:tc>
                <a:tc>
                  <a:txBody>
                    <a:bodyPr/>
                    <a:lstStyle/>
                    <a:p>
                      <a:pPr algn="ctr"/>
                      <a:r>
                        <a:rPr lang="en-US" dirty="0"/>
                        <a:t>QUANTITY </a:t>
                      </a:r>
                    </a:p>
                  </a:txBody>
                  <a:tcPr/>
                </a:tc>
                <a:extLst>
                  <a:ext uri="{0D108BD9-81ED-4DB2-BD59-A6C34878D82A}">
                    <a16:rowId xmlns:a16="http://schemas.microsoft.com/office/drawing/2014/main" val="3980184814"/>
                  </a:ext>
                </a:extLst>
              </a:tr>
              <a:tr h="370840">
                <a:tc>
                  <a:txBody>
                    <a:bodyPr/>
                    <a:lstStyle/>
                    <a:p>
                      <a:pPr algn="ctr"/>
                      <a:r>
                        <a:rPr lang="en-US" dirty="0"/>
                        <a:t>$1</a:t>
                      </a:r>
                    </a:p>
                  </a:txBody>
                  <a:tcPr/>
                </a:tc>
                <a:tc>
                  <a:txBody>
                    <a:bodyPr/>
                    <a:lstStyle/>
                    <a:p>
                      <a:endParaRPr lang="en-US" dirty="0"/>
                    </a:p>
                  </a:txBody>
                  <a:tcPr/>
                </a:tc>
                <a:extLst>
                  <a:ext uri="{0D108BD9-81ED-4DB2-BD59-A6C34878D82A}">
                    <a16:rowId xmlns:a16="http://schemas.microsoft.com/office/drawing/2014/main" val="1595934662"/>
                  </a:ext>
                </a:extLst>
              </a:tr>
              <a:tr h="370840">
                <a:tc>
                  <a:txBody>
                    <a:bodyPr/>
                    <a:lstStyle/>
                    <a:p>
                      <a:pPr algn="ctr"/>
                      <a:r>
                        <a:rPr lang="en-US" dirty="0"/>
                        <a:t>$2</a:t>
                      </a:r>
                    </a:p>
                  </a:txBody>
                  <a:tcPr/>
                </a:tc>
                <a:tc>
                  <a:txBody>
                    <a:bodyPr/>
                    <a:lstStyle/>
                    <a:p>
                      <a:endParaRPr lang="en-US"/>
                    </a:p>
                  </a:txBody>
                  <a:tcPr/>
                </a:tc>
                <a:extLst>
                  <a:ext uri="{0D108BD9-81ED-4DB2-BD59-A6C34878D82A}">
                    <a16:rowId xmlns:a16="http://schemas.microsoft.com/office/drawing/2014/main" val="1804046807"/>
                  </a:ext>
                </a:extLst>
              </a:tr>
              <a:tr h="370840">
                <a:tc>
                  <a:txBody>
                    <a:bodyPr/>
                    <a:lstStyle/>
                    <a:p>
                      <a:pPr algn="ctr"/>
                      <a:r>
                        <a:rPr lang="en-US" dirty="0"/>
                        <a:t>$3</a:t>
                      </a:r>
                    </a:p>
                  </a:txBody>
                  <a:tcPr/>
                </a:tc>
                <a:tc>
                  <a:txBody>
                    <a:bodyPr/>
                    <a:lstStyle/>
                    <a:p>
                      <a:endParaRPr lang="en-US"/>
                    </a:p>
                  </a:txBody>
                  <a:tcPr/>
                </a:tc>
                <a:extLst>
                  <a:ext uri="{0D108BD9-81ED-4DB2-BD59-A6C34878D82A}">
                    <a16:rowId xmlns:a16="http://schemas.microsoft.com/office/drawing/2014/main" val="929812868"/>
                  </a:ext>
                </a:extLst>
              </a:tr>
              <a:tr h="195731">
                <a:tc>
                  <a:txBody>
                    <a:bodyPr/>
                    <a:lstStyle/>
                    <a:p>
                      <a:pPr algn="ctr"/>
                      <a:r>
                        <a:rPr lang="en-US" dirty="0"/>
                        <a:t>$4</a:t>
                      </a:r>
                    </a:p>
                  </a:txBody>
                  <a:tcPr/>
                </a:tc>
                <a:tc>
                  <a:txBody>
                    <a:bodyPr/>
                    <a:lstStyle/>
                    <a:p>
                      <a:endParaRPr lang="en-US" dirty="0"/>
                    </a:p>
                  </a:txBody>
                  <a:tcPr/>
                </a:tc>
                <a:extLst>
                  <a:ext uri="{0D108BD9-81ED-4DB2-BD59-A6C34878D82A}">
                    <a16:rowId xmlns:a16="http://schemas.microsoft.com/office/drawing/2014/main" val="1886315645"/>
                  </a:ext>
                </a:extLst>
              </a:tr>
            </a:tbl>
          </a:graphicData>
        </a:graphic>
      </p:graphicFrame>
    </p:spTree>
    <p:extLst>
      <p:ext uri="{BB962C8B-B14F-4D97-AF65-F5344CB8AC3E}">
        <p14:creationId xmlns:p14="http://schemas.microsoft.com/office/powerpoint/2010/main" val="365962220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49048"/>
            <a:ext cx="8991600" cy="762000"/>
          </a:xfrm>
        </p:spPr>
        <p:txBody>
          <a:bodyPr>
            <a:normAutofit/>
          </a:bodyPr>
          <a:lstStyle/>
          <a:p>
            <a:r>
              <a:rPr lang="en-US" b="1" dirty="0">
                <a:solidFill>
                  <a:srgbClr val="43642A"/>
                </a:solidFill>
              </a:rPr>
              <a:t>The Law of Demand</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2023, Federal Reserve Bank of St. Louis. Permission is granted to reprint or photocopy this presentation in its entirety for educational purposes provided the user credits the Federal Reserve Bank of St. Louis, www.stlouisfed.org/education.</a:t>
            </a:r>
          </a:p>
        </p:txBody>
      </p:sp>
      <p:sp>
        <p:nvSpPr>
          <p:cNvPr id="9" name="Content Placeholder 2">
            <a:extLst>
              <a:ext uri="{FF2B5EF4-FFF2-40B4-BE49-F238E27FC236}">
                <a16:creationId xmlns:a16="http://schemas.microsoft.com/office/drawing/2014/main" id="{7433A3DF-6438-42D6-989F-5FA59D162BED}"/>
              </a:ext>
            </a:extLst>
          </p:cNvPr>
          <p:cNvSpPr>
            <a:spLocks noGrp="1"/>
          </p:cNvSpPr>
          <p:nvPr>
            <p:ph idx="1"/>
          </p:nvPr>
        </p:nvSpPr>
        <p:spPr>
          <a:xfrm>
            <a:off x="433386" y="1817574"/>
            <a:ext cx="8253413" cy="4278426"/>
          </a:xfrm>
        </p:spPr>
        <p:txBody>
          <a:bodyPr>
            <a:normAutofit/>
          </a:bodyPr>
          <a:lstStyle/>
          <a:p>
            <a:pPr marL="0" indent="0">
              <a:buNone/>
            </a:pPr>
            <a:r>
              <a:rPr lang="en-US" b="1" dirty="0"/>
              <a:t>For most goods that we buy:</a:t>
            </a:r>
          </a:p>
          <a:p>
            <a:pPr lvl="1"/>
            <a:r>
              <a:rPr lang="en-US" sz="2800" dirty="0">
                <a:latin typeface="Calibri" panose="020F0502020204030204" pitchFamily="34" charset="0"/>
                <a:ea typeface="Calibri" panose="020F0502020204030204" pitchFamily="34" charset="0"/>
                <a:cs typeface="Times New Roman" panose="02020603050405020304" pitchFamily="18" charset="0"/>
              </a:rPr>
              <a:t>W</a:t>
            </a:r>
            <a:r>
              <a:rPr lang="en-US" sz="2800" dirty="0">
                <a:effectLst/>
                <a:latin typeface="Calibri" panose="020F0502020204030204" pitchFamily="34" charset="0"/>
                <a:ea typeface="Calibri" panose="020F0502020204030204" pitchFamily="34" charset="0"/>
                <a:cs typeface="Times New Roman" panose="02020603050405020304" pitchFamily="18" charset="0"/>
              </a:rPr>
              <a:t>hen the price of the good increases, the amount of the good people are willing and able to buy </a:t>
            </a:r>
            <a:r>
              <a:rPr lang="en-US" sz="2800" dirty="0">
                <a:latin typeface="Calibri" panose="020F0502020204030204" pitchFamily="34" charset="0"/>
                <a:ea typeface="Calibri" panose="020F0502020204030204" pitchFamily="34" charset="0"/>
                <a:cs typeface="Times New Roman" panose="02020603050405020304" pitchFamily="18" charset="0"/>
              </a:rPr>
              <a:t>de</a:t>
            </a:r>
            <a:r>
              <a:rPr lang="en-US" sz="2800" dirty="0">
                <a:effectLst/>
                <a:latin typeface="Calibri" panose="020F0502020204030204" pitchFamily="34" charset="0"/>
                <a:ea typeface="Calibri" panose="020F0502020204030204" pitchFamily="34" charset="0"/>
                <a:cs typeface="Times New Roman" panose="02020603050405020304" pitchFamily="18" charset="0"/>
              </a:rPr>
              <a:t>creases.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lvl="1"/>
            <a:r>
              <a:rPr lang="en-US" sz="2800" dirty="0">
                <a:latin typeface="Calibri" panose="020F0502020204030204" pitchFamily="34" charset="0"/>
                <a:ea typeface="Calibri" panose="020F0502020204030204" pitchFamily="34" charset="0"/>
                <a:cs typeface="Times New Roman" panose="02020603050405020304" pitchFamily="18" charset="0"/>
              </a:rPr>
              <a:t>W</a:t>
            </a:r>
            <a:r>
              <a:rPr lang="en-US" sz="2800" dirty="0">
                <a:effectLst/>
                <a:latin typeface="Calibri" panose="020F0502020204030204" pitchFamily="34" charset="0"/>
                <a:ea typeface="Calibri" panose="020F0502020204030204" pitchFamily="34" charset="0"/>
                <a:cs typeface="Times New Roman" panose="02020603050405020304" pitchFamily="18" charset="0"/>
              </a:rPr>
              <a:t>hen the price of the good decreases, the amount of the good people are willing and able to buy </a:t>
            </a:r>
            <a:r>
              <a:rPr lang="en-US" sz="2800" dirty="0">
                <a:latin typeface="Calibri" panose="020F0502020204030204" pitchFamily="34" charset="0"/>
                <a:ea typeface="Calibri" panose="020F0502020204030204" pitchFamily="34" charset="0"/>
                <a:cs typeface="Times New Roman" panose="02020603050405020304" pitchFamily="18" charset="0"/>
              </a:rPr>
              <a:t>in</a:t>
            </a:r>
            <a:r>
              <a:rPr lang="en-US" sz="2800" dirty="0">
                <a:effectLst/>
                <a:latin typeface="Calibri" panose="020F0502020204030204" pitchFamily="34" charset="0"/>
                <a:ea typeface="Calibri" panose="020F0502020204030204" pitchFamily="34" charset="0"/>
                <a:cs typeface="Times New Roman" panose="02020603050405020304" pitchFamily="18" charset="0"/>
              </a:rPr>
              <a:t>creases. </a:t>
            </a:r>
            <a:endParaRPr lang="en-US" sz="2800" dirty="0"/>
          </a:p>
        </p:txBody>
      </p:sp>
    </p:spTree>
    <p:extLst>
      <p:ext uri="{BB962C8B-B14F-4D97-AF65-F5344CB8AC3E}">
        <p14:creationId xmlns:p14="http://schemas.microsoft.com/office/powerpoint/2010/main" val="398741184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49048"/>
            <a:ext cx="8991600" cy="762000"/>
          </a:xfrm>
        </p:spPr>
        <p:txBody>
          <a:bodyPr>
            <a:normAutofit fontScale="90000"/>
          </a:bodyPr>
          <a:lstStyle/>
          <a:p>
            <a:r>
              <a:rPr lang="en-US" b="1" dirty="0">
                <a:solidFill>
                  <a:srgbClr val="43642A"/>
                </a:solidFill>
              </a:rPr>
              <a:t>Why People Buy More at Lower Prices and Less at Higher Prices</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2023, Federal Reserve Bank of St. Louis. Permission is granted to reprint or photocopy this presentation in its entirety for educational purposes provided the user credits the Federal Reserve Bank of St. Louis, www.stlouisfed.org/education.</a:t>
            </a:r>
          </a:p>
        </p:txBody>
      </p:sp>
      <p:sp>
        <p:nvSpPr>
          <p:cNvPr id="9" name="Content Placeholder 2">
            <a:extLst>
              <a:ext uri="{FF2B5EF4-FFF2-40B4-BE49-F238E27FC236}">
                <a16:creationId xmlns:a16="http://schemas.microsoft.com/office/drawing/2014/main" id="{7433A3DF-6438-42D6-989F-5FA59D162BED}"/>
              </a:ext>
            </a:extLst>
          </p:cNvPr>
          <p:cNvSpPr>
            <a:spLocks noGrp="1"/>
          </p:cNvSpPr>
          <p:nvPr>
            <p:ph idx="1"/>
          </p:nvPr>
        </p:nvSpPr>
        <p:spPr>
          <a:xfrm>
            <a:off x="433386" y="1817574"/>
            <a:ext cx="8253413" cy="4278426"/>
          </a:xfrm>
        </p:spPr>
        <p:txBody>
          <a:bodyPr>
            <a:normAutofit fontScale="92500" lnSpcReduction="20000"/>
          </a:bodyPr>
          <a:lstStyle/>
          <a:p>
            <a:pPr marL="0" marR="0" indent="45720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With a given amount of income (like $4 for beverages) people can’t buy as much when prices go up but can buy more when prices go down. </a:t>
            </a:r>
          </a:p>
          <a:p>
            <a:pPr lvl="1">
              <a:lnSpc>
                <a:spcPct val="107000"/>
              </a:lnSpc>
              <a:spcBef>
                <a:spcPts val="0"/>
              </a:spcBef>
              <a:spcAft>
                <a:spcPts val="80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For example, if a person has $20 to spend on cookies for a birthday party and the price of cookies is $1 each, they can buy 20 cookies. But if the price of the cookies is $0.50 each, they can buy 40 cookies. They are able to buy more with the same amount of money because the price decreased.</a:t>
            </a:r>
          </a:p>
          <a:p>
            <a:pPr marL="0" marR="0" indent="45720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When the price of a good increases, people will buy a less-expensive substitute. Substitutes are goods that we buy instead of or in place of one another. </a:t>
            </a:r>
          </a:p>
          <a:p>
            <a:pPr lvl="1">
              <a:lnSpc>
                <a:spcPct val="107000"/>
              </a:lnSpc>
              <a:spcBef>
                <a:spcPts val="0"/>
              </a:spcBef>
              <a:spcAft>
                <a:spcPts val="800"/>
              </a:spcAft>
              <a:buFont typeface="Courier New" panose="02070309020205020404" pitchFamily="49" charset="0"/>
              <a:buChar char="o"/>
            </a:pPr>
            <a:r>
              <a:rPr lang="en-US" sz="2000" dirty="0">
                <a:effectLst/>
                <a:latin typeface="Calibri" panose="020F0502020204030204" pitchFamily="34" charset="0"/>
                <a:ea typeface="Calibri" panose="020F0502020204030204" pitchFamily="34" charset="0"/>
                <a:cs typeface="Times New Roman" panose="02020603050405020304" pitchFamily="18" charset="0"/>
              </a:rPr>
              <a:t>For example, if oranges are on sale, people will buy more oranges instead of buying more-expensive fruits, such as strawberries or apples. They substitute less-expensive oranges for more-expensive fruit.</a:t>
            </a:r>
          </a:p>
          <a:p>
            <a:endParaRPr lang="en-US" dirty="0"/>
          </a:p>
          <a:p>
            <a:pPr marL="0" indent="0">
              <a:buNone/>
            </a:pPr>
            <a:endParaRPr lang="en-US" sz="2800" dirty="0"/>
          </a:p>
        </p:txBody>
      </p:sp>
    </p:spTree>
    <p:extLst>
      <p:ext uri="{BB962C8B-B14F-4D97-AF65-F5344CB8AC3E}">
        <p14:creationId xmlns:p14="http://schemas.microsoft.com/office/powerpoint/2010/main" val="132493263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111F8A30916E4A92B7DAF60BF0189C" ma:contentTypeVersion="4" ma:contentTypeDescription="Create a new document." ma:contentTypeScope="" ma:versionID="5f5a2b47f0c9c54269e3262eec87ba2a">
  <xsd:schema xmlns:xsd="http://www.w3.org/2001/XMLSchema" xmlns:xs="http://www.w3.org/2001/XMLSchema" xmlns:p="http://schemas.microsoft.com/office/2006/metadata/properties" xmlns:ns2="d18b261a-0edf-433c-ade6-b4c5a8c9ad88" targetNamespace="http://schemas.microsoft.com/office/2006/metadata/properties" ma:root="true" ma:fieldsID="038577eaa58192ab05f910e314a40bef" ns2:_="">
    <xsd:import namespace="d18b261a-0edf-433c-ade6-b4c5a8c9ad8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b261a-0edf-433c-ade6-b4c5a8c9ad8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d18b261a-0edf-433c-ade6-b4c5a8c9ad88">UZD6JJ247QYQ-3005-5</_dlc_DocId>
    <_dlc_DocIdUrl xmlns="d18b261a-0edf-433c-ade6-b4c5a8c9ad88">
      <Url>https://fedsharesites.frb.org/dist/8H/ST%20LOUIS/Research/econed/_layouts/DocIdRedir.aspx?ID=UZD6JJ247QYQ-3005-5</Url>
      <Description>UZD6JJ247QYQ-3005-5</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Receiver>
    <Name>Nintex conditional workflow start</Name>
    <Synchronization>Synchronous</Synchronization>
    <Type>10001</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10002</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2</Type>
    <SequenceNumber>50000</SequenceNumber>
    <Url/>
    <Assembly>Nintex.Workflow, Version=1.0.0.0, Culture=neutral, PublicKeyToken=913f6bae0ca5ae12</Assembly>
    <Class>Nintex.Workflow.ConditionalWorkflowStartReceiver</Class>
    <Data>635743247433258077</Data>
    <Filter/>
  </Receiver>
</spe:Receivers>
</file>

<file path=customXml/itemProps1.xml><?xml version="1.0" encoding="utf-8"?>
<ds:datastoreItem xmlns:ds="http://schemas.openxmlformats.org/officeDocument/2006/customXml" ds:itemID="{7C32548C-E12F-46E2-BB4D-97F4DB9E38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b261a-0edf-433c-ade6-b4c5a8c9ad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A105E8-BE96-4A60-AD4E-39404808E84F}">
  <ds:schemaRefs>
    <ds:schemaRef ds:uri="http://schemas.microsoft.com/sharepoint/v3/contenttype/forms"/>
  </ds:schemaRefs>
</ds:datastoreItem>
</file>

<file path=customXml/itemProps3.xml><?xml version="1.0" encoding="utf-8"?>
<ds:datastoreItem xmlns:ds="http://schemas.openxmlformats.org/officeDocument/2006/customXml" ds:itemID="{4BF8BD2D-9174-40A8-945F-45ADD4FBA775}">
  <ds:schemaRefs>
    <ds:schemaRef ds:uri="http://schemas.microsoft.com/office/2006/documentManagement/types"/>
    <ds:schemaRef ds:uri="http://purl.org/dc/elements/1.1/"/>
    <ds:schemaRef ds:uri="http://purl.org/dc/dcmitype/"/>
    <ds:schemaRef ds:uri="http://purl.org/dc/terms/"/>
    <ds:schemaRef ds:uri="http://schemas.openxmlformats.org/package/2006/metadata/core-properties"/>
    <ds:schemaRef ds:uri="http://www.w3.org/XML/1998/namespace"/>
    <ds:schemaRef ds:uri="http://schemas.microsoft.com/office/infopath/2007/PartnerControls"/>
    <ds:schemaRef ds:uri="d18b261a-0edf-433c-ade6-b4c5a8c9ad88"/>
    <ds:schemaRef ds:uri="http://schemas.microsoft.com/office/2006/metadata/properties"/>
  </ds:schemaRefs>
</ds:datastoreItem>
</file>

<file path=customXml/itemProps4.xml><?xml version="1.0" encoding="utf-8"?>
<ds:datastoreItem xmlns:ds="http://schemas.openxmlformats.org/officeDocument/2006/customXml" ds:itemID="{543F6704-9AEB-4C2C-B317-B19DD3E7FB0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PPt Template No. 4 with Econ Lowdown logo</Template>
  <TotalTime>4350</TotalTime>
  <Words>610</Words>
  <Application>Microsoft Office PowerPoint</Application>
  <PresentationFormat>On-screen Show (4:3)</PresentationFormat>
  <Paragraphs>37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Courier New</vt:lpstr>
      <vt:lpstr>1_Office Theme</vt:lpstr>
      <vt:lpstr>PowerPoint Presentation</vt:lpstr>
      <vt:lpstr>Consumers and Price</vt:lpstr>
      <vt:lpstr>Beverages for $1</vt:lpstr>
      <vt:lpstr>Number of Beverages Students Are Willing and Able to Buy at Various Prices</vt:lpstr>
      <vt:lpstr>The Law of Demand</vt:lpstr>
      <vt:lpstr>Why People Buy More at Lower Prices and Less at Higher Prices</vt:lpstr>
    </vt:vector>
  </TitlesOfParts>
  <Company>Federal Reserve Bank of St. Louis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Bayles, Mark A</dc:creator>
  <cp:lastModifiedBy>Ives, Jennifer M</cp:lastModifiedBy>
  <cp:revision>143</cp:revision>
  <dcterms:created xsi:type="dcterms:W3CDTF">2016-06-29T17:15:29Z</dcterms:created>
  <dcterms:modified xsi:type="dcterms:W3CDTF">2023-01-19T13:39:35Z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0x010100C1111F8A30916E4A92B7DAF60BF0189C</vt:lpwstr>
  </property>
  <property fmtid="{D5CDD505-2E9C-101B-9397-08002B2CF9AE}" pid="3" name="_dlc_DocIdItemGuid">
    <vt:lpwstr>435a00ef-5860-49e0-ba64-caa634aaa4d1</vt:lpwstr>
  </property>
  <property fmtid="{D5CDD505-2E9C-101B-9397-08002B2CF9AE}" pid="4" name="TitusGUID">
    <vt:lpwstr>c5768748-ac5a-4c5f-808d-9d4f187e39f2</vt:lpwstr>
  </property>
  <property fmtid="{D5CDD505-2E9C-101B-9397-08002B2CF9AE}" pid="5" name="MSIP_Label_65269c60-0483-4c57-9e8c-3779d6900235_Enabled">
    <vt:lpwstr>true</vt:lpwstr>
  </property>
  <property fmtid="{D5CDD505-2E9C-101B-9397-08002B2CF9AE}" pid="6" name="MSIP_Label_65269c60-0483-4c57-9e8c-3779d6900235_SetDate">
    <vt:lpwstr>2023-01-13T22:39:53Z</vt:lpwstr>
  </property>
  <property fmtid="{D5CDD505-2E9C-101B-9397-08002B2CF9AE}" pid="7" name="MSIP_Label_65269c60-0483-4c57-9e8c-3779d6900235_Method">
    <vt:lpwstr>Privileged</vt:lpwstr>
  </property>
  <property fmtid="{D5CDD505-2E9C-101B-9397-08002B2CF9AE}" pid="8" name="MSIP_Label_65269c60-0483-4c57-9e8c-3779d6900235_Name">
    <vt:lpwstr>65269c60-0483-4c57-9e8c-3779d6900235</vt:lpwstr>
  </property>
  <property fmtid="{D5CDD505-2E9C-101B-9397-08002B2CF9AE}" pid="9" name="MSIP_Label_65269c60-0483-4c57-9e8c-3779d6900235_SiteId">
    <vt:lpwstr>b397c653-5b19-463f-b9fc-af658ded9128</vt:lpwstr>
  </property>
  <property fmtid="{D5CDD505-2E9C-101B-9397-08002B2CF9AE}" pid="10" name="MSIP_Label_65269c60-0483-4c57-9e8c-3779d6900235_ActionId">
    <vt:lpwstr>5b676f03-57f0-4e8a-8bcb-9e36da068ef7</vt:lpwstr>
  </property>
  <property fmtid="{D5CDD505-2E9C-101B-9397-08002B2CF9AE}" pid="11" name="MSIP_Label_65269c60-0483-4c57-9e8c-3779d6900235_ContentBits">
    <vt:lpwstr>0</vt:lpwstr>
  </property>
</Properties>
</file>