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
  </p:notesMasterIdLst>
  <p:sldIdLst>
    <p:sldId id="462" r:id="rId2"/>
    <p:sldId id="463" r:id="rId3"/>
    <p:sldId id="464" r:id="rId4"/>
    <p:sldId id="472" r:id="rId5"/>
    <p:sldId id="466" r:id="rId6"/>
    <p:sldId id="467" r:id="rId7"/>
    <p:sldId id="468" r:id="rId8"/>
    <p:sldId id="469" r:id="rId9"/>
    <p:sldId id="473" r:id="rId10"/>
    <p:sldId id="4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526A5A-E100-4D2A-B346-8E8F93F5EFDA}">
          <p14:sldIdLst>
            <p14:sldId id="462"/>
            <p14:sldId id="463"/>
            <p14:sldId id="464"/>
            <p14:sldId id="472"/>
            <p14:sldId id="466"/>
            <p14:sldId id="467"/>
            <p14:sldId id="468"/>
            <p14:sldId id="469"/>
            <p14:sldId id="473"/>
            <p14:sldId id="4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74" d="100"/>
          <a:sy n="74" d="100"/>
        </p:scale>
        <p:origin x="1386" y="60"/>
      </p:cViewPr>
      <p:guideLst>
        <p:guide orient="horz" pos="2160"/>
        <p:guide pos="288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F81ED-E822-4AC8-B22B-84108A8DC13B}" type="datetimeFigureOut">
              <a:rPr lang="en-US" smtClean="0"/>
              <a:t>10/6/2015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21CE92-EAD4-420C-924F-356234ABD102}" type="slidenum">
              <a:rPr lang="en-US" smtClean="0"/>
              <a:t>‹#›</a:t>
            </a:fld>
            <a:endParaRPr lang="en-US" dirty="0"/>
          </a:p>
        </p:txBody>
      </p:sp>
    </p:spTree>
    <p:extLst>
      <p:ext uri="{BB962C8B-B14F-4D97-AF65-F5344CB8AC3E}">
        <p14:creationId xmlns:p14="http://schemas.microsoft.com/office/powerpoint/2010/main" val="152550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lettering was done by Ruth Rose and the book was reproduced</a:t>
            </a:r>
            <a:r>
              <a:rPr lang="en-US" baseline="0" dirty="0" smtClean="0"/>
              <a:t> by the B.K. Elliott Company of Cleveland, Ohio and Pittsburg, PA most known for manufacturing drawing materials used by architects and engineers</a:t>
            </a:r>
            <a:endParaRPr lang="en-US" dirty="0" smtClean="0"/>
          </a:p>
          <a:p>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a:t>
            </a:fld>
            <a:endParaRPr lang="en-US" dirty="0"/>
          </a:p>
        </p:txBody>
      </p:sp>
    </p:spTree>
    <p:extLst>
      <p:ext uri="{BB962C8B-B14F-4D97-AF65-F5344CB8AC3E}">
        <p14:creationId xmlns:p14="http://schemas.microsoft.com/office/powerpoint/2010/main" val="16256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see listed in 1933 that might be unknown to your students especially if you have not studied this time period yet?  The acronyms of the alphabet soup are often confusing to students.  Next, I will share with you one of the many activities that are included in our Great Depression Curriculum Unit.  Our Great Depression Curriculum Unit is the Britannica of Great Depression Curriculum. </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10</a:t>
            </a:fld>
            <a:endParaRPr lang="en-US" dirty="0"/>
          </a:p>
        </p:txBody>
      </p:sp>
    </p:spTree>
    <p:extLst>
      <p:ext uri="{BB962C8B-B14F-4D97-AF65-F5344CB8AC3E}">
        <p14:creationId xmlns:p14="http://schemas.microsoft.com/office/powerpoint/2010/main" val="370877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Leonard P. Ayres collected stats of</a:t>
            </a:r>
            <a:r>
              <a:rPr lang="en-US" baseline="0" dirty="0" smtClean="0"/>
              <a:t> U.S. battle deaths in WWI and WWII and became Chief of Statistics Service. He wrote numerous books and earned his Ph.D. from Boston U. where he applied statistical methods to educational studies.  He went on to work for the Cleveland Trust Company and edited the bank’s “Business Bulletin.”</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480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lettering was done by Ruth Rose and the book was reproduced</a:t>
            </a:r>
            <a:r>
              <a:rPr lang="en-US" baseline="0" dirty="0" smtClean="0"/>
              <a:t> by the B.K. Elliott Company of Cleveland, Ohio and Pittsburg, PA most known for manufacturing drawing materials used by architects and engineers</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3</a:t>
            </a:fld>
            <a:endParaRPr lang="en-US" dirty="0"/>
          </a:p>
        </p:txBody>
      </p:sp>
    </p:spTree>
    <p:extLst>
      <p:ext uri="{BB962C8B-B14F-4D97-AF65-F5344CB8AC3E}">
        <p14:creationId xmlns:p14="http://schemas.microsoft.com/office/powerpoint/2010/main" val="382646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groups to discuss first their number then look at the other</a:t>
            </a:r>
            <a:r>
              <a:rPr lang="en-US" baseline="0" dirty="0" smtClean="0"/>
              <a:t> numbers.  Check for understanding.  If you have fewer than 16 groups combine numbers  12 and 13 and or numbers 15 and 16.  Students will jigsaw the material and become experts on their particular numbers.  </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4</a:t>
            </a:fld>
            <a:endParaRPr lang="en-US" dirty="0"/>
          </a:p>
        </p:txBody>
      </p:sp>
    </p:spTree>
    <p:extLst>
      <p:ext uri="{BB962C8B-B14F-4D97-AF65-F5344CB8AC3E}">
        <p14:creationId xmlns:p14="http://schemas.microsoft.com/office/powerpoint/2010/main" val="180032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out questions from groups</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5</a:t>
            </a:fld>
            <a:endParaRPr lang="en-US" dirty="0"/>
          </a:p>
        </p:txBody>
      </p:sp>
    </p:spTree>
    <p:extLst>
      <p:ext uri="{BB962C8B-B14F-4D97-AF65-F5344CB8AC3E}">
        <p14:creationId xmlns:p14="http://schemas.microsoft.com/office/powerpoint/2010/main" val="174511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go to the General Arrangement and Legend handout and find your number on the page.  Answer any questions regarding what they are looking for on the page. Go through each number and have the groups report out that they 1) understand what they are looking for and 2) where they are to find it.</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6</a:t>
            </a:fld>
            <a:endParaRPr lang="en-US" dirty="0"/>
          </a:p>
        </p:txBody>
      </p:sp>
    </p:spTree>
    <p:extLst>
      <p:ext uri="{BB962C8B-B14F-4D97-AF65-F5344CB8AC3E}">
        <p14:creationId xmlns:p14="http://schemas.microsoft.com/office/powerpoint/2010/main" val="5784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7</a:t>
            </a:fld>
            <a:endParaRPr lang="en-US" dirty="0"/>
          </a:p>
        </p:txBody>
      </p:sp>
    </p:spTree>
    <p:extLst>
      <p:ext uri="{BB962C8B-B14F-4D97-AF65-F5344CB8AC3E}">
        <p14:creationId xmlns:p14="http://schemas.microsoft.com/office/powerpoint/2010/main" val="36559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of historical</a:t>
            </a:r>
            <a:r>
              <a:rPr lang="en-US" baseline="0" dirty="0" smtClean="0"/>
              <a:t> questioning skills- </a:t>
            </a:r>
            <a:r>
              <a:rPr lang="en-US" dirty="0" smtClean="0"/>
              <a:t>Look at handout 2 and read</a:t>
            </a:r>
            <a:r>
              <a:rPr lang="en-US" baseline="0" dirty="0" smtClean="0"/>
              <a:t> the questions keeping in mind the number in which your group is the expert.  Will the information to answer the question likely come from your number?  What will these questions help me understand about a particular year in U.S. history? Are there others I would like to ask?</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8</a:t>
            </a:fld>
            <a:endParaRPr lang="en-US" dirty="0"/>
          </a:p>
        </p:txBody>
      </p:sp>
    </p:spTree>
    <p:extLst>
      <p:ext uri="{BB962C8B-B14F-4D97-AF65-F5344CB8AC3E}">
        <p14:creationId xmlns:p14="http://schemas.microsoft.com/office/powerpoint/2010/main" val="36990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Book is hyperlinked to the actual</a:t>
            </a:r>
            <a:r>
              <a:rPr lang="en-US" baseline="0" dirty="0" smtClean="0"/>
              <a:t> 75 Years of American Finance.  Select a year to have them investigate. Perhaps begin with 1861.  Ask each group to look at the historical inquiry questions under each heading- observe, reflect, question and see how the information in their number applies.  Discuss among groups.  Students would be required to write down best answers for the group from each heading.  Report out/ share answers then ask them to all move on to the analyze section and with their group answer the question(s) selected.</a:t>
            </a:r>
            <a:endParaRPr lang="en-US" dirty="0"/>
          </a:p>
        </p:txBody>
      </p:sp>
      <p:sp>
        <p:nvSpPr>
          <p:cNvPr id="4" name="Slide Number Placeholder 3"/>
          <p:cNvSpPr>
            <a:spLocks noGrp="1"/>
          </p:cNvSpPr>
          <p:nvPr>
            <p:ph type="sldNum" sz="quarter" idx="10"/>
          </p:nvPr>
        </p:nvSpPr>
        <p:spPr/>
        <p:txBody>
          <a:bodyPr/>
          <a:lstStyle/>
          <a:p>
            <a:fld id="{F221CE92-EAD4-420C-924F-356234ABD102}" type="slidenum">
              <a:rPr lang="en-US" smtClean="0"/>
              <a:t>9</a:t>
            </a:fld>
            <a:endParaRPr lang="en-US" dirty="0"/>
          </a:p>
        </p:txBody>
      </p:sp>
    </p:spTree>
    <p:extLst>
      <p:ext uri="{BB962C8B-B14F-4D97-AF65-F5344CB8AC3E}">
        <p14:creationId xmlns:p14="http://schemas.microsoft.com/office/powerpoint/2010/main" val="371841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0C2A7-BD78-4DA3-9665-4D25ADDF211C}" type="datetimeFigureOut">
              <a:rPr lang="en-US" smtClean="0"/>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19000"/>
              </a:schemeClr>
            </a:gs>
            <a:gs pos="81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0C2A7-BD78-4DA3-9665-4D25ADDF211C}" type="datetimeFigureOut">
              <a:rPr lang="en-US" smtClean="0"/>
              <a:t>10/6/2015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73E4-51E6-433C-9B3F-D708D834DE0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fraser.stlouisfed.org/75years/presentation_only.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fraser.stlouisfed.org/75years/presentation_only.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r>
              <a:rPr lang="en-US" b="1" dirty="0" smtClean="0"/>
              <a:t>Historical Inquiry with 75 Years of American Finance</a:t>
            </a:r>
            <a:endParaRPr lang="en-US" b="1"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09954" y="1844600"/>
            <a:ext cx="5124091" cy="4037162"/>
          </a:xfrm>
        </p:spPr>
      </p:pic>
    </p:spTree>
    <p:extLst>
      <p:ext uri="{BB962C8B-B14F-4D97-AF65-F5344CB8AC3E}">
        <p14:creationId xmlns:p14="http://schemas.microsoft.com/office/powerpoint/2010/main" val="27573248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7938"/>
            <a:ext cx="9144000" cy="533400"/>
          </a:xfrm>
          <a:prstGeom prst="rect">
            <a:avLst/>
          </a:prstGeom>
        </p:spPr>
      </p:pic>
      <p:sp>
        <p:nvSpPr>
          <p:cNvPr id="6" name="Title 1"/>
          <p:cNvSpPr>
            <a:spLocks noGrp="1"/>
          </p:cNvSpPr>
          <p:nvPr>
            <p:ph type="title"/>
          </p:nvPr>
        </p:nvSpPr>
        <p:spPr>
          <a:xfrm>
            <a:off x="457200" y="381000"/>
            <a:ext cx="8229600" cy="1219200"/>
          </a:xfrm>
        </p:spPr>
        <p:txBody>
          <a:bodyPr>
            <a:normAutofit/>
          </a:bodyPr>
          <a:lstStyle/>
          <a:p>
            <a:r>
              <a:rPr lang="en-US" sz="3600" b="1" dirty="0" smtClean="0">
                <a:effectLst>
                  <a:outerShdw blurRad="38100" dist="38100" dir="2700000" algn="tl">
                    <a:srgbClr val="000000">
                      <a:alpha val="43137"/>
                    </a:srgbClr>
                  </a:outerShdw>
                </a:effectLst>
              </a:rPr>
              <a:t>75 Years of American Finance</a:t>
            </a:r>
            <a:endParaRPr lang="en-US" sz="3600" b="1" dirty="0">
              <a:effectLst>
                <a:outerShdw blurRad="38100" dist="38100" dir="2700000" algn="tl">
                  <a:srgbClr val="000000">
                    <a:alpha val="43137"/>
                  </a:srgbClr>
                </a:outerShdw>
              </a:effectLst>
            </a:endParaRPr>
          </a:p>
        </p:txBody>
      </p:sp>
      <p:pic>
        <p:nvPicPr>
          <p:cNvPr id="3" name="Content Placeholder 2"/>
          <p:cNvPicPr>
            <a:picLocks noGrp="1" noChangeAspect="1"/>
          </p:cNvPicPr>
          <p:nvPr>
            <p:ph idx="1"/>
          </p:nvPr>
        </p:nvPicPr>
        <p:blipFill>
          <a:blip r:embed="rId4"/>
          <a:stretch>
            <a:fillRect/>
          </a:stretch>
        </p:blipFill>
        <p:spPr>
          <a:xfrm>
            <a:off x="2296969" y="1600200"/>
            <a:ext cx="4550062" cy="45259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69612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6" name="Title 1"/>
          <p:cNvSpPr>
            <a:spLocks noGrp="1"/>
          </p:cNvSpPr>
          <p:nvPr>
            <p:ph type="title"/>
          </p:nvPr>
        </p:nvSpPr>
        <p:spPr/>
        <p:txBody>
          <a:bodyPr>
            <a:normAutofit/>
          </a:bodyPr>
          <a:lstStyle/>
          <a:p>
            <a:r>
              <a:rPr lang="en-US" sz="3600" b="1" dirty="0" smtClean="0"/>
              <a:t>75 Years of American Finance</a:t>
            </a:r>
            <a:endParaRPr lang="en-US" sz="3600" b="1" dirty="0"/>
          </a:p>
        </p:txBody>
      </p:sp>
      <p:sp>
        <p:nvSpPr>
          <p:cNvPr id="2" name="Content Placeholder 1"/>
          <p:cNvSpPr>
            <a:spLocks noGrp="1"/>
          </p:cNvSpPr>
          <p:nvPr>
            <p:ph idx="1"/>
          </p:nvPr>
        </p:nvSpPr>
        <p:spPr>
          <a:xfrm>
            <a:off x="457200" y="1219201"/>
            <a:ext cx="3505200" cy="4788364"/>
          </a:xfrm>
          <a:ln>
            <a:solidFill>
              <a:srgbClr val="0070C0"/>
            </a:solidFill>
          </a:ln>
        </p:spPr>
        <p:txBody>
          <a:bodyPr>
            <a:normAutofit/>
          </a:bodyPr>
          <a:lstStyle/>
          <a:p>
            <a:pPr marL="0" indent="0">
              <a:buNone/>
            </a:pPr>
            <a:r>
              <a:rPr lang="en-US" sz="2800" b="1" dirty="0" smtClean="0"/>
              <a:t>L. Merle Hostetler</a:t>
            </a:r>
            <a:endParaRPr lang="en-US" sz="2800" dirty="0"/>
          </a:p>
          <a:p>
            <a:r>
              <a:rPr lang="en-US" sz="1900" dirty="0" smtClean="0"/>
              <a:t>Professor — Western Reserve University</a:t>
            </a:r>
          </a:p>
          <a:p>
            <a:r>
              <a:rPr lang="en-US" sz="1900" dirty="0" smtClean="0"/>
              <a:t>Research </a:t>
            </a:r>
            <a:r>
              <a:rPr lang="en-US" sz="1900" dirty="0"/>
              <a:t>Director </a:t>
            </a:r>
            <a:r>
              <a:rPr lang="en-US" sz="1900" dirty="0" smtClean="0"/>
              <a:t>—  Federal Reserve Bank of Cleveland</a:t>
            </a:r>
          </a:p>
          <a:p>
            <a:endParaRPr lang="en-US" sz="900" dirty="0"/>
          </a:p>
          <a:p>
            <a:endParaRPr lang="en-US" sz="900" dirty="0" smtClean="0"/>
          </a:p>
          <a:p>
            <a:endParaRPr lang="en-US" sz="900" dirty="0"/>
          </a:p>
          <a:p>
            <a:pPr marL="0" indent="0">
              <a:buNone/>
            </a:pPr>
            <a:r>
              <a:rPr lang="en-US" sz="1200" dirty="0" smtClean="0"/>
              <a:t>         View all 85 feet of the timeline online at </a:t>
            </a:r>
          </a:p>
          <a:p>
            <a:pPr marL="0" indent="0">
              <a:buNone/>
            </a:pPr>
            <a:r>
              <a:rPr lang="en-US" sz="900" dirty="0" smtClean="0"/>
              <a:t>             </a:t>
            </a:r>
            <a:r>
              <a:rPr lang="en-US" sz="900" dirty="0" smtClean="0">
                <a:hlinkClick r:id="rId4"/>
              </a:rPr>
              <a:t>https</a:t>
            </a:r>
            <a:r>
              <a:rPr lang="en-US" sz="900" dirty="0">
                <a:hlinkClick r:id="rId4"/>
              </a:rPr>
              <a:t>://fraser.stlouisfed.org/75years/presentation_only.php</a:t>
            </a:r>
            <a:r>
              <a:rPr lang="en-US" sz="900" dirty="0"/>
              <a:t> </a:t>
            </a:r>
          </a:p>
          <a:p>
            <a:endParaRPr lang="en-US" sz="900" dirty="0"/>
          </a:p>
          <a:p>
            <a:endParaRPr lang="en-US" sz="900" dirty="0" smtClean="0"/>
          </a:p>
          <a:p>
            <a:endParaRPr lang="en-US" sz="900" dirty="0"/>
          </a:p>
          <a:p>
            <a:endParaRPr lang="en-US" sz="900" dirty="0" smtClean="0"/>
          </a:p>
          <a:p>
            <a:endParaRPr lang="en-US" sz="900" dirty="0"/>
          </a:p>
          <a:p>
            <a:endParaRPr lang="en-US" sz="900" dirty="0" smtClean="0"/>
          </a:p>
          <a:p>
            <a:endParaRPr lang="en-US" sz="900" dirty="0"/>
          </a:p>
          <a:p>
            <a:pPr marL="0" indent="0">
              <a:buNone/>
            </a:pPr>
            <a:endParaRPr lang="en-US" sz="900" dirty="0"/>
          </a:p>
          <a:p>
            <a:endParaRPr lang="en-US" sz="900" dirty="0" smtClean="0"/>
          </a:p>
          <a:p>
            <a:r>
              <a:rPr lang="en-US" sz="2800" dirty="0" smtClean="0"/>
              <a:t>Sources </a:t>
            </a:r>
            <a:endParaRPr lang="en-US" sz="2800" dirty="0"/>
          </a:p>
        </p:txBody>
      </p:sp>
      <p:pic>
        <p:nvPicPr>
          <p:cNvPr id="6147" name="Picture 3" descr="H:\ongoingMYDocs\FRASERrelated\75Years\hostetler_75yrsamfin_Page_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685" y="1219200"/>
            <a:ext cx="4688115" cy="478836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2133600" y="5638800"/>
            <a:ext cx="685800" cy="0"/>
          </a:xfrm>
          <a:prstGeom prst="straightConnector1">
            <a:avLst/>
          </a:prstGeom>
          <a:ln>
            <a:solidFill>
              <a:srgbClr val="002060"/>
            </a:solidFill>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640081" y="3429000"/>
            <a:ext cx="3246119"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3159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7" end="17"/>
                                            </p:txEl>
                                          </p:spTgt>
                                        </p:tgtEl>
                                        <p:attrNameLst>
                                          <p:attrName>style.visibility</p:attrName>
                                        </p:attrNameLst>
                                      </p:cBhvr>
                                      <p:to>
                                        <p:strVal val="visible"/>
                                      </p:to>
                                    </p:set>
                                    <p:anim calcmode="lin" valueType="num">
                                      <p:cBhvr>
                                        <p:cTn id="7" dur="500" fill="hold"/>
                                        <p:tgtEl>
                                          <p:spTgt spid="2">
                                            <p:txEl>
                                              <p:pRg st="17" end="17"/>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7" end="17"/>
                                            </p:txEl>
                                          </p:spTgt>
                                        </p:tgtEl>
                                        <p:attrNameLst>
                                          <p:attrName>ppt_h</p:attrName>
                                        </p:attrNameLst>
                                      </p:cBhvr>
                                      <p:tavLst>
                                        <p:tav tm="0">
                                          <p:val>
                                            <p:fltVal val="0"/>
                                          </p:val>
                                        </p:tav>
                                        <p:tav tm="100000">
                                          <p:val>
                                            <p:strVal val="#ppt_h"/>
                                          </p:val>
                                        </p:tav>
                                      </p:tavLst>
                                    </p:anim>
                                    <p:animEffect transition="in" filter="fade">
                                      <p:cBhvr>
                                        <p:cTn id="9"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6" name="Title 1"/>
          <p:cNvSpPr>
            <a:spLocks noGrp="1"/>
          </p:cNvSpPr>
          <p:nvPr>
            <p:ph type="title"/>
          </p:nvPr>
        </p:nvSpPr>
        <p:spPr/>
        <p:txBody>
          <a:bodyPr>
            <a:normAutofit/>
          </a:bodyPr>
          <a:lstStyle/>
          <a:p>
            <a:r>
              <a:rPr lang="en-US" sz="3600" b="1" dirty="0"/>
              <a:t>75 Years of American Finance</a:t>
            </a:r>
          </a:p>
        </p:txBody>
      </p:sp>
      <p:sp>
        <p:nvSpPr>
          <p:cNvPr id="2" name="Content Placeholder 1"/>
          <p:cNvSpPr>
            <a:spLocks noGrp="1"/>
          </p:cNvSpPr>
          <p:nvPr>
            <p:ph idx="1"/>
          </p:nvPr>
        </p:nvSpPr>
        <p:spPr/>
        <p:txBody>
          <a:bodyPr/>
          <a:lstStyle/>
          <a:p>
            <a:r>
              <a:rPr lang="en-US" dirty="0" smtClean="0"/>
              <a:t>This document is a graphic presentation of events from 1861-1935 done in 1936</a:t>
            </a:r>
          </a:p>
          <a:p>
            <a:endParaRPr lang="en-US" dirty="0" smtClean="0"/>
          </a:p>
          <a:p>
            <a:r>
              <a:rPr lang="en-US" dirty="0" smtClean="0"/>
              <a:t>The years 1936-1938 were added in 1939</a:t>
            </a:r>
          </a:p>
          <a:p>
            <a:pPr marL="0" indent="0">
              <a:buNone/>
            </a:pPr>
            <a:endParaRPr lang="en-US" dirty="0" smtClean="0"/>
          </a:p>
          <a:p>
            <a:r>
              <a:rPr lang="en-US" dirty="0" smtClean="0"/>
              <a:t>The graphic is a detailed timeline</a:t>
            </a:r>
          </a:p>
          <a:p>
            <a:pPr marL="0" indent="0">
              <a:buNone/>
            </a:pPr>
            <a:endParaRPr lang="en-US" dirty="0" smtClean="0"/>
          </a:p>
          <a:p>
            <a:endParaRPr lang="en-US" dirty="0"/>
          </a:p>
        </p:txBody>
      </p:sp>
    </p:spTree>
    <p:extLst>
      <p:ext uri="{BB962C8B-B14F-4D97-AF65-F5344CB8AC3E}">
        <p14:creationId xmlns:p14="http://schemas.microsoft.com/office/powerpoint/2010/main" val="22045207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7938"/>
            <a:ext cx="9144000" cy="533400"/>
          </a:xfrm>
          <a:prstGeom prst="rect">
            <a:avLst/>
          </a:prstGeom>
        </p:spPr>
      </p:pic>
      <p:sp>
        <p:nvSpPr>
          <p:cNvPr id="6" name="Title 1"/>
          <p:cNvSpPr>
            <a:spLocks noGrp="1"/>
          </p:cNvSpPr>
          <p:nvPr>
            <p:ph type="title"/>
          </p:nvPr>
        </p:nvSpPr>
        <p:spPr>
          <a:xfrm>
            <a:off x="457200" y="381000"/>
            <a:ext cx="8229600" cy="1219200"/>
          </a:xfrm>
        </p:spPr>
        <p:txBody>
          <a:bodyPr>
            <a:normAutofit/>
          </a:bodyPr>
          <a:lstStyle/>
          <a:p>
            <a:r>
              <a:rPr lang="en-US" sz="3600" b="1" dirty="0" smtClean="0">
                <a:effectLst>
                  <a:outerShdw blurRad="38100" dist="38100" dir="2700000" algn="tl">
                    <a:srgbClr val="000000">
                      <a:alpha val="43137"/>
                    </a:srgbClr>
                  </a:outerShdw>
                </a:effectLst>
              </a:rPr>
              <a:t>75 Years of American Finance</a:t>
            </a:r>
            <a:endParaRPr lang="en-US" sz="3600"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p:txBody>
          <a:bodyPr/>
          <a:lstStyle/>
          <a:p>
            <a:r>
              <a:rPr lang="en-US" dirty="0" smtClean="0"/>
              <a:t>Divide students into 16 groups</a:t>
            </a:r>
          </a:p>
          <a:p>
            <a:r>
              <a:rPr lang="en-US" dirty="0" smtClean="0"/>
              <a:t>Distribute handouts 1 and 2</a:t>
            </a:r>
          </a:p>
          <a:p>
            <a:r>
              <a:rPr lang="en-US" dirty="0" smtClean="0"/>
              <a:t>Focus on handout 1 items 1- 16 </a:t>
            </a:r>
          </a:p>
          <a:p>
            <a:r>
              <a:rPr lang="en-US" dirty="0" smtClean="0"/>
              <a:t>Discuss your number in your group</a:t>
            </a:r>
          </a:p>
          <a:p>
            <a:r>
              <a:rPr lang="en-US" dirty="0" smtClean="0"/>
              <a:t>Find your number on 75 Years page</a:t>
            </a:r>
          </a:p>
          <a:p>
            <a:r>
              <a:rPr lang="en-US" dirty="0" smtClean="0"/>
              <a:t>Each group reports to the rest of the class</a:t>
            </a:r>
          </a:p>
        </p:txBody>
      </p:sp>
    </p:spTree>
    <p:extLst>
      <p:ext uri="{BB962C8B-B14F-4D97-AF65-F5344CB8AC3E}">
        <p14:creationId xmlns:p14="http://schemas.microsoft.com/office/powerpoint/2010/main" val="27759285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7938"/>
            <a:ext cx="9144000" cy="533400"/>
          </a:xfrm>
          <a:prstGeom prst="rect">
            <a:avLst/>
          </a:prstGeom>
        </p:spPr>
      </p:pic>
      <p:sp>
        <p:nvSpPr>
          <p:cNvPr id="6" name="Title 1"/>
          <p:cNvSpPr>
            <a:spLocks noGrp="1"/>
          </p:cNvSpPr>
          <p:nvPr>
            <p:ph type="title"/>
          </p:nvPr>
        </p:nvSpPr>
        <p:spPr>
          <a:xfrm>
            <a:off x="457200" y="381000"/>
            <a:ext cx="8229600" cy="1219200"/>
          </a:xfrm>
        </p:spPr>
        <p:txBody>
          <a:bodyPr>
            <a:normAutofit/>
          </a:bodyPr>
          <a:lstStyle/>
          <a:p>
            <a:r>
              <a:rPr lang="en-US" sz="3600" b="1" dirty="0" smtClean="0">
                <a:effectLst>
                  <a:outerShdw blurRad="38100" dist="38100" dir="2700000" algn="tl">
                    <a:srgbClr val="000000">
                      <a:alpha val="43137"/>
                    </a:srgbClr>
                  </a:outerShdw>
                </a:effectLst>
              </a:rPr>
              <a:t>75 Years of American Finance</a:t>
            </a:r>
            <a:endParaRPr lang="en-US" sz="3600" b="1" dirty="0">
              <a:effectLst>
                <a:outerShdw blurRad="38100" dist="38100" dir="2700000" algn="tl">
                  <a:srgbClr val="000000">
                    <a:alpha val="43137"/>
                  </a:srgbClr>
                </a:outerShdw>
              </a:effectLst>
            </a:endParaRPr>
          </a:p>
        </p:txBody>
      </p:sp>
      <p:pic>
        <p:nvPicPr>
          <p:cNvPr id="11" name="Content Placeholder 10"/>
          <p:cNvPicPr>
            <a:picLocks noGrp="1" noChangeAspect="1"/>
          </p:cNvPicPr>
          <p:nvPr>
            <p:ph idx="1"/>
          </p:nvPr>
        </p:nvPicPr>
        <p:blipFill>
          <a:blip r:embed="rId4"/>
          <a:stretch>
            <a:fillRect/>
          </a:stretch>
        </p:blipFill>
        <p:spPr>
          <a:xfrm>
            <a:off x="2133600" y="1600200"/>
            <a:ext cx="4800600" cy="4953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599986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7938"/>
            <a:ext cx="9144000" cy="533400"/>
          </a:xfrm>
          <a:prstGeom prst="rect">
            <a:avLst/>
          </a:prstGeom>
        </p:spPr>
      </p:pic>
      <p:sp>
        <p:nvSpPr>
          <p:cNvPr id="6" name="Title 1"/>
          <p:cNvSpPr>
            <a:spLocks noGrp="1"/>
          </p:cNvSpPr>
          <p:nvPr>
            <p:ph type="title"/>
          </p:nvPr>
        </p:nvSpPr>
        <p:spPr>
          <a:xfrm>
            <a:off x="457200" y="381000"/>
            <a:ext cx="8229600" cy="1219200"/>
          </a:xfrm>
        </p:spPr>
        <p:txBody>
          <a:bodyPr>
            <a:normAutofit/>
          </a:bodyPr>
          <a:lstStyle/>
          <a:p>
            <a:r>
              <a:rPr lang="en-US" sz="3600" b="1" dirty="0" smtClean="0">
                <a:effectLst>
                  <a:outerShdw blurRad="38100" dist="38100" dir="2700000" algn="tl">
                    <a:srgbClr val="000000">
                      <a:alpha val="43137"/>
                    </a:srgbClr>
                  </a:outerShdw>
                </a:effectLst>
              </a:rPr>
              <a:t>75 Years of American Finance</a:t>
            </a:r>
            <a:endParaRPr lang="en-US" sz="3600" b="1" dirty="0">
              <a:effectLst>
                <a:outerShdw blurRad="38100" dist="38100" dir="2700000" algn="tl">
                  <a:srgbClr val="000000">
                    <a:alpha val="43137"/>
                  </a:srgbClr>
                </a:outerShdw>
              </a:effectLst>
            </a:endParaRPr>
          </a:p>
        </p:txBody>
      </p:sp>
      <p:pic>
        <p:nvPicPr>
          <p:cNvPr id="3" name="Content Placeholder 2"/>
          <p:cNvPicPr>
            <a:picLocks noGrp="1" noChangeAspect="1"/>
          </p:cNvPicPr>
          <p:nvPr>
            <p:ph idx="1"/>
          </p:nvPr>
        </p:nvPicPr>
        <p:blipFill>
          <a:blip r:embed="rId4"/>
          <a:stretch>
            <a:fillRect/>
          </a:stretch>
        </p:blipFill>
        <p:spPr>
          <a:xfrm>
            <a:off x="2133600" y="1447800"/>
            <a:ext cx="5105400" cy="4953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654015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7938"/>
            <a:ext cx="9144000" cy="533400"/>
          </a:xfrm>
          <a:prstGeom prst="rect">
            <a:avLst/>
          </a:prstGeom>
        </p:spPr>
      </p:pic>
      <p:sp>
        <p:nvSpPr>
          <p:cNvPr id="6" name="Title 1"/>
          <p:cNvSpPr>
            <a:spLocks noGrp="1"/>
          </p:cNvSpPr>
          <p:nvPr>
            <p:ph type="title"/>
          </p:nvPr>
        </p:nvSpPr>
        <p:spPr>
          <a:xfrm>
            <a:off x="457200" y="381000"/>
            <a:ext cx="8229600" cy="1219200"/>
          </a:xfrm>
        </p:spPr>
        <p:txBody>
          <a:bodyPr>
            <a:normAutofit/>
          </a:bodyPr>
          <a:lstStyle/>
          <a:p>
            <a:r>
              <a:rPr lang="en-US" sz="3600" b="1" dirty="0" smtClean="0">
                <a:effectLst>
                  <a:outerShdw blurRad="38100" dist="38100" dir="2700000" algn="tl">
                    <a:srgbClr val="000000">
                      <a:alpha val="43137"/>
                    </a:srgbClr>
                  </a:outerShdw>
                </a:effectLst>
              </a:rPr>
              <a:t>75 Years of American Finance</a:t>
            </a:r>
            <a:endParaRPr lang="en-US" sz="3600" b="1" dirty="0">
              <a:effectLst>
                <a:outerShdw blurRad="38100" dist="38100" dir="2700000" algn="tl">
                  <a:srgbClr val="000000">
                    <a:alpha val="43137"/>
                  </a:srgbClr>
                </a:outerShdw>
              </a:effectLst>
            </a:endParaRPr>
          </a:p>
        </p:txBody>
      </p:sp>
      <p:pic>
        <p:nvPicPr>
          <p:cNvPr id="3" name="Content Placeholder 2"/>
          <p:cNvPicPr>
            <a:picLocks noGrp="1" noChangeAspect="1"/>
          </p:cNvPicPr>
          <p:nvPr>
            <p:ph idx="1"/>
          </p:nvPr>
        </p:nvPicPr>
        <p:blipFill>
          <a:blip r:embed="rId4"/>
          <a:stretch>
            <a:fillRect/>
          </a:stretch>
        </p:blipFill>
        <p:spPr>
          <a:xfrm>
            <a:off x="2133600" y="1447800"/>
            <a:ext cx="4800599" cy="5105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841454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7938"/>
            <a:ext cx="9144000" cy="533400"/>
          </a:xfrm>
          <a:prstGeom prst="rect">
            <a:avLst/>
          </a:prstGeom>
        </p:spPr>
      </p:pic>
      <p:sp>
        <p:nvSpPr>
          <p:cNvPr id="6" name="Title 1"/>
          <p:cNvSpPr>
            <a:spLocks noGrp="1"/>
          </p:cNvSpPr>
          <p:nvPr>
            <p:ph type="title"/>
          </p:nvPr>
        </p:nvSpPr>
        <p:spPr>
          <a:xfrm>
            <a:off x="457200" y="256350"/>
            <a:ext cx="8229600" cy="1039050"/>
          </a:xfrm>
        </p:spPr>
        <p:txBody>
          <a:bodyPr>
            <a:normAutofit/>
          </a:bodyPr>
          <a:lstStyle/>
          <a:p>
            <a:r>
              <a:rPr lang="en-US" sz="3600" b="1" dirty="0" smtClean="0">
                <a:effectLst>
                  <a:outerShdw blurRad="38100" dist="38100" dir="2700000" algn="tl">
                    <a:srgbClr val="000000">
                      <a:alpha val="43137"/>
                    </a:srgbClr>
                  </a:outerShdw>
                </a:effectLst>
              </a:rPr>
              <a:t>75 Years of American Finance</a:t>
            </a:r>
            <a:endParaRPr lang="en-US" sz="3600" b="1" dirty="0">
              <a:effectLst>
                <a:outerShdw blurRad="38100" dist="38100" dir="2700000" algn="tl">
                  <a:srgbClr val="000000">
                    <a:alpha val="43137"/>
                  </a:srgbClr>
                </a:outerShdw>
              </a:effectLst>
            </a:endParaRPr>
          </a:p>
        </p:txBody>
      </p:sp>
      <p:pic>
        <p:nvPicPr>
          <p:cNvPr id="3" name="Content Placeholder 2"/>
          <p:cNvPicPr>
            <a:picLocks noGrp="1" noChangeAspect="1"/>
          </p:cNvPicPr>
          <p:nvPr>
            <p:ph idx="1"/>
          </p:nvPr>
        </p:nvPicPr>
        <p:blipFill>
          <a:blip r:embed="rId4"/>
          <a:stretch>
            <a:fillRect/>
          </a:stretch>
        </p:blipFill>
        <p:spPr>
          <a:xfrm>
            <a:off x="2133600" y="1295400"/>
            <a:ext cx="4876800" cy="5334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992704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6" name="Title 1"/>
          <p:cNvSpPr>
            <a:spLocks noGrp="1"/>
          </p:cNvSpPr>
          <p:nvPr>
            <p:ph type="title"/>
          </p:nvPr>
        </p:nvSpPr>
        <p:spPr>
          <a:xfrm>
            <a:off x="457200" y="533400"/>
            <a:ext cx="8229600" cy="1143000"/>
          </a:xfrm>
        </p:spPr>
        <p:txBody>
          <a:bodyPr>
            <a:normAutofit fontScale="90000"/>
          </a:bodyPr>
          <a:lstStyle/>
          <a:p>
            <a:r>
              <a:rPr lang="en-US" sz="3600" b="1" dirty="0" smtClean="0"/>
              <a:t>Historical Inquiry with 75 Years of American Finance</a:t>
            </a:r>
            <a:endParaRPr lang="en-US" sz="3600" b="1" dirty="0"/>
          </a:p>
        </p:txBody>
      </p:sp>
      <p:sp>
        <p:nvSpPr>
          <p:cNvPr id="2" name="Content Placeholder 1"/>
          <p:cNvSpPr>
            <a:spLocks noGrp="1"/>
          </p:cNvSpPr>
          <p:nvPr>
            <p:ph idx="1"/>
          </p:nvPr>
        </p:nvSpPr>
        <p:spPr/>
        <p:txBody>
          <a:bodyPr>
            <a:normAutofit/>
          </a:bodyPr>
          <a:lstStyle/>
          <a:p>
            <a:pPr marL="0" indent="0">
              <a:buNone/>
            </a:pPr>
            <a:endParaRPr lang="en-US" sz="800" dirty="0"/>
          </a:p>
        </p:txBody>
      </p:sp>
      <p:sp>
        <p:nvSpPr>
          <p:cNvPr id="3" name="Rectangle 2"/>
          <p:cNvSpPr/>
          <p:nvPr/>
        </p:nvSpPr>
        <p:spPr>
          <a:xfrm>
            <a:off x="2895600" y="3105835"/>
            <a:ext cx="3962400" cy="276999"/>
          </a:xfrm>
          <a:prstGeom prst="rect">
            <a:avLst/>
          </a:prstGeom>
        </p:spPr>
        <p:txBody>
          <a:bodyPr wrap="square">
            <a:spAutoFit/>
          </a:bodyPr>
          <a:lstStyle/>
          <a:p>
            <a:r>
              <a:rPr lang="en-US" sz="1200" dirty="0">
                <a:hlinkClick r:id="rId4"/>
              </a:rPr>
              <a:t>https://</a:t>
            </a:r>
            <a:r>
              <a:rPr lang="en-US" sz="1200" dirty="0" smtClean="0">
                <a:hlinkClick r:id="rId4"/>
              </a:rPr>
              <a:t>fraser.stlouisfed.org/75years/presentation_only.php</a:t>
            </a:r>
            <a:r>
              <a:rPr lang="en-US" sz="1200" dirty="0" smtClean="0"/>
              <a:t> </a:t>
            </a:r>
            <a:endParaRPr lang="en-US" sz="1200" dirty="0"/>
          </a:p>
        </p:txBody>
      </p:sp>
      <p:pic>
        <p:nvPicPr>
          <p:cNvPr id="5122" name="Picture 2" descr="C:\Users\h1ekj01\AppData\Local\Microsoft\Windows\Temporary Internet Files\Content.Outlook\05LFWNMW\photo 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749901"/>
            <a:ext cx="3962400" cy="4226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274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22938</TotalTime>
  <Words>652</Words>
  <Application>Microsoft Office PowerPoint</Application>
  <PresentationFormat>On-screen Show (4:3)</PresentationFormat>
  <Paragraphs>59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Historical Inquiry with 75 Years of American Finance</vt:lpstr>
      <vt:lpstr>75 Years of American Finance</vt:lpstr>
      <vt:lpstr>75 Years of American Finance</vt:lpstr>
      <vt:lpstr>75 Years of American Finance</vt:lpstr>
      <vt:lpstr>75 Years of American Finance</vt:lpstr>
      <vt:lpstr>75 Years of American Finance</vt:lpstr>
      <vt:lpstr>75 Years of American Finance</vt:lpstr>
      <vt:lpstr>75 Years of American Finance</vt:lpstr>
      <vt:lpstr>Historical Inquiry with 75 Years of American Finance</vt:lpstr>
      <vt:lpstr>75 Years of American Finance</vt:lpstr>
    </vt:vector>
  </TitlesOfParts>
  <Company>Federal Reserve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Wolla</dc:creator>
  <cp:lastModifiedBy>Johnston, Eva K</cp:lastModifiedBy>
  <cp:revision>275</cp:revision>
  <dcterms:created xsi:type="dcterms:W3CDTF">2012-07-13T14:32:35Z</dcterms:created>
  <dcterms:modified xsi:type="dcterms:W3CDTF">2015-10-06T18:56:13Z</dcterms:modified>
</cp:coreProperties>
</file>