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0"/>
  </p:notesMasterIdLst>
  <p:handoutMasterIdLst>
    <p:handoutMasterId r:id="rId21"/>
  </p:handoutMasterIdLst>
  <p:sldIdLst>
    <p:sldId id="517" r:id="rId2"/>
    <p:sldId id="530" r:id="rId3"/>
    <p:sldId id="531" r:id="rId4"/>
    <p:sldId id="518" r:id="rId5"/>
    <p:sldId id="525" r:id="rId6"/>
    <p:sldId id="520" r:id="rId7"/>
    <p:sldId id="532" r:id="rId8"/>
    <p:sldId id="521" r:id="rId9"/>
    <p:sldId id="522" r:id="rId10"/>
    <p:sldId id="523" r:id="rId11"/>
    <p:sldId id="535" r:id="rId12"/>
    <p:sldId id="534" r:id="rId13"/>
    <p:sldId id="533" r:id="rId14"/>
    <p:sldId id="536" r:id="rId15"/>
    <p:sldId id="540" r:id="rId16"/>
    <p:sldId id="537" r:id="rId17"/>
    <p:sldId id="538" r:id="rId18"/>
    <p:sldId id="53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526A5A-E100-4D2A-B346-8E8F93F5EFDA}">
          <p14:sldIdLst>
            <p14:sldId id="517"/>
            <p14:sldId id="530"/>
            <p14:sldId id="531"/>
            <p14:sldId id="518"/>
            <p14:sldId id="525"/>
            <p14:sldId id="520"/>
            <p14:sldId id="532"/>
            <p14:sldId id="521"/>
            <p14:sldId id="522"/>
            <p14:sldId id="523"/>
            <p14:sldId id="535"/>
            <p14:sldId id="534"/>
            <p14:sldId id="533"/>
            <p14:sldId id="536"/>
            <p14:sldId id="540"/>
            <p14:sldId id="537"/>
            <p14:sldId id="538"/>
            <p14:sldId id="5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iter, Mary C" initials="SMC" lastIdx="1" clrIdx="0">
    <p:extLst>
      <p:ext uri="{19B8F6BF-5375-455C-9EA6-DF929625EA0E}">
        <p15:presenceInfo xmlns:p15="http://schemas.microsoft.com/office/powerpoint/2012/main" userId="S-1-5-21-662528488-348457345-1760376032-208224" providerId="AD"/>
      </p:ext>
    </p:extLst>
  </p:cmAuthor>
  <p:cmAuthor id="2" name="Johnston, Eva K" initials="JEK" lastIdx="1" clrIdx="1">
    <p:extLst>
      <p:ext uri="{19B8F6BF-5375-455C-9EA6-DF929625EA0E}">
        <p15:presenceInfo xmlns:p15="http://schemas.microsoft.com/office/powerpoint/2012/main" userId="S-1-5-21-662528488-348457345-1760376032-6124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6980" autoAdjust="0"/>
    <p:restoredTop sz="94668" autoAdjust="0"/>
  </p:normalViewPr>
  <p:slideViewPr>
    <p:cSldViewPr>
      <p:cViewPr varScale="1">
        <p:scale>
          <a:sx n="114" d="100"/>
          <a:sy n="114" d="100"/>
        </p:scale>
        <p:origin x="1614" y="84"/>
      </p:cViewPr>
      <p:guideLst>
        <p:guide orient="horz" pos="2160"/>
        <p:guide pos="2880"/>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75E7BFDF-B171-4FAC-ADC9-40AF4A7801D7}" type="datetimeFigureOut">
              <a:rPr lang="en-US" smtClean="0"/>
              <a:t>10/3/2017</a:t>
            </a:fld>
            <a:endParaRPr lang="en-US" dirty="0"/>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DA8FE64B-2B7D-4653-B14B-49DD2EBAF7B1}" type="slidenum">
              <a:rPr lang="en-US" smtClean="0"/>
              <a:t>‹#›</a:t>
            </a:fld>
            <a:endParaRPr lang="en-US" dirty="0"/>
          </a:p>
        </p:txBody>
      </p:sp>
    </p:spTree>
    <p:extLst>
      <p:ext uri="{BB962C8B-B14F-4D97-AF65-F5344CB8AC3E}">
        <p14:creationId xmlns:p14="http://schemas.microsoft.com/office/powerpoint/2010/main" val="93039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944F81ED-E822-4AC8-B22B-84108A8DC13B}" type="datetimeFigureOut">
              <a:rPr lang="en-US" smtClean="0"/>
              <a:t>10/3/2017</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F221CE92-EAD4-420C-924F-356234ABD102}" type="slidenum">
              <a:rPr lang="en-US" smtClean="0"/>
              <a:t>‹#›</a:t>
            </a:fld>
            <a:endParaRPr lang="en-US" dirty="0"/>
          </a:p>
        </p:txBody>
      </p:sp>
    </p:spTree>
    <p:extLst>
      <p:ext uri="{BB962C8B-B14F-4D97-AF65-F5344CB8AC3E}">
        <p14:creationId xmlns:p14="http://schemas.microsoft.com/office/powerpoint/2010/main" val="152550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Compelling question- How do banks promote economic growth?</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06197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all students who have formed an opinion to take a</a:t>
            </a:r>
            <a:r>
              <a:rPr lang="en-US" baseline="0" dirty="0" smtClean="0"/>
              <a:t> stand on either Hamilton’s or Jefferson’s side of the room.  If any students are undecided, have students from each side explain why they choice the side they are on and try and persuade those in the middle. If some students remain unmoved have them explain why they are not compelled by the evidence given by either side</a:t>
            </a:r>
            <a:r>
              <a:rPr lang="en-US" baseline="0" dirty="0" smtClean="0"/>
              <a:t>. Use discussion questions on the next slide to summarize.</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14</a:t>
            </a:fld>
            <a:endParaRPr lang="en-US" dirty="0"/>
          </a:p>
        </p:txBody>
      </p:sp>
    </p:spTree>
    <p:extLst>
      <p:ext uri="{BB962C8B-B14F-4D97-AF65-F5344CB8AC3E}">
        <p14:creationId xmlns:p14="http://schemas.microsoft.com/office/powerpoint/2010/main" val="3070205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Not constitutional,</a:t>
            </a:r>
            <a:r>
              <a:rPr lang="en-US" baseline="0" dirty="0" smtClean="0"/>
              <a:t> benefit businesses more than farmers, national banks would have an unfair advantage over state banks</a:t>
            </a:r>
          </a:p>
          <a:p>
            <a:pPr marL="0" indent="0">
              <a:buNone/>
            </a:pPr>
            <a:r>
              <a:rPr lang="en-US" baseline="0" dirty="0" smtClean="0"/>
              <a:t>2. Efficient way to collect taxes and pay the bills of the national government, common currency would facilitate trade and capital formation creating wealth for the citizens, Government could borrow in times of emergencies, allows for public debt to pay for the common defense</a:t>
            </a:r>
          </a:p>
          <a:p>
            <a:pPr marL="0" indent="0">
              <a:buNone/>
            </a:pPr>
            <a:r>
              <a:rPr lang="en-US" baseline="0" dirty="0" smtClean="0"/>
              <a:t>3. Branches throughout would ease the tax collection and bill paying process, no region would feel left out</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15</a:t>
            </a:fld>
            <a:endParaRPr lang="en-US" dirty="0"/>
          </a:p>
        </p:txBody>
      </p:sp>
    </p:spTree>
    <p:extLst>
      <p:ext uri="{BB962C8B-B14F-4D97-AF65-F5344CB8AC3E}">
        <p14:creationId xmlns:p14="http://schemas.microsoft.com/office/powerpoint/2010/main" val="61227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a summary of the law and see if some of</a:t>
            </a:r>
            <a:r>
              <a:rPr lang="en-US" baseline="0" dirty="0" smtClean="0"/>
              <a:t> your discussion points were </a:t>
            </a:r>
            <a:r>
              <a:rPr lang="en-US" baseline="0" dirty="0" smtClean="0"/>
              <a:t>addressed. What are safeguards in the list above? (Sunset on charter after 20 years, Congressional approval of loans to states or foreigners, citizenship required to be a director, limits on terms for directors, amount of interest to be paid stated up front)</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16</a:t>
            </a:fld>
            <a:endParaRPr lang="en-US" dirty="0"/>
          </a:p>
        </p:txBody>
      </p:sp>
    </p:spTree>
    <p:extLst>
      <p:ext uri="{BB962C8B-B14F-4D97-AF65-F5344CB8AC3E}">
        <p14:creationId xmlns:p14="http://schemas.microsoft.com/office/powerpoint/2010/main" val="607775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bring closure</a:t>
            </a:r>
            <a:r>
              <a:rPr lang="en-US" baseline="0" dirty="0" smtClean="0"/>
              <a:t> and review </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17</a:t>
            </a:fld>
            <a:endParaRPr lang="en-US" dirty="0"/>
          </a:p>
        </p:txBody>
      </p:sp>
    </p:spTree>
    <p:extLst>
      <p:ext uri="{BB962C8B-B14F-4D97-AF65-F5344CB8AC3E}">
        <p14:creationId xmlns:p14="http://schemas.microsoft.com/office/powerpoint/2010/main" val="2135403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To put</a:t>
            </a:r>
            <a:r>
              <a:rPr lang="en-US" baseline="0" dirty="0" smtClean="0"/>
              <a:t> banking in context note there were only 4 banks. Hamilton’s advantages-</a:t>
            </a:r>
            <a:r>
              <a:rPr lang="en-US" dirty="0" smtClean="0"/>
              <a:t>Common currency, branches in major cities across the US, more</a:t>
            </a:r>
            <a:r>
              <a:rPr lang="en-US" baseline="0" dirty="0" smtClean="0"/>
              <a:t> capital to lend, the government could borrow from the bank in emergencies, bank would hold government monies, collect taxes. Jefferson’s opposition- competition for state banks, promote growth of cities rather than farms, he did not trust banks, strict view of Constitution.</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18</a:t>
            </a:fld>
            <a:endParaRPr lang="en-US" dirty="0"/>
          </a:p>
        </p:txBody>
      </p:sp>
    </p:spTree>
    <p:extLst>
      <p:ext uri="{BB962C8B-B14F-4D97-AF65-F5344CB8AC3E}">
        <p14:creationId xmlns:p14="http://schemas.microsoft.com/office/powerpoint/2010/main" val="5504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Hamilton</a:t>
            </a:r>
            <a:r>
              <a:rPr lang="en-US" baseline="0" dirty="0" smtClean="0"/>
              <a:t> was the 1</a:t>
            </a:r>
            <a:r>
              <a:rPr lang="en-US" baseline="30000" dirty="0" smtClean="0"/>
              <a:t>st</a:t>
            </a:r>
            <a:r>
              <a:rPr lang="en-US" baseline="0" dirty="0" smtClean="0"/>
              <a:t> secretary of the treasury among many other things.  He was the “keeper of the books for the US government.  See procedures for more details.</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3</a:t>
            </a:fld>
            <a:endParaRPr lang="en-US" dirty="0"/>
          </a:p>
        </p:txBody>
      </p:sp>
    </p:spTree>
    <p:extLst>
      <p:ext uri="{BB962C8B-B14F-4D97-AF65-F5344CB8AC3E}">
        <p14:creationId xmlns:p14="http://schemas.microsoft.com/office/powerpoint/2010/main" val="13245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Capital resources possible answers- scissors, clippers, combs, mirrors, blow dryers- note not shampoo.  Haircut is a service. You would need your own capital resources- i.e. shop, chairs, scissors, sinks, clippers, etc.</a:t>
            </a:r>
            <a:endParaRPr lang="en-US" dirty="0" smtClean="0"/>
          </a:p>
          <a:p>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5</a:t>
            </a:fld>
            <a:endParaRPr lang="en-US" dirty="0"/>
          </a:p>
        </p:txBody>
      </p:sp>
    </p:spTree>
    <p:extLst>
      <p:ext uri="{BB962C8B-B14F-4D97-AF65-F5344CB8AC3E}">
        <p14:creationId xmlns:p14="http://schemas.microsoft.com/office/powerpoint/2010/main" val="256143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 cards to students and transaction sheets to each student.</a:t>
            </a:r>
            <a:r>
              <a:rPr lang="en-US" baseline="0" dirty="0" smtClean="0"/>
              <a:t> Review objectives for borrowers and lenders. Note they must figure out who potential lenders/borrowers are.  Do not color code the cards.  Allow 3-5 minutes for transactions to take place. Call time and debrief.  Few students have likely made a transaction.  Person with corn must find a buyer/ not a liquid asset.</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8</a:t>
            </a:fld>
            <a:endParaRPr lang="en-US" dirty="0"/>
          </a:p>
        </p:txBody>
      </p:sp>
    </p:spTree>
    <p:extLst>
      <p:ext uri="{BB962C8B-B14F-4D97-AF65-F5344CB8AC3E}">
        <p14:creationId xmlns:p14="http://schemas.microsoft.com/office/powerpoint/2010/main" val="346365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now there is a bank in town.  Collect the cards from 3 lenders and 3 borrowers.</a:t>
            </a:r>
            <a:r>
              <a:rPr lang="en-US" baseline="0" dirty="0" smtClean="0"/>
              <a:t>  They now have become bankers.  Line the bankers accepting deposits up on one side and those making loans on the other.  Declare the bank open.  Allow the bank to remain open for 5-10 minutes depending on class size so that any person desiring to make a transaction may complete it.  </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9</a:t>
            </a:fld>
            <a:endParaRPr lang="en-US" dirty="0"/>
          </a:p>
        </p:txBody>
      </p:sp>
    </p:spTree>
    <p:extLst>
      <p:ext uri="{BB962C8B-B14F-4D97-AF65-F5344CB8AC3E}">
        <p14:creationId xmlns:p14="http://schemas.microsoft.com/office/powerpoint/2010/main" val="356190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capital goods are those things that can be used over and over again to create goods or services and generate revenue for the owner</a:t>
            </a:r>
            <a:r>
              <a:rPr lang="en-US" baseline="0" dirty="0" smtClean="0"/>
              <a:t> and wealth for the nation.</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10</a:t>
            </a:fld>
            <a:endParaRPr lang="en-US" dirty="0"/>
          </a:p>
        </p:txBody>
      </p:sp>
    </p:spTree>
    <p:extLst>
      <p:ext uri="{BB962C8B-B14F-4D97-AF65-F5344CB8AC3E}">
        <p14:creationId xmlns:p14="http://schemas.microsoft.com/office/powerpoint/2010/main" val="276002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Savers were looking to</a:t>
            </a:r>
            <a:r>
              <a:rPr lang="en-US" baseline="0" dirty="0" smtClean="0"/>
              <a:t> earn interest on their savings and have more money to spend in the future.  Savings is necessary to provide funds for those who want to borrow to allow capital formation to take place.</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11</a:t>
            </a:fld>
            <a:endParaRPr lang="en-US" dirty="0"/>
          </a:p>
        </p:txBody>
      </p:sp>
    </p:spTree>
    <p:extLst>
      <p:ext uri="{BB962C8B-B14F-4D97-AF65-F5344CB8AC3E}">
        <p14:creationId xmlns:p14="http://schemas.microsoft.com/office/powerpoint/2010/main" val="328785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questions are on the</a:t>
            </a:r>
            <a:r>
              <a:rPr lang="en-US" baseline="0" dirty="0" smtClean="0"/>
              <a:t> next slide.</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12</a:t>
            </a:fld>
            <a:endParaRPr lang="en-US" dirty="0"/>
          </a:p>
        </p:txBody>
      </p:sp>
    </p:spTree>
    <p:extLst>
      <p:ext uri="{BB962C8B-B14F-4D97-AF65-F5344CB8AC3E}">
        <p14:creationId xmlns:p14="http://schemas.microsoft.com/office/powerpoint/2010/main" val="214084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1.Gold or silver</a:t>
            </a:r>
            <a:r>
              <a:rPr lang="en-US" baseline="0" dirty="0" smtClean="0"/>
              <a:t> sitting in a chest is gathering dust not interest. By using gold and silver to back paper currency it creates money to circulate and promote more growth.  2. The investor earns interest. 3. Borrowers benefit by having access to get a loan.</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13</a:t>
            </a:fld>
            <a:endParaRPr lang="en-US" dirty="0"/>
          </a:p>
        </p:txBody>
      </p:sp>
    </p:spTree>
    <p:extLst>
      <p:ext uri="{BB962C8B-B14F-4D97-AF65-F5344CB8AC3E}">
        <p14:creationId xmlns:p14="http://schemas.microsoft.com/office/powerpoint/2010/main" val="3704608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descr="EconomicEducationHeader.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313" y="84141"/>
            <a:ext cx="5269526" cy="987425"/>
          </a:xfrm>
          <a:prstGeom prst="rect">
            <a:avLst/>
          </a:prstGeom>
        </p:spPr>
      </p:pic>
    </p:spTree>
    <p:extLst>
      <p:ext uri="{BB962C8B-B14F-4D97-AF65-F5344CB8AC3E}">
        <p14:creationId xmlns:p14="http://schemas.microsoft.com/office/powerpoint/2010/main" val="682524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B15E4005-A271-2543-B299-1FD310F8C79E}" type="datetimeFigureOut">
              <a:rPr lang="en-US" smtClean="0">
                <a:solidFill>
                  <a:prstClr val="black"/>
                </a:solidFill>
              </a:rPr>
              <a:pPr defTabSz="457200"/>
              <a:t>10/3/2017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1036ED1C-3EE8-F246-AB24-E51E1B1251F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441703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B15E4005-A271-2543-B299-1FD310F8C79E}" type="datetimeFigureOut">
              <a:rPr lang="en-US" smtClean="0">
                <a:solidFill>
                  <a:prstClr val="black"/>
                </a:solidFill>
              </a:rPr>
              <a:pPr defTabSz="457200"/>
              <a:t>10/3/2017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1036ED1C-3EE8-F246-AB24-E51E1B1251F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274991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B15E4005-A271-2543-B299-1FD310F8C79E}" type="datetimeFigureOut">
              <a:rPr lang="en-US" smtClean="0">
                <a:solidFill>
                  <a:prstClr val="black"/>
                </a:solidFill>
              </a:rPr>
              <a:pPr defTabSz="457200"/>
              <a:t>10/3/2017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1036ED1C-3EE8-F246-AB24-E51E1B1251F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6975086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B15E4005-A271-2543-B299-1FD310F8C79E}" type="datetimeFigureOut">
              <a:rPr lang="en-US" smtClean="0">
                <a:solidFill>
                  <a:prstClr val="black"/>
                </a:solidFill>
              </a:rPr>
              <a:pPr defTabSz="457200"/>
              <a:t>10/3/2017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1036ED1C-3EE8-F246-AB24-E51E1B1251F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9573482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B15E4005-A271-2543-B299-1FD310F8C79E}" type="datetimeFigureOut">
              <a:rPr lang="en-US" smtClean="0">
                <a:solidFill>
                  <a:prstClr val="black"/>
                </a:solidFill>
              </a:rPr>
              <a:pPr defTabSz="457200"/>
              <a:t>10/3/2017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1036ED1C-3EE8-F246-AB24-E51E1B1251F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956842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B15E4005-A271-2543-B299-1FD310F8C79E}" type="datetimeFigureOut">
              <a:rPr lang="en-US" smtClean="0">
                <a:solidFill>
                  <a:prstClr val="black"/>
                </a:solidFill>
              </a:rPr>
              <a:pPr defTabSz="457200"/>
              <a:t>10/3/2017</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1036ED1C-3EE8-F246-AB24-E51E1B1251F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9560275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B15E4005-A271-2543-B299-1FD310F8C79E}" type="datetimeFigureOut">
              <a:rPr lang="en-US" smtClean="0">
                <a:solidFill>
                  <a:prstClr val="black"/>
                </a:solidFill>
              </a:rPr>
              <a:pPr defTabSz="457200"/>
              <a:t>10/3/2017</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1036ED1C-3EE8-F246-AB24-E51E1B1251F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314035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B15E4005-A271-2543-B299-1FD310F8C79E}" type="datetimeFigureOut">
              <a:rPr lang="en-US" smtClean="0">
                <a:solidFill>
                  <a:prstClr val="black"/>
                </a:solidFill>
              </a:rPr>
              <a:pPr defTabSz="457200"/>
              <a:t>10/3/2017</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1036ED1C-3EE8-F246-AB24-E51E1B1251F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046589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B15E4005-A271-2543-B299-1FD310F8C79E}" type="datetimeFigureOut">
              <a:rPr lang="en-US" smtClean="0">
                <a:solidFill>
                  <a:prstClr val="black"/>
                </a:solidFill>
              </a:rPr>
              <a:pPr defTabSz="457200"/>
              <a:t>10/3/2017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1036ED1C-3EE8-F246-AB24-E51E1B1251F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5424126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B15E4005-A271-2543-B299-1FD310F8C79E}" type="datetimeFigureOut">
              <a:rPr lang="en-US" smtClean="0">
                <a:solidFill>
                  <a:prstClr val="black"/>
                </a:solidFill>
              </a:rPr>
              <a:pPr defTabSz="457200"/>
              <a:t>10/3/2017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1036ED1C-3EE8-F246-AB24-E51E1B1251F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0116466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 Fifth level</a:t>
            </a:r>
            <a:endParaRPr lang="en-US" dirty="0"/>
          </a:p>
        </p:txBody>
      </p:sp>
      <p:sp>
        <p:nvSpPr>
          <p:cNvPr id="7" name="Slide Number Placeholder 5"/>
          <p:cNvSpPr txBox="1">
            <a:spLocks/>
          </p:cNvSpPr>
          <p:nvPr userDrawn="1"/>
        </p:nvSpPr>
        <p:spPr>
          <a:xfrm>
            <a:off x="0" y="6500813"/>
            <a:ext cx="9144000" cy="365125"/>
          </a:xfrm>
          <a:prstGeom prst="rect">
            <a:avLst/>
          </a:prstGeom>
          <a:solidFill>
            <a:schemeClr val="tx2">
              <a:lumMod val="50000"/>
            </a:schemeClr>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22B26-7406-374D-95AD-6EE944AD72DA}"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FRBSTL.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1313" y="6318252"/>
            <a:ext cx="4572000" cy="914400"/>
          </a:xfrm>
          <a:prstGeom prst="rect">
            <a:avLst/>
          </a:prstGeom>
        </p:spPr>
      </p:pic>
    </p:spTree>
    <p:extLst>
      <p:ext uri="{BB962C8B-B14F-4D97-AF65-F5344CB8AC3E}">
        <p14:creationId xmlns:p14="http://schemas.microsoft.com/office/powerpoint/2010/main" val="2184224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457200" rtl="0" eaLnBrk="1" latinLnBrk="0" hangingPunct="1">
        <a:spcBef>
          <a:spcPct val="0"/>
        </a:spcBef>
        <a:buNone/>
        <a:defRPr sz="4400" b="1" i="0" kern="1200" spc="-12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spc="-40">
          <a:solidFill>
            <a:schemeClr val="tx1"/>
          </a:solidFill>
          <a:latin typeface="Arial"/>
          <a:ea typeface="+mn-ea"/>
          <a:cs typeface="Arial"/>
        </a:defRPr>
      </a:lvl1pPr>
      <a:lvl2pPr marL="914400" indent="-457200" algn="l" defTabSz="457200" rtl="0" eaLnBrk="1" latinLnBrk="0" hangingPunct="1">
        <a:spcBef>
          <a:spcPct val="20000"/>
        </a:spcBef>
        <a:buFont typeface="Wingdings" charset="2"/>
        <a:buChar char="§"/>
        <a:defRPr sz="2800" b="0" i="0" kern="1200" spc="-40">
          <a:solidFill>
            <a:schemeClr val="tx1"/>
          </a:solidFill>
          <a:latin typeface="Arial"/>
          <a:ea typeface="+mn-ea"/>
          <a:cs typeface="Arial"/>
        </a:defRPr>
      </a:lvl2pPr>
      <a:lvl3pPr marL="1257300" indent="-342900" algn="l" defTabSz="457200" rtl="0" eaLnBrk="1" latinLnBrk="0" hangingPunct="1">
        <a:spcBef>
          <a:spcPct val="20000"/>
        </a:spcBef>
        <a:buSzPct val="75000"/>
        <a:buFont typeface="Courier New"/>
        <a:buChar char="o"/>
        <a:defRPr sz="2400" b="0" i="0" kern="1200" spc="-4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spc="-40">
          <a:solidFill>
            <a:schemeClr val="tx1"/>
          </a:solidFill>
          <a:latin typeface="Arial"/>
          <a:ea typeface="+mn-ea"/>
          <a:cs typeface="Arial"/>
        </a:defRPr>
      </a:lvl4pPr>
      <a:lvl5pPr marL="1828800" indent="0" algn="l" defTabSz="457200" rtl="0" eaLnBrk="1" latinLnBrk="0" hangingPunct="1">
        <a:spcBef>
          <a:spcPct val="20000"/>
        </a:spcBef>
        <a:buSzPct val="82000"/>
        <a:buFont typeface="Wingdings" charset="2"/>
        <a:buNone/>
        <a:defRPr sz="2000" b="0" i="0" kern="1200" spc="-4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599"/>
            <a:ext cx="8153400" cy="891005"/>
          </a:xfrm>
        </p:spPr>
        <p:txBody>
          <a:bodyPr>
            <a:normAutofit fontScale="90000"/>
          </a:bodyPr>
          <a:lstStyle/>
          <a:p>
            <a:r>
              <a:rPr lang="en-US" b="1" dirty="0">
                <a:effectLst>
                  <a:outerShdw blurRad="38100" dist="38100" dir="2700000" algn="tl">
                    <a:srgbClr val="000000">
                      <a:alpha val="43137"/>
                    </a:srgbClr>
                  </a:outerShdw>
                </a:effectLst>
              </a:rPr>
              <a:t>Hamilton’s National Bank</a:t>
            </a:r>
            <a:br>
              <a:rPr lang="en-US" b="1"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457200" y="2590800"/>
            <a:ext cx="8229600" cy="2697163"/>
          </a:xfrm>
        </p:spPr>
        <p:txBody>
          <a:bodyPr/>
          <a:lstStyle/>
          <a:p>
            <a:pPr marL="0" indent="0" algn="ctr">
              <a:buNone/>
            </a:pPr>
            <a:r>
              <a:rPr lang="en-US" b="1" dirty="0" smtClean="0">
                <a:effectLst>
                  <a:outerShdw blurRad="38100" dist="38100" dir="2700000" algn="tl">
                    <a:srgbClr val="000000">
                      <a:alpha val="43137"/>
                    </a:srgbClr>
                  </a:outerShdw>
                </a:effectLst>
              </a:rPr>
              <a:t>How do banks promote economic growth?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076" y="3906838"/>
            <a:ext cx="3314700" cy="1381125"/>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EconomicEducationHeader.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13" y="84141"/>
            <a:ext cx="5269526" cy="987425"/>
          </a:xfrm>
          <a:prstGeom prst="rect">
            <a:avLst/>
          </a:prstGeom>
        </p:spPr>
      </p:pic>
      <p:sp>
        <p:nvSpPr>
          <p:cNvPr id="10" name="Title 1"/>
          <p:cNvSpPr txBox="1">
            <a:spLocks/>
          </p:cNvSpPr>
          <p:nvPr/>
        </p:nvSpPr>
        <p:spPr>
          <a:xfrm>
            <a:off x="0" y="0"/>
            <a:ext cx="9144000" cy="1103313"/>
          </a:xfrm>
          <a:prstGeom prst="rect">
            <a:avLst/>
          </a:prstGeom>
          <a:solidFill>
            <a:schemeClr val="tx2">
              <a:lumMod val="50000"/>
            </a:schemeClr>
          </a:solidFill>
        </p:spPr>
        <p:txBody>
          <a:bodyPr vert="horz" lIns="91440" tIns="45720" rIns="91440" bIns="45720" rtlCol="0" anchor="ctr">
            <a:normAutofit/>
          </a:bodyPr>
          <a:lstStyle>
            <a:lvl1pPr algn="ctr" defTabSz="457200" rtl="0" eaLnBrk="1" latinLnBrk="0" hangingPunct="1">
              <a:spcBef>
                <a:spcPct val="0"/>
              </a:spcBef>
              <a:buNone/>
              <a:defRPr sz="4400" b="0" kern="1200" cap="none" spc="0">
                <a:ln>
                  <a:noFill/>
                </a:ln>
                <a:solidFill>
                  <a:schemeClr val="tx1"/>
                </a:solidFill>
                <a:effectLst/>
                <a:latin typeface="+mj-lt"/>
                <a:ea typeface="+mj-ea"/>
                <a:cs typeface="+mj-cs"/>
              </a:defRPr>
            </a:lvl1pPr>
          </a:lstStyle>
          <a:p>
            <a:r>
              <a:rPr lang="en-US" dirty="0" smtClean="0">
                <a:solidFill>
                  <a:prstClr val="black"/>
                </a:solidFill>
              </a:rPr>
              <a:t>   </a:t>
            </a:r>
            <a:endParaRPr lang="en-US" dirty="0">
              <a:solidFill>
                <a:prstClr val="black"/>
              </a:solidFill>
            </a:endParaRPr>
          </a:p>
        </p:txBody>
      </p:sp>
      <p:pic>
        <p:nvPicPr>
          <p:cNvPr id="11" name="Picture 10" descr="EconomicEducationHeader.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73" y="82756"/>
            <a:ext cx="5269526" cy="987425"/>
          </a:xfrm>
          <a:prstGeom prst="rect">
            <a:avLst/>
          </a:prstGeom>
        </p:spPr>
      </p:pic>
    </p:spTree>
    <p:extLst>
      <p:ext uri="{BB962C8B-B14F-4D97-AF65-F5344CB8AC3E}">
        <p14:creationId xmlns:p14="http://schemas.microsoft.com/office/powerpoint/2010/main" val="21197549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Round 1 and 2</a:t>
            </a:r>
            <a:endParaRPr lang="en-US" dirty="0"/>
          </a:p>
        </p:txBody>
      </p:sp>
      <p:sp>
        <p:nvSpPr>
          <p:cNvPr id="3" name="Content Placeholder 2"/>
          <p:cNvSpPr>
            <a:spLocks noGrp="1"/>
          </p:cNvSpPr>
          <p:nvPr>
            <p:ph idx="1"/>
          </p:nvPr>
        </p:nvSpPr>
        <p:spPr>
          <a:xfrm>
            <a:off x="381000" y="1219200"/>
            <a:ext cx="8305800" cy="4830763"/>
          </a:xfrm>
        </p:spPr>
        <p:txBody>
          <a:bodyPr/>
          <a:lstStyle/>
          <a:p>
            <a:pPr marL="0" indent="0">
              <a:buNone/>
            </a:pPr>
            <a:r>
              <a:rPr lang="en-US" dirty="0" smtClean="0"/>
              <a:t>From the </a:t>
            </a:r>
            <a:r>
              <a:rPr lang="en-US" b="1" dirty="0" smtClean="0"/>
              <a:t>borrowers</a:t>
            </a:r>
            <a:r>
              <a:rPr lang="en-US" dirty="0" smtClean="0"/>
              <a:t> point of view-</a:t>
            </a:r>
          </a:p>
          <a:p>
            <a:r>
              <a:rPr lang="en-US" dirty="0" smtClean="0"/>
              <a:t>Which round had more transactions?</a:t>
            </a:r>
          </a:p>
          <a:p>
            <a:r>
              <a:rPr lang="en-US" dirty="0" smtClean="0"/>
              <a:t>What were borrowers going to buy with the money they borrowed?</a:t>
            </a:r>
          </a:p>
          <a:p>
            <a:r>
              <a:rPr lang="en-US" dirty="0" smtClean="0"/>
              <a:t>How would this impact capital formation?</a:t>
            </a:r>
          </a:p>
          <a:p>
            <a:pPr marL="0" indent="0">
              <a:buNone/>
            </a:pPr>
            <a:endParaRPr lang="en-US" dirty="0"/>
          </a:p>
          <a:p>
            <a:r>
              <a:rPr lang="en-US" dirty="0" smtClean="0"/>
              <a:t>Which round had more potential capital formation?</a:t>
            </a:r>
          </a:p>
        </p:txBody>
      </p:sp>
    </p:spTree>
    <p:extLst>
      <p:ext uri="{BB962C8B-B14F-4D97-AF65-F5344CB8AC3E}">
        <p14:creationId xmlns:p14="http://schemas.microsoft.com/office/powerpoint/2010/main" val="13303014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Round 1 and 2</a:t>
            </a:r>
          </a:p>
        </p:txBody>
      </p:sp>
      <p:sp>
        <p:nvSpPr>
          <p:cNvPr id="3" name="Content Placeholder 2"/>
          <p:cNvSpPr>
            <a:spLocks noGrp="1"/>
          </p:cNvSpPr>
          <p:nvPr>
            <p:ph idx="1"/>
          </p:nvPr>
        </p:nvSpPr>
        <p:spPr/>
        <p:txBody>
          <a:bodyPr/>
          <a:lstStyle/>
          <a:p>
            <a:pPr marL="0" indent="0">
              <a:buNone/>
            </a:pPr>
            <a:r>
              <a:rPr lang="en-US" dirty="0" smtClean="0"/>
              <a:t>From the </a:t>
            </a:r>
            <a:r>
              <a:rPr lang="en-US" b="1" dirty="0" smtClean="0"/>
              <a:t>saver/lenders</a:t>
            </a:r>
            <a:r>
              <a:rPr lang="en-US" dirty="0" smtClean="0"/>
              <a:t> point of view-</a:t>
            </a:r>
          </a:p>
          <a:p>
            <a:r>
              <a:rPr lang="en-US" dirty="0" smtClean="0"/>
              <a:t>Which round had more transactions?</a:t>
            </a:r>
          </a:p>
          <a:p>
            <a:r>
              <a:rPr lang="en-US" dirty="0" smtClean="0"/>
              <a:t>What were savers/lenders going to do with their earnings?</a:t>
            </a:r>
          </a:p>
          <a:p>
            <a:r>
              <a:rPr lang="en-US" dirty="0" smtClean="0"/>
              <a:t>What impact would savings have on capital formation?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671564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528480" y="274638"/>
            <a:ext cx="6034726" cy="61261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966615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Hamilton</a:t>
            </a:r>
            <a:endParaRPr lang="en-US" dirty="0"/>
          </a:p>
        </p:txBody>
      </p:sp>
      <p:sp>
        <p:nvSpPr>
          <p:cNvPr id="3" name="Content Placeholder 2"/>
          <p:cNvSpPr>
            <a:spLocks noGrp="1"/>
          </p:cNvSpPr>
          <p:nvPr>
            <p:ph idx="1"/>
          </p:nvPr>
        </p:nvSpPr>
        <p:spPr/>
        <p:txBody>
          <a:bodyPr/>
          <a:lstStyle/>
          <a:p>
            <a:r>
              <a:rPr lang="en-US" dirty="0" smtClean="0"/>
              <a:t>What did he mean by saying gold and silver were dead stock, but when deposited in banks acquire life?</a:t>
            </a:r>
          </a:p>
          <a:p>
            <a:r>
              <a:rPr lang="en-US" dirty="0" smtClean="0"/>
              <a:t> How would depositing in a bank or investing in stock of a bank yield profit?</a:t>
            </a:r>
          </a:p>
          <a:p>
            <a:r>
              <a:rPr lang="en-US" dirty="0" smtClean="0"/>
              <a:t>How do borrowers benefit from a bank?</a:t>
            </a:r>
            <a:endParaRPr lang="en-US" dirty="0"/>
          </a:p>
        </p:txBody>
      </p:sp>
    </p:spTree>
    <p:extLst>
      <p:ext uri="{BB962C8B-B14F-4D97-AF65-F5344CB8AC3E}">
        <p14:creationId xmlns:p14="http://schemas.microsoft.com/office/powerpoint/2010/main" val="32510060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Stand</a:t>
            </a:r>
            <a:endParaRPr lang="en-US" dirty="0"/>
          </a:p>
        </p:txBody>
      </p:sp>
      <p:sp>
        <p:nvSpPr>
          <p:cNvPr id="3" name="Content Placeholder 2"/>
          <p:cNvSpPr>
            <a:spLocks noGrp="1"/>
          </p:cNvSpPr>
          <p:nvPr>
            <p:ph idx="1"/>
          </p:nvPr>
        </p:nvSpPr>
        <p:spPr>
          <a:xfrm>
            <a:off x="228600" y="1219200"/>
            <a:ext cx="8458200" cy="4906963"/>
          </a:xfrm>
        </p:spPr>
        <p:txBody>
          <a:bodyPr>
            <a:normAutofit lnSpcReduction="10000"/>
          </a:bodyPr>
          <a:lstStyle/>
          <a:p>
            <a:pPr marL="514350" indent="-514350">
              <a:buFont typeface="+mj-lt"/>
              <a:buAutoNum type="arabicPeriod"/>
            </a:pPr>
            <a:r>
              <a:rPr lang="en-US" dirty="0" smtClean="0"/>
              <a:t>Distribute copies of both Hamilton’s list of advantages of a national bank and Jefferson’s opposition either electronically or paper.  </a:t>
            </a:r>
          </a:p>
          <a:p>
            <a:pPr marL="514350" indent="-514350">
              <a:buFont typeface="+mj-lt"/>
              <a:buAutoNum type="arabicPeriod"/>
            </a:pPr>
            <a:r>
              <a:rPr lang="en-US" dirty="0" smtClean="0"/>
              <a:t>Give 10 minutes reading time </a:t>
            </a:r>
          </a:p>
          <a:p>
            <a:pPr marL="514350" indent="-514350">
              <a:buFont typeface="+mj-lt"/>
              <a:buAutoNum type="arabicPeriod"/>
            </a:pPr>
            <a:r>
              <a:rPr lang="en-US" dirty="0" smtClean="0"/>
              <a:t>Designate one side of the room as Hamilton and the other as Jefferson and have students move to the side that they most agree with.</a:t>
            </a:r>
          </a:p>
          <a:p>
            <a:pPr marL="514350" indent="-514350">
              <a:buFont typeface="+mj-lt"/>
              <a:buAutoNum type="arabicPeriod"/>
            </a:pPr>
            <a:r>
              <a:rPr lang="en-US" dirty="0" smtClean="0"/>
              <a:t>Discuss</a:t>
            </a:r>
            <a:endParaRPr lang="en-US" dirty="0"/>
          </a:p>
        </p:txBody>
      </p:sp>
    </p:spTree>
    <p:extLst>
      <p:ext uri="{BB962C8B-B14F-4D97-AF65-F5344CB8AC3E}">
        <p14:creationId xmlns:p14="http://schemas.microsoft.com/office/powerpoint/2010/main" val="34099003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a:xfrm>
            <a:off x="450542" y="1600200"/>
            <a:ext cx="8229600" cy="4525963"/>
          </a:xfrm>
        </p:spPr>
        <p:txBody>
          <a:bodyPr/>
          <a:lstStyle/>
          <a:p>
            <a:pPr marL="514350" indent="-514350">
              <a:buAutoNum type="arabicPeriod"/>
            </a:pPr>
            <a:r>
              <a:rPr lang="en-US" dirty="0" smtClean="0"/>
              <a:t>What were Jefferson’s main concerns about creating a national bank?</a:t>
            </a:r>
          </a:p>
          <a:p>
            <a:pPr marL="514350" indent="-514350">
              <a:buAutoNum type="arabicPeriod"/>
            </a:pPr>
            <a:r>
              <a:rPr lang="en-US" dirty="0" smtClean="0"/>
              <a:t>What were Hamilton’s main reasons to support the creation of a national bank?</a:t>
            </a:r>
          </a:p>
          <a:p>
            <a:pPr marL="514350" indent="-514350">
              <a:buAutoNum type="arabicPeriod"/>
            </a:pPr>
            <a:r>
              <a:rPr lang="en-US" dirty="0" smtClean="0"/>
              <a:t>Why was it important to put branch banks throughout the United States?</a:t>
            </a:r>
          </a:p>
          <a:p>
            <a:pPr marL="0" indent="0">
              <a:buNone/>
            </a:pPr>
            <a:endParaRPr lang="en-US" dirty="0"/>
          </a:p>
        </p:txBody>
      </p:sp>
    </p:spTree>
    <p:extLst>
      <p:ext uri="{BB962C8B-B14F-4D97-AF65-F5344CB8AC3E}">
        <p14:creationId xmlns:p14="http://schemas.microsoft.com/office/powerpoint/2010/main" val="305203476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838200" y="274638"/>
            <a:ext cx="7604627" cy="588062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036361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banks promote economic growth?</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smtClean="0"/>
              <a:t>Review vocabulary-</a:t>
            </a:r>
          </a:p>
          <a:p>
            <a:pPr>
              <a:buFont typeface="Wingdings" panose="05000000000000000000" pitchFamily="2" charset="2"/>
              <a:buChar char="Ø"/>
            </a:pPr>
            <a:r>
              <a:rPr lang="en-US" dirty="0" smtClean="0"/>
              <a:t>What is capital formation and why does it matter?</a:t>
            </a:r>
          </a:p>
          <a:p>
            <a:pPr>
              <a:buFont typeface="Wingdings" panose="05000000000000000000" pitchFamily="2" charset="2"/>
              <a:buChar char="Ø"/>
            </a:pPr>
            <a:r>
              <a:rPr lang="en-US" dirty="0" smtClean="0"/>
              <a:t>Why do people save?</a:t>
            </a:r>
          </a:p>
          <a:p>
            <a:pPr>
              <a:buFont typeface="Wingdings" panose="05000000000000000000" pitchFamily="2" charset="2"/>
              <a:buChar char="Ø"/>
            </a:pPr>
            <a:r>
              <a:rPr lang="en-US" dirty="0" smtClean="0"/>
              <a:t>How do banks reward saving and facilitate borrowing?</a:t>
            </a:r>
          </a:p>
          <a:p>
            <a:pPr>
              <a:buFont typeface="Wingdings" panose="05000000000000000000" pitchFamily="2" charset="2"/>
              <a:buChar char="Ø"/>
            </a:pPr>
            <a:r>
              <a:rPr lang="en-US" dirty="0" smtClean="0"/>
              <a:t>What is the risk-reward relationship?</a:t>
            </a:r>
          </a:p>
          <a:p>
            <a:pPr>
              <a:buFont typeface="Wingdings" panose="05000000000000000000" pitchFamily="2" charset="2"/>
              <a:buChar char="Ø"/>
            </a:pPr>
            <a:r>
              <a:rPr lang="en-US" dirty="0" smtClean="0"/>
              <a:t>How does having collateral affect the amount of interest a borrower is charged?</a:t>
            </a:r>
            <a:endParaRPr lang="en-US" dirty="0"/>
          </a:p>
        </p:txBody>
      </p:sp>
    </p:spTree>
    <p:extLst>
      <p:ext uri="{BB962C8B-B14F-4D97-AF65-F5344CB8AC3E}">
        <p14:creationId xmlns:p14="http://schemas.microsoft.com/office/powerpoint/2010/main" val="36518669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1790s Banking in the US</a:t>
            </a:r>
            <a:endParaRPr lang="en-US" dirty="0"/>
          </a:p>
        </p:txBody>
      </p:sp>
      <p:sp>
        <p:nvSpPr>
          <p:cNvPr id="3" name="Content Placeholder 2"/>
          <p:cNvSpPr>
            <a:spLocks noGrp="1"/>
          </p:cNvSpPr>
          <p:nvPr>
            <p:ph idx="1"/>
          </p:nvPr>
        </p:nvSpPr>
        <p:spPr>
          <a:xfrm>
            <a:off x="228600" y="1417638"/>
            <a:ext cx="8763000" cy="4708525"/>
          </a:xfrm>
        </p:spPr>
        <p:txBody>
          <a:bodyPr/>
          <a:lstStyle/>
          <a:p>
            <a:pPr marL="0" indent="0">
              <a:buNone/>
            </a:pPr>
            <a:r>
              <a:rPr lang="en-US" dirty="0"/>
              <a:t>O</a:t>
            </a:r>
            <a:r>
              <a:rPr lang="en-US" dirty="0" smtClean="0"/>
              <a:t>nly 4 cities in North America had banks</a:t>
            </a:r>
          </a:p>
          <a:p>
            <a:pPr>
              <a:buFont typeface="Wingdings" panose="05000000000000000000" pitchFamily="2" charset="2"/>
              <a:buChar char="ü"/>
            </a:pPr>
            <a:r>
              <a:rPr lang="en-US" dirty="0" smtClean="0"/>
              <a:t>Philadelphia</a:t>
            </a:r>
          </a:p>
          <a:p>
            <a:pPr>
              <a:buFont typeface="Wingdings" panose="05000000000000000000" pitchFamily="2" charset="2"/>
              <a:buChar char="ü"/>
            </a:pPr>
            <a:r>
              <a:rPr lang="en-US" dirty="0" smtClean="0"/>
              <a:t>New York</a:t>
            </a:r>
          </a:p>
          <a:p>
            <a:pPr>
              <a:buFont typeface="Wingdings" panose="05000000000000000000" pitchFamily="2" charset="2"/>
              <a:buChar char="ü"/>
            </a:pPr>
            <a:r>
              <a:rPr lang="en-US" dirty="0" smtClean="0"/>
              <a:t>Boston</a:t>
            </a:r>
          </a:p>
          <a:p>
            <a:pPr>
              <a:buFont typeface="Wingdings" panose="05000000000000000000" pitchFamily="2" charset="2"/>
              <a:buChar char="ü"/>
            </a:pPr>
            <a:r>
              <a:rPr lang="en-US" dirty="0" smtClean="0"/>
              <a:t>Baltimore</a:t>
            </a:r>
          </a:p>
          <a:p>
            <a:pPr marL="0" indent="0">
              <a:buNone/>
            </a:pPr>
            <a:r>
              <a:rPr lang="en-US" dirty="0" smtClean="0"/>
              <a:t>What advantages did Hamilton see in creating a national bank?</a:t>
            </a:r>
          </a:p>
          <a:p>
            <a:pPr marL="0" indent="0">
              <a:buNone/>
            </a:pPr>
            <a:r>
              <a:rPr lang="en-US" dirty="0" smtClean="0"/>
              <a:t>Why did Jefferson oppose the national bank?</a:t>
            </a:r>
          </a:p>
        </p:txBody>
      </p:sp>
    </p:spTree>
    <p:extLst>
      <p:ext uri="{BB962C8B-B14F-4D97-AF65-F5344CB8AC3E}">
        <p14:creationId xmlns:p14="http://schemas.microsoft.com/office/powerpoint/2010/main" val="24668206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Lesson Objectives</a:t>
            </a:r>
            <a:endParaRPr lang="en-US" dirty="0"/>
          </a:p>
        </p:txBody>
      </p:sp>
      <p:sp>
        <p:nvSpPr>
          <p:cNvPr id="3" name="Content Placeholder 2"/>
          <p:cNvSpPr>
            <a:spLocks noGrp="1"/>
          </p:cNvSpPr>
          <p:nvPr>
            <p:ph idx="1"/>
          </p:nvPr>
        </p:nvSpPr>
        <p:spPr>
          <a:xfrm>
            <a:off x="228600" y="1219200"/>
            <a:ext cx="8458200" cy="4906963"/>
          </a:xfrm>
        </p:spPr>
        <p:txBody>
          <a:bodyPr>
            <a:normAutofit lnSpcReduction="10000"/>
          </a:bodyPr>
          <a:lstStyle/>
          <a:p>
            <a:pPr marL="0" indent="0">
              <a:buNone/>
            </a:pPr>
            <a:r>
              <a:rPr lang="en-US" dirty="0" smtClean="0"/>
              <a:t>Students will-</a:t>
            </a:r>
          </a:p>
          <a:p>
            <a:r>
              <a:rPr lang="en-US" dirty="0" smtClean="0"/>
              <a:t>Define banks, capital formation, capital resources, collateral, gross domestic product (GDP), loan, risk, risk-reward relationship and usury.</a:t>
            </a:r>
          </a:p>
          <a:p>
            <a:r>
              <a:rPr lang="en-US" dirty="0" smtClean="0"/>
              <a:t>Explain the meaning of capital formation and its role in economic growth;</a:t>
            </a:r>
          </a:p>
          <a:p>
            <a:r>
              <a:rPr lang="en-US" dirty="0" smtClean="0"/>
              <a:t>Assess the role of banks in capital formation;</a:t>
            </a:r>
          </a:p>
          <a:p>
            <a:r>
              <a:rPr lang="en-US" dirty="0" smtClean="0"/>
              <a:t>Compare the views of Jefferson and Hamilton regarding banks.</a:t>
            </a:r>
            <a:endParaRPr lang="en-US" dirty="0"/>
          </a:p>
        </p:txBody>
      </p:sp>
    </p:spTree>
    <p:extLst>
      <p:ext uri="{BB962C8B-B14F-4D97-AF65-F5344CB8AC3E}">
        <p14:creationId xmlns:p14="http://schemas.microsoft.com/office/powerpoint/2010/main" val="3098923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Alexander Hamilton?</a:t>
            </a:r>
            <a:endParaRPr lang="en-US" dirty="0"/>
          </a:p>
        </p:txBody>
      </p:sp>
      <p:sp>
        <p:nvSpPr>
          <p:cNvPr id="3" name="Content Placeholder 2"/>
          <p:cNvSpPr>
            <a:spLocks noGrp="1"/>
          </p:cNvSpPr>
          <p:nvPr>
            <p:ph idx="1"/>
          </p:nvPr>
        </p:nvSpPr>
        <p:spPr/>
        <p:txBody>
          <a:bodyPr/>
          <a:lstStyle/>
          <a:p>
            <a:pPr marL="0" indent="0">
              <a:buNone/>
            </a:pPr>
            <a:r>
              <a:rPr lang="en-US" dirty="0" smtClean="0"/>
              <a:t>Discuss-</a:t>
            </a:r>
          </a:p>
          <a:p>
            <a:pPr marL="0" indent="0">
              <a:buNone/>
            </a:pPr>
            <a:r>
              <a:rPr lang="en-US" dirty="0"/>
              <a:t>	</a:t>
            </a:r>
            <a:r>
              <a:rPr lang="en-US" dirty="0" smtClean="0"/>
              <a:t>Banks</a:t>
            </a:r>
          </a:p>
          <a:p>
            <a:pPr marL="0" indent="0">
              <a:buNone/>
            </a:pPr>
            <a:r>
              <a:rPr lang="en-US" dirty="0"/>
              <a:t>	</a:t>
            </a:r>
            <a:r>
              <a:rPr lang="en-US" dirty="0" smtClean="0"/>
              <a:t>Usury</a:t>
            </a:r>
          </a:p>
          <a:p>
            <a:pPr marL="0" indent="0">
              <a:buNone/>
            </a:pPr>
            <a:r>
              <a:rPr lang="en-US" dirty="0"/>
              <a:t>	</a:t>
            </a:r>
            <a:r>
              <a:rPr lang="en-US" dirty="0" smtClean="0"/>
              <a:t>Bubbles</a:t>
            </a:r>
          </a:p>
          <a:p>
            <a:pPr marL="0" indent="0">
              <a:buNone/>
            </a:pPr>
            <a:r>
              <a:rPr lang="en-US" dirty="0" smtClean="0"/>
              <a:t>What happened to people who could not pay their debts in the 1790s?</a:t>
            </a:r>
            <a:endParaRPr lang="en-US" dirty="0"/>
          </a:p>
          <a:p>
            <a:endParaRPr lang="en-US" dirty="0"/>
          </a:p>
        </p:txBody>
      </p:sp>
    </p:spTree>
    <p:extLst>
      <p:ext uri="{BB962C8B-B14F-4D97-AF65-F5344CB8AC3E}">
        <p14:creationId xmlns:p14="http://schemas.microsoft.com/office/powerpoint/2010/main" val="32072260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cs typeface="Aharoni" panose="02010803020104030203" pitchFamily="2" charset="-79"/>
              </a:rPr>
              <a:t>Building the </a:t>
            </a:r>
            <a:r>
              <a:rPr lang="en-US" dirty="0" smtClean="0">
                <a:cs typeface="Aharoni" panose="02010803020104030203" pitchFamily="2" charset="-79"/>
              </a:rPr>
              <a:t>Wealth </a:t>
            </a:r>
            <a:r>
              <a:rPr lang="en-US" dirty="0">
                <a:cs typeface="Aharoni" panose="02010803020104030203" pitchFamily="2" charset="-79"/>
              </a:rPr>
              <a:t>of a </a:t>
            </a:r>
            <a:r>
              <a:rPr lang="en-US" dirty="0" smtClean="0">
                <a:cs typeface="Aharoni" panose="02010803020104030203" pitchFamily="2" charset="-79"/>
              </a:rPr>
              <a:t>Nation</a:t>
            </a:r>
            <a:endParaRPr lang="en-US" dirty="0"/>
          </a:p>
        </p:txBody>
      </p:sp>
      <p:sp>
        <p:nvSpPr>
          <p:cNvPr id="3" name="Content Placeholder 2"/>
          <p:cNvSpPr>
            <a:spLocks noGrp="1"/>
          </p:cNvSpPr>
          <p:nvPr>
            <p:ph idx="1"/>
          </p:nvPr>
        </p:nvSpPr>
        <p:spPr>
          <a:xfrm>
            <a:off x="304800" y="762000"/>
            <a:ext cx="8382000" cy="5486400"/>
          </a:xfrm>
        </p:spPr>
        <p:txBody>
          <a:bodyPr>
            <a:normAutofit fontScale="92500"/>
          </a:bodyPr>
          <a:lstStyle/>
          <a:p>
            <a:pPr marL="400050" lvl="1" indent="0">
              <a:buNone/>
            </a:pPr>
            <a:r>
              <a:rPr lang="en-US" b="1" dirty="0">
                <a:cs typeface="Aharoni" panose="02010803020104030203" pitchFamily="2" charset="-79"/>
              </a:rPr>
              <a:t>What does it take?</a:t>
            </a:r>
          </a:p>
          <a:p>
            <a:pPr marL="857250" lvl="1">
              <a:buFont typeface="Arial" panose="020B0604020202020204" pitchFamily="34" charset="0"/>
              <a:buChar char="•"/>
            </a:pPr>
            <a:r>
              <a:rPr lang="en-US" b="1" dirty="0">
                <a:cs typeface="Aharoni" panose="02010803020104030203" pitchFamily="2" charset="-79"/>
              </a:rPr>
              <a:t>Capital resources: </a:t>
            </a:r>
            <a:r>
              <a:rPr lang="en-US" dirty="0">
                <a:cs typeface="Aharoni" panose="02010803020104030203" pitchFamily="2" charset="-79"/>
              </a:rPr>
              <a:t>Goods that </a:t>
            </a:r>
            <a:r>
              <a:rPr lang="en-US" dirty="0" smtClean="0">
                <a:cs typeface="Aharoni" panose="02010803020104030203" pitchFamily="2" charset="-79"/>
              </a:rPr>
              <a:t>are used over </a:t>
            </a:r>
            <a:r>
              <a:rPr lang="en-US" dirty="0">
                <a:cs typeface="Aharoni" panose="02010803020104030203" pitchFamily="2" charset="-79"/>
              </a:rPr>
              <a:t>and over again to make another good or service. </a:t>
            </a:r>
          </a:p>
          <a:p>
            <a:pPr marL="857250" lvl="1">
              <a:buFont typeface="Arial" panose="020B0604020202020204" pitchFamily="34" charset="0"/>
              <a:buChar char="•"/>
            </a:pPr>
            <a:r>
              <a:rPr lang="en-US" b="1" dirty="0">
                <a:cs typeface="Aharoni" panose="02010803020104030203" pitchFamily="2" charset="-79"/>
              </a:rPr>
              <a:t>Capital formation:  </a:t>
            </a:r>
            <a:r>
              <a:rPr lang="en-US" dirty="0">
                <a:cs typeface="Aharoni" panose="02010803020104030203" pitchFamily="2" charset="-79"/>
              </a:rPr>
              <a:t>Making more capital resources (e.g., tools, machines etc.) for future production of goods and services.  It provides an income stream and </a:t>
            </a:r>
            <a:r>
              <a:rPr lang="en-US" dirty="0" smtClean="0">
                <a:cs typeface="Aharoni" panose="02010803020104030203" pitchFamily="2" charset="-79"/>
              </a:rPr>
              <a:t>usually contributes to increases in </a:t>
            </a:r>
            <a:r>
              <a:rPr lang="en-US" dirty="0">
                <a:cs typeface="Aharoni" panose="02010803020104030203" pitchFamily="2" charset="-79"/>
              </a:rPr>
              <a:t>the standard of living.</a:t>
            </a:r>
          </a:p>
          <a:p>
            <a:pPr marL="400050" lvl="1" indent="0">
              <a:buNone/>
            </a:pPr>
            <a:r>
              <a:rPr lang="en-US" b="1" dirty="0">
                <a:cs typeface="Aharoni" panose="02010803020104030203" pitchFamily="2" charset="-79"/>
              </a:rPr>
              <a:t>How do we measure growth?</a:t>
            </a:r>
          </a:p>
          <a:p>
            <a:pPr marL="857250" lvl="1">
              <a:buFont typeface="Arial" panose="020B0604020202020204" pitchFamily="34" charset="0"/>
              <a:buChar char="•"/>
            </a:pPr>
            <a:r>
              <a:rPr lang="en-US" b="1" dirty="0">
                <a:cs typeface="Aharoni" panose="02010803020104030203" pitchFamily="2" charset="-79"/>
              </a:rPr>
              <a:t>Gross domestic product (GDP):  </a:t>
            </a:r>
            <a:r>
              <a:rPr lang="en-US" dirty="0">
                <a:cs typeface="Aharoni" panose="02010803020104030203" pitchFamily="2" charset="-79"/>
              </a:rPr>
              <a:t>The total market value, expressed in dollars, of all final goods and services produced in an economy in a given year.</a:t>
            </a:r>
            <a:endParaRPr lang="en-US" b="1" dirty="0">
              <a:cs typeface="Aharoni" panose="02010803020104030203" pitchFamily="2" charset="-79"/>
            </a:endParaRPr>
          </a:p>
          <a:p>
            <a:pPr marL="0" indent="0">
              <a:buNone/>
            </a:pPr>
            <a:endParaRPr lang="en-US" dirty="0"/>
          </a:p>
        </p:txBody>
      </p:sp>
    </p:spTree>
    <p:extLst>
      <p:ext uri="{BB962C8B-B14F-4D97-AF65-F5344CB8AC3E}">
        <p14:creationId xmlns:p14="http://schemas.microsoft.com/office/powerpoint/2010/main" val="3272513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haroni" panose="02010803020104030203" pitchFamily="2" charset="-79"/>
              </a:rPr>
              <a:t>Building the Wealth of a Nation</a:t>
            </a:r>
            <a:endParaRPr lang="en-US" dirty="0"/>
          </a:p>
        </p:txBody>
      </p:sp>
      <p:sp>
        <p:nvSpPr>
          <p:cNvPr id="3" name="Content Placeholder 2"/>
          <p:cNvSpPr>
            <a:spLocks noGrp="1"/>
          </p:cNvSpPr>
          <p:nvPr>
            <p:ph idx="1"/>
          </p:nvPr>
        </p:nvSpPr>
        <p:spPr/>
        <p:txBody>
          <a:bodyPr>
            <a:normAutofit lnSpcReduction="10000"/>
          </a:bodyPr>
          <a:lstStyle/>
          <a:p>
            <a:pPr marL="400050" lvl="1" indent="0">
              <a:buNone/>
            </a:pPr>
            <a:r>
              <a:rPr lang="en-US" sz="3200" b="1" dirty="0">
                <a:cs typeface="Aharoni" panose="02010803020104030203" pitchFamily="2" charset="-79"/>
              </a:rPr>
              <a:t>Application</a:t>
            </a:r>
          </a:p>
          <a:p>
            <a:pPr marL="857250" lvl="1">
              <a:buFont typeface="Wingdings" panose="05000000000000000000" pitchFamily="2" charset="2"/>
              <a:buChar char="Ø"/>
            </a:pPr>
            <a:r>
              <a:rPr lang="en-US" b="1" dirty="0">
                <a:cs typeface="Aharoni" panose="02010803020104030203" pitchFamily="2" charset="-79"/>
              </a:rPr>
              <a:t> If you are a stylist or barber what capital resources would you use?</a:t>
            </a:r>
          </a:p>
          <a:p>
            <a:pPr marL="400050" lvl="1" indent="0">
              <a:buNone/>
            </a:pPr>
            <a:endParaRPr lang="en-US" b="1" dirty="0">
              <a:cs typeface="Aharoni" panose="02010803020104030203" pitchFamily="2" charset="-79"/>
            </a:endParaRPr>
          </a:p>
          <a:p>
            <a:pPr marL="857250" lvl="1">
              <a:buFont typeface="Wingdings" panose="05000000000000000000" pitchFamily="2" charset="2"/>
              <a:buChar char="Ø"/>
            </a:pPr>
            <a:r>
              <a:rPr lang="en-US" b="1" dirty="0">
                <a:cs typeface="Aharoni" panose="02010803020104030203" pitchFamily="2" charset="-79"/>
              </a:rPr>
              <a:t> Is a haircut an example of a good or service?</a:t>
            </a:r>
          </a:p>
          <a:p>
            <a:pPr marL="400050" lvl="1" indent="0">
              <a:buNone/>
            </a:pPr>
            <a:endParaRPr lang="en-US" b="1" dirty="0">
              <a:cs typeface="Aharoni" panose="02010803020104030203" pitchFamily="2" charset="-79"/>
            </a:endParaRPr>
          </a:p>
          <a:p>
            <a:pPr marL="857250" lvl="1">
              <a:buFont typeface="Wingdings" panose="05000000000000000000" pitchFamily="2" charset="2"/>
              <a:buChar char="Ø"/>
            </a:pPr>
            <a:r>
              <a:rPr lang="en-US" b="1" dirty="0" smtClean="0">
                <a:cs typeface="Aharoni" panose="02010803020104030203" pitchFamily="2" charset="-79"/>
              </a:rPr>
              <a:t>If </a:t>
            </a:r>
            <a:r>
              <a:rPr lang="en-US" b="1" dirty="0">
                <a:cs typeface="Aharoni" panose="02010803020104030203" pitchFamily="2" charset="-79"/>
              </a:rPr>
              <a:t>you worked at a salon owned by someone else and want to open your own shop what would you need?</a:t>
            </a:r>
          </a:p>
          <a:p>
            <a:endParaRPr lang="en-US" dirty="0"/>
          </a:p>
        </p:txBody>
      </p:sp>
    </p:spTree>
    <p:extLst>
      <p:ext uri="{BB962C8B-B14F-4D97-AF65-F5344CB8AC3E}">
        <p14:creationId xmlns:p14="http://schemas.microsoft.com/office/powerpoint/2010/main" val="28642884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dirty="0">
                <a:cs typeface="Aharoni" panose="02010803020104030203" pitchFamily="2" charset="-79"/>
              </a:rPr>
              <a:t>Words to know and understand-</a:t>
            </a:r>
            <a:endParaRPr lang="en-US" dirty="0"/>
          </a:p>
        </p:txBody>
      </p:sp>
      <p:sp>
        <p:nvSpPr>
          <p:cNvPr id="3" name="Content Placeholder 2"/>
          <p:cNvSpPr>
            <a:spLocks noGrp="1"/>
          </p:cNvSpPr>
          <p:nvPr>
            <p:ph idx="1"/>
          </p:nvPr>
        </p:nvSpPr>
        <p:spPr>
          <a:xfrm>
            <a:off x="381000" y="1166018"/>
            <a:ext cx="8305800" cy="5082382"/>
          </a:xfrm>
        </p:spPr>
        <p:txBody>
          <a:bodyPr>
            <a:normAutofit fontScale="92500" lnSpcReduction="20000"/>
          </a:bodyPr>
          <a:lstStyle/>
          <a:p>
            <a:pPr marL="400050" lvl="1" indent="0">
              <a:buNone/>
            </a:pPr>
            <a:r>
              <a:rPr lang="en-US" b="1" dirty="0">
                <a:cs typeface="Aharoni" panose="02010803020104030203" pitchFamily="2" charset="-79"/>
              </a:rPr>
              <a:t>Banks:  </a:t>
            </a:r>
            <a:r>
              <a:rPr lang="en-US" dirty="0">
                <a:cs typeface="Aharoni" panose="02010803020104030203" pitchFamily="2" charset="-79"/>
              </a:rPr>
              <a:t>Businesses that accept deposits and make loans.</a:t>
            </a:r>
          </a:p>
          <a:p>
            <a:pPr marL="400050" lvl="1" indent="0">
              <a:buNone/>
            </a:pPr>
            <a:r>
              <a:rPr lang="en-US" b="1" dirty="0">
                <a:cs typeface="Aharoni" panose="02010803020104030203" pitchFamily="2" charset="-79"/>
              </a:rPr>
              <a:t>Savings:  </a:t>
            </a:r>
            <a:r>
              <a:rPr lang="en-US" dirty="0">
                <a:cs typeface="Aharoni" panose="02010803020104030203" pitchFamily="2" charset="-79"/>
              </a:rPr>
              <a:t>The accumulation of money set aside for future spending.</a:t>
            </a:r>
            <a:endParaRPr lang="en-US" b="1" dirty="0">
              <a:cs typeface="Aharoni" panose="02010803020104030203" pitchFamily="2" charset="-79"/>
            </a:endParaRPr>
          </a:p>
          <a:p>
            <a:pPr marL="400050" lvl="1" indent="0">
              <a:buNone/>
            </a:pPr>
            <a:r>
              <a:rPr lang="en-US" b="1" dirty="0">
                <a:cs typeface="Aharoni" panose="02010803020104030203" pitchFamily="2" charset="-79"/>
              </a:rPr>
              <a:t>Collateral:  </a:t>
            </a:r>
            <a:r>
              <a:rPr lang="en-US" dirty="0">
                <a:cs typeface="Aharoni" panose="02010803020104030203" pitchFamily="2" charset="-79"/>
              </a:rPr>
              <a:t>Property required by a lender and offered by a borrower as a guarantee of payment on a loan.</a:t>
            </a:r>
          </a:p>
          <a:p>
            <a:pPr marL="400050" lvl="1" indent="0">
              <a:buNone/>
            </a:pPr>
            <a:r>
              <a:rPr lang="en-US" b="1" dirty="0">
                <a:cs typeface="Aharoni" panose="02010803020104030203" pitchFamily="2" charset="-79"/>
              </a:rPr>
              <a:t>Loan:  </a:t>
            </a:r>
            <a:r>
              <a:rPr lang="en-US" dirty="0">
                <a:cs typeface="Aharoni" panose="02010803020104030203" pitchFamily="2" charset="-79"/>
              </a:rPr>
              <a:t>A sum of money provided temporarily on the condition that the amount borrowed be repaid, usually with interest.</a:t>
            </a:r>
          </a:p>
          <a:p>
            <a:pPr marL="400050" lvl="1" indent="0">
              <a:buNone/>
            </a:pPr>
            <a:r>
              <a:rPr lang="en-US" b="1" dirty="0">
                <a:cs typeface="Aharoni" panose="02010803020104030203" pitchFamily="2" charset="-79"/>
              </a:rPr>
              <a:t>Risk: </a:t>
            </a:r>
            <a:r>
              <a:rPr lang="en-US" dirty="0">
                <a:cs typeface="Aharoni" panose="02010803020104030203" pitchFamily="2" charset="-79"/>
              </a:rPr>
              <a:t> The chance of loss.</a:t>
            </a:r>
          </a:p>
          <a:p>
            <a:pPr marL="400050" lvl="1" indent="0">
              <a:buNone/>
            </a:pPr>
            <a:r>
              <a:rPr lang="en-US" b="1" dirty="0">
                <a:cs typeface="Aharoni" panose="02010803020104030203" pitchFamily="2" charset="-79"/>
              </a:rPr>
              <a:t>Risk-reward relationship:  </a:t>
            </a:r>
            <a:r>
              <a:rPr lang="en-US" dirty="0">
                <a:cs typeface="Aharoni" panose="02010803020104030203" pitchFamily="2" charset="-79"/>
              </a:rPr>
              <a:t>The direct relationship between the risk of a person not repaying a loan and the amount of interest that person must pay.</a:t>
            </a:r>
            <a:endParaRPr lang="en-US" b="1" dirty="0">
              <a:cs typeface="Aharoni" panose="02010803020104030203" pitchFamily="2" charset="-79"/>
            </a:endParaRPr>
          </a:p>
          <a:p>
            <a:pPr marL="0" indent="0">
              <a:buNone/>
            </a:pPr>
            <a:endParaRPr lang="en-US" dirty="0"/>
          </a:p>
        </p:txBody>
      </p:sp>
    </p:spTree>
    <p:extLst>
      <p:ext uri="{BB962C8B-B14F-4D97-AF65-F5344CB8AC3E}">
        <p14:creationId xmlns:p14="http://schemas.microsoft.com/office/powerpoint/2010/main" val="971818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in the 1790s</a:t>
            </a:r>
          </a:p>
        </p:txBody>
      </p:sp>
      <p:sp>
        <p:nvSpPr>
          <p:cNvPr id="3" name="Content Placeholder 2"/>
          <p:cNvSpPr>
            <a:spLocks noGrp="1"/>
          </p:cNvSpPr>
          <p:nvPr>
            <p:ph idx="1"/>
          </p:nvPr>
        </p:nvSpPr>
        <p:spPr/>
        <p:txBody>
          <a:bodyPr/>
          <a:lstStyle/>
          <a:p>
            <a:pPr marL="0" indent="0">
              <a:buNone/>
            </a:pPr>
            <a:r>
              <a:rPr lang="en-US" b="1" dirty="0" smtClean="0"/>
              <a:t>Role play life in the 1790s </a:t>
            </a:r>
          </a:p>
          <a:p>
            <a:pPr marL="0" indent="0">
              <a:buNone/>
            </a:pPr>
            <a:r>
              <a:rPr lang="en-US" dirty="0" smtClean="0"/>
              <a:t>There will be 2 rounds</a:t>
            </a:r>
          </a:p>
          <a:p>
            <a:pPr marL="0" indent="0">
              <a:buNone/>
            </a:pPr>
            <a:endParaRPr lang="en-US" dirty="0"/>
          </a:p>
        </p:txBody>
      </p:sp>
    </p:spTree>
    <p:extLst>
      <p:ext uri="{BB962C8B-B14F-4D97-AF65-F5344CB8AC3E}">
        <p14:creationId xmlns:p14="http://schemas.microsoft.com/office/powerpoint/2010/main" val="14969693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Role Play Round 1</a:t>
            </a:r>
            <a:endParaRPr lang="en-US" dirty="0"/>
          </a:p>
        </p:txBody>
      </p:sp>
      <p:sp>
        <p:nvSpPr>
          <p:cNvPr id="3" name="Content Placeholder 2"/>
          <p:cNvSpPr>
            <a:spLocks noGrp="1"/>
          </p:cNvSpPr>
          <p:nvPr>
            <p:ph idx="1"/>
          </p:nvPr>
        </p:nvSpPr>
        <p:spPr>
          <a:xfrm>
            <a:off x="457200" y="1295400"/>
            <a:ext cx="8229600" cy="4525963"/>
          </a:xfrm>
        </p:spPr>
        <p:txBody>
          <a:bodyPr>
            <a:normAutofit fontScale="92500"/>
          </a:bodyPr>
          <a:lstStyle/>
          <a:p>
            <a:pPr marL="0" indent="0">
              <a:buNone/>
            </a:pPr>
            <a:r>
              <a:rPr lang="en-US" dirty="0" smtClean="0"/>
              <a:t>1. Review your card</a:t>
            </a:r>
          </a:p>
          <a:p>
            <a:pPr marL="0" indent="0">
              <a:buNone/>
            </a:pPr>
            <a:r>
              <a:rPr lang="en-US" dirty="0" smtClean="0"/>
              <a:t>2. Determine if you are a borrower or lender</a:t>
            </a:r>
          </a:p>
          <a:p>
            <a:pPr marL="0" indent="0">
              <a:buNone/>
            </a:pPr>
            <a:r>
              <a:rPr lang="en-US" dirty="0" smtClean="0"/>
              <a:t>3. Savers/lenders are seeking high interest</a:t>
            </a:r>
          </a:p>
          <a:p>
            <a:pPr marL="0" indent="0">
              <a:buNone/>
            </a:pPr>
            <a:r>
              <a:rPr lang="en-US" dirty="0" smtClean="0"/>
              <a:t>4. Borrowers/spenders- low interest</a:t>
            </a:r>
          </a:p>
          <a:p>
            <a:pPr marL="0" indent="0">
              <a:buNone/>
            </a:pPr>
            <a:r>
              <a:rPr lang="en-US" dirty="0" smtClean="0"/>
              <a:t>5. Take handout 2 and record any transaction you are able to make.</a:t>
            </a:r>
          </a:p>
          <a:p>
            <a:pPr marL="0" indent="0">
              <a:buNone/>
            </a:pPr>
            <a:r>
              <a:rPr lang="en-US" dirty="0" smtClean="0"/>
              <a:t>6. Debrief round 1</a:t>
            </a:r>
          </a:p>
          <a:p>
            <a:pPr marL="0" indent="0">
              <a:buNone/>
            </a:pPr>
            <a:r>
              <a:rPr lang="en-US" dirty="0" smtClean="0"/>
              <a:t>7. *Corn sold for $.56-$1.00 per bushel in 1795</a:t>
            </a:r>
          </a:p>
          <a:p>
            <a:pPr marL="514350" indent="-514350">
              <a:buAutoNum type="arabicPeriod"/>
            </a:pPr>
            <a:endParaRPr lang="en-US" dirty="0" smtClean="0"/>
          </a:p>
        </p:txBody>
      </p:sp>
    </p:spTree>
    <p:extLst>
      <p:ext uri="{BB962C8B-B14F-4D97-AF65-F5344CB8AC3E}">
        <p14:creationId xmlns:p14="http://schemas.microsoft.com/office/powerpoint/2010/main" val="30562689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411162"/>
          </a:xfrm>
        </p:spPr>
        <p:txBody>
          <a:bodyPr>
            <a:normAutofit fontScale="90000"/>
          </a:bodyPr>
          <a:lstStyle/>
          <a:p>
            <a:r>
              <a:rPr lang="en-US" dirty="0" smtClean="0"/>
              <a:t>Role Play Round 2</a:t>
            </a:r>
            <a:endParaRPr lang="en-US" dirty="0"/>
          </a:p>
        </p:txBody>
      </p:sp>
      <p:sp>
        <p:nvSpPr>
          <p:cNvPr id="3" name="Content Placeholder 2"/>
          <p:cNvSpPr>
            <a:spLocks noGrp="1"/>
          </p:cNvSpPr>
          <p:nvPr>
            <p:ph idx="1"/>
          </p:nvPr>
        </p:nvSpPr>
        <p:spPr>
          <a:xfrm>
            <a:off x="228600" y="1143000"/>
            <a:ext cx="8458200" cy="4983163"/>
          </a:xfrm>
        </p:spPr>
        <p:txBody>
          <a:bodyPr/>
          <a:lstStyle/>
          <a:p>
            <a:r>
              <a:rPr lang="en-US" dirty="0" smtClean="0"/>
              <a:t>Select 3 lenders &amp; 3 borrowers to become bankers</a:t>
            </a:r>
          </a:p>
          <a:p>
            <a:r>
              <a:rPr lang="en-US" dirty="0" smtClean="0"/>
              <a:t>Exchange their cards for loan/deposit forms</a:t>
            </a:r>
          </a:p>
          <a:p>
            <a:r>
              <a:rPr lang="en-US" dirty="0" smtClean="0"/>
              <a:t>Declare the bank is now open let round 2 begin!</a:t>
            </a:r>
          </a:p>
          <a:p>
            <a:pPr marL="0" indent="0">
              <a:buNone/>
            </a:pPr>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429000"/>
            <a:ext cx="4157998" cy="2778299"/>
          </a:xfrm>
          <a:prstGeom prst="rect">
            <a:avLst/>
          </a:prstGeom>
        </p:spPr>
      </p:pic>
    </p:spTree>
    <p:extLst>
      <p:ext uri="{BB962C8B-B14F-4D97-AF65-F5344CB8AC3E}">
        <p14:creationId xmlns:p14="http://schemas.microsoft.com/office/powerpoint/2010/main" val="35545878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29280</TotalTime>
  <Words>1454</Words>
  <Application>Microsoft Office PowerPoint</Application>
  <PresentationFormat>On-screen Show (4:3)</PresentationFormat>
  <Paragraphs>121</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Aharoni</vt:lpstr>
      <vt:lpstr>Arial</vt:lpstr>
      <vt:lpstr>Calibri</vt:lpstr>
      <vt:lpstr>Courier New</vt:lpstr>
      <vt:lpstr>Wingdings</vt:lpstr>
      <vt:lpstr>1_Office Theme</vt:lpstr>
      <vt:lpstr>Hamilton’s National Bank </vt:lpstr>
      <vt:lpstr>Lesson Objectives</vt:lpstr>
      <vt:lpstr>Who was Alexander Hamilton?</vt:lpstr>
      <vt:lpstr>Building the Wealth of a Nation</vt:lpstr>
      <vt:lpstr>Building the Wealth of a Nation</vt:lpstr>
      <vt:lpstr>Words to know and understand-</vt:lpstr>
      <vt:lpstr>United States in the 1790s</vt:lpstr>
      <vt:lpstr>Role Play Round 1</vt:lpstr>
      <vt:lpstr>Role Play Round 2</vt:lpstr>
      <vt:lpstr>Compare Round 1 and 2</vt:lpstr>
      <vt:lpstr>Compare Round 1 and 2</vt:lpstr>
      <vt:lpstr>PowerPoint Presentation</vt:lpstr>
      <vt:lpstr>Understanding Hamilton</vt:lpstr>
      <vt:lpstr>Take a Stand</vt:lpstr>
      <vt:lpstr>Discussion Questions</vt:lpstr>
      <vt:lpstr>PowerPoint Presentation</vt:lpstr>
      <vt:lpstr>How do banks promote economic growth?</vt:lpstr>
      <vt:lpstr>1790s Banking in the US</vt:lpstr>
    </vt:vector>
  </TitlesOfParts>
  <Company>Federal Reserve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Wolla</dc:creator>
  <cp:lastModifiedBy>Johnston, Eva K</cp:lastModifiedBy>
  <cp:revision>481</cp:revision>
  <cp:lastPrinted>2017-01-27T21:13:24Z</cp:lastPrinted>
  <dcterms:created xsi:type="dcterms:W3CDTF">2012-07-13T14:32:35Z</dcterms:created>
  <dcterms:modified xsi:type="dcterms:W3CDTF">2017-10-03T19:38:36Z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38c0b837-b152-48e7-ad28-c0f0f40010ef</vt:lpwstr>
  </property>
</Properties>
</file>