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4" r:id="rId5"/>
    <p:sldId id="256" r:id="rId6"/>
    <p:sldId id="260" r:id="rId7"/>
    <p:sldId id="258" r:id="rId8"/>
    <p:sldId id="262" r:id="rId9"/>
    <p:sldId id="257" r:id="rId10"/>
    <p:sldId id="261" r:id="rId11"/>
    <p:sldId id="259" r:id="rId12"/>
    <p:sldId id="263" r:id="rId1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346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3B0B2D07-2A85-4DC1-9769-85FF011445D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34B81F3B-73C5-4D8D-9F10-1DA09F3C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DA1BA-BE5B-44AB-B9D9-466C7FBF4D4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29142-751F-4CD7-B459-6D0B80E0B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8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8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10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81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1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7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60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270DE-CFA8-4A58-B6DE-27ECF241EF0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B941C-3457-4D23-9D2C-C108300A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1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EconLowdownPPTbanner.BMP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736"/>
            <a:ext cx="9144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Economic Goal of Price Stability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99" y="3375025"/>
            <a:ext cx="8382000" cy="182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Sarah Gunn, Federal Reserve Bank of Richmond</a:t>
            </a:r>
          </a:p>
          <a:p>
            <a:r>
              <a:rPr lang="en-US" sz="2800" dirty="0" smtClean="0"/>
              <a:t>Kevin </a:t>
            </a:r>
            <a:r>
              <a:rPr lang="en-US" sz="2800" dirty="0" err="1" smtClean="0"/>
              <a:t>Woodcox</a:t>
            </a:r>
            <a:r>
              <a:rPr lang="en-US" sz="2800" dirty="0" smtClean="0"/>
              <a:t>, Federal Reserve Bank of Richmond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12" y="4876800"/>
            <a:ext cx="35337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0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028885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want to buy a new gaming system that costs $300. You have already saved $200. </a:t>
            </a:r>
          </a:p>
          <a:p>
            <a:endParaRPr lang="en-US" dirty="0"/>
          </a:p>
          <a:p>
            <a:r>
              <a:rPr lang="en-US" dirty="0" smtClean="0"/>
              <a:t>How do you achieve your goal? Choose one of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Save up the last $100 and buy the gaming system in six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Borrow the last $100, buy the gaming system now, and pay back the loan over the next six months, with interest.</a:t>
            </a:r>
          </a:p>
          <a:p>
            <a:endParaRPr lang="en-US" dirty="0"/>
          </a:p>
          <a:p>
            <a:r>
              <a:rPr lang="en-US" b="1" dirty="0" smtClean="0"/>
              <a:t>Inflation Flip</a:t>
            </a:r>
          </a:p>
          <a:p>
            <a:r>
              <a:rPr lang="en-US" dirty="0" smtClean="0"/>
              <a:t>Flip your group’s coin.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Heads: Prices change unexpectedly.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Tails: Prices remain stable.</a:t>
            </a:r>
          </a:p>
          <a:p>
            <a:endParaRPr lang="en-US" dirty="0" smtClean="0"/>
          </a:p>
          <a:p>
            <a:r>
              <a:rPr lang="en-US" b="1" dirty="0" smtClean="0"/>
              <a:t>Evaluate</a:t>
            </a:r>
          </a:p>
          <a:p>
            <a:r>
              <a:rPr lang="en-US" dirty="0" smtClean="0"/>
              <a:t>Based on your choice, were you helped or hurt by the inflation </a:t>
            </a:r>
            <a:r>
              <a:rPr lang="en-US" dirty="0"/>
              <a:t>f</a:t>
            </a:r>
            <a:r>
              <a:rPr lang="en-US" dirty="0" smtClean="0"/>
              <a:t>lip</a:t>
            </a:r>
            <a:r>
              <a:rPr lang="en-US" dirty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Economic Decision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494888"/>
              </p:ext>
            </p:extLst>
          </p:nvPr>
        </p:nvGraphicFramePr>
        <p:xfrm>
          <a:off x="1524000" y="4267200"/>
          <a:ext cx="6096000" cy="24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Inflation flip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Save 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other $100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−1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(price stability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Borrow the other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</a:t>
                      </a:r>
                      <a:r>
                        <a:rPr lang="en-US" baseline="0" dirty="0" smtClean="0"/>
                        <a:t>price stability)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1295400"/>
            <a:ext cx="8229600" cy="6356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Results of Economic Decision 1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609600" y="2083475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You want to buy a new </a:t>
            </a:r>
            <a:r>
              <a:rPr lang="en-US" dirty="0" smtClean="0"/>
              <a:t>gaming system </a:t>
            </a:r>
            <a:r>
              <a:rPr lang="en-US" dirty="0"/>
              <a:t>that costs $300. You have already saved $200. </a:t>
            </a:r>
          </a:p>
          <a:p>
            <a:endParaRPr lang="en-US" dirty="0" smtClean="0"/>
          </a:p>
          <a:p>
            <a:r>
              <a:rPr lang="en-US" b="1" dirty="0" smtClean="0"/>
              <a:t>Evaluate</a:t>
            </a:r>
            <a:endParaRPr lang="en-US" b="1" dirty="0"/>
          </a:p>
          <a:p>
            <a:r>
              <a:rPr lang="en-US" dirty="0"/>
              <a:t>Based on your choice, </a:t>
            </a:r>
            <a:r>
              <a:rPr lang="en-US" dirty="0" smtClean="0"/>
              <a:t>were you helped or </a:t>
            </a:r>
            <a:r>
              <a:rPr lang="en-US" dirty="0"/>
              <a:t>hurt by the </a:t>
            </a:r>
            <a:r>
              <a:rPr lang="en-US" dirty="0" smtClean="0"/>
              <a:t>inflation </a:t>
            </a:r>
            <a:r>
              <a:rPr lang="en-US" dirty="0"/>
              <a:t>f</a:t>
            </a:r>
            <a:r>
              <a:rPr lang="en-US" dirty="0" smtClean="0"/>
              <a:t>lip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05740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plan to go to college after you graduate and have determined that your yearly cost will be $8,000.</a:t>
            </a:r>
          </a:p>
          <a:p>
            <a:endParaRPr lang="en-US" dirty="0"/>
          </a:p>
          <a:p>
            <a:r>
              <a:rPr lang="en-US" dirty="0"/>
              <a:t>How do you achieve your goal? Choose </a:t>
            </a:r>
            <a:r>
              <a:rPr lang="en-US" dirty="0" smtClean="0"/>
              <a:t>one of the following: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 out a student loan with fixed-rate interest.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 out a student loan with variable-rate interest.</a:t>
            </a:r>
          </a:p>
          <a:p>
            <a:endParaRPr lang="en-US" dirty="0"/>
          </a:p>
          <a:p>
            <a:r>
              <a:rPr lang="en-US" b="1" dirty="0" smtClean="0"/>
              <a:t>Inflation </a:t>
            </a:r>
            <a:r>
              <a:rPr lang="en-US" b="1" dirty="0"/>
              <a:t>f</a:t>
            </a:r>
            <a:r>
              <a:rPr lang="en-US" b="1" dirty="0" smtClean="0"/>
              <a:t>lip</a:t>
            </a:r>
          </a:p>
          <a:p>
            <a:r>
              <a:rPr lang="en-US" dirty="0"/>
              <a:t>F</a:t>
            </a:r>
            <a:r>
              <a:rPr lang="en-US" dirty="0" smtClean="0"/>
              <a:t>lip your group’s coin.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Heads: Prices change unexpectedly.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Tails: Prices remain stable.</a:t>
            </a:r>
          </a:p>
          <a:p>
            <a:endParaRPr lang="en-US" dirty="0"/>
          </a:p>
          <a:p>
            <a:r>
              <a:rPr lang="en-US" b="1" dirty="0" smtClean="0"/>
              <a:t>Evaluate</a:t>
            </a:r>
          </a:p>
          <a:p>
            <a:r>
              <a:rPr lang="en-US" dirty="0"/>
              <a:t>Based on your choice, </a:t>
            </a:r>
            <a:r>
              <a:rPr lang="en-US" dirty="0" smtClean="0"/>
              <a:t>were you helped or </a:t>
            </a:r>
            <a:r>
              <a:rPr lang="en-US" dirty="0"/>
              <a:t>hurt by the </a:t>
            </a:r>
            <a:r>
              <a:rPr lang="en-US" dirty="0" smtClean="0"/>
              <a:t>inflation flip</a:t>
            </a:r>
            <a:r>
              <a:rPr lang="en-US" dirty="0"/>
              <a:t>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1295400"/>
            <a:ext cx="82296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Economic Decision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63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2057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plan to go to college after you graduate and have determined that your yearly cost will be $8,000.</a:t>
            </a:r>
          </a:p>
          <a:p>
            <a:endParaRPr lang="en-US" dirty="0"/>
          </a:p>
          <a:p>
            <a:r>
              <a:rPr lang="en-US" b="1" dirty="0" smtClean="0"/>
              <a:t>Evaluate</a:t>
            </a:r>
          </a:p>
          <a:p>
            <a:r>
              <a:rPr lang="en-US" dirty="0" smtClean="0"/>
              <a:t>Based on your choice, were you helped or hurt by the inflation flip?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2954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Results of Economic Decision 2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33401"/>
              </p:ext>
            </p:extLst>
          </p:nvPr>
        </p:nvGraphicFramePr>
        <p:xfrm>
          <a:off x="1638300" y="4267200"/>
          <a:ext cx="6096000" cy="24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Inflation flip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Fixed-rate</a:t>
                      </a:r>
                      <a:r>
                        <a:rPr lang="en-US" baseline="0" dirty="0" smtClean="0"/>
                        <a:t> loan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(price stability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Variable-rate loan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(price stability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7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508" y="1906675"/>
            <a:ext cx="8229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need to earn money for homecoming. Your parent or guardian says they will pay you </a:t>
            </a:r>
            <a:r>
              <a:rPr lang="en-US" dirty="0"/>
              <a:t>either </a:t>
            </a:r>
            <a:r>
              <a:rPr lang="en-US" dirty="0" smtClean="0"/>
              <a:t>a guaranteed $10 </a:t>
            </a:r>
            <a:r>
              <a:rPr lang="en-US" dirty="0"/>
              <a:t>weekly </a:t>
            </a:r>
            <a:r>
              <a:rPr lang="en-US" dirty="0" smtClean="0"/>
              <a:t>allowance for helping out around the house or a couple of dollars for each weekly chore, with you deciding how many chores to do.  </a:t>
            </a:r>
          </a:p>
          <a:p>
            <a:endParaRPr lang="en-US" dirty="0" smtClean="0"/>
          </a:p>
          <a:p>
            <a:r>
              <a:rPr lang="en-US" dirty="0"/>
              <a:t>How do you achieve your goal? Choose </a:t>
            </a:r>
            <a:r>
              <a:rPr lang="en-US" dirty="0" smtClean="0"/>
              <a:t>one of the following: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guaranteed $10 weekly allowance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variable allowance, depending on chores completed</a:t>
            </a:r>
          </a:p>
          <a:p>
            <a:endParaRPr lang="en-US" dirty="0" smtClean="0"/>
          </a:p>
          <a:p>
            <a:r>
              <a:rPr lang="en-US" b="1" dirty="0" smtClean="0"/>
              <a:t>Inflation flip</a:t>
            </a:r>
          </a:p>
          <a:p>
            <a:r>
              <a:rPr lang="en-US" dirty="0"/>
              <a:t>Flip your group’s coin.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Heads: Prices change unexpectedly.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Tails: Prices remain stable.</a:t>
            </a:r>
          </a:p>
          <a:p>
            <a:endParaRPr lang="en-US" dirty="0"/>
          </a:p>
          <a:p>
            <a:r>
              <a:rPr lang="en-US" b="1" dirty="0" smtClean="0"/>
              <a:t>Evaluate</a:t>
            </a:r>
          </a:p>
          <a:p>
            <a:r>
              <a:rPr lang="en-US" dirty="0"/>
              <a:t>Based on your choice, </a:t>
            </a:r>
            <a:r>
              <a:rPr lang="en-US" dirty="0" smtClean="0"/>
              <a:t>were </a:t>
            </a:r>
            <a:r>
              <a:rPr lang="en-US" dirty="0"/>
              <a:t>you </a:t>
            </a:r>
            <a:r>
              <a:rPr lang="en-US" dirty="0" smtClean="0"/>
              <a:t>helped or hurt </a:t>
            </a:r>
            <a:r>
              <a:rPr lang="en-US" dirty="0"/>
              <a:t>by the </a:t>
            </a:r>
            <a:r>
              <a:rPr lang="en-US" dirty="0" smtClean="0"/>
              <a:t>inflation flip</a:t>
            </a:r>
            <a:r>
              <a:rPr lang="en-US" dirty="0"/>
              <a:t>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86508" y="1219200"/>
            <a:ext cx="82296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Economic Decision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93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1100" y="1981200"/>
            <a:ext cx="708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</a:p>
          <a:p>
            <a:r>
              <a:rPr lang="en-US" dirty="0" smtClean="0"/>
              <a:t>You need to earn money for homecoming and can earn a guaranteed $10 weekly allowance or a variable allowance, depending on chores completed. </a:t>
            </a:r>
          </a:p>
          <a:p>
            <a:endParaRPr lang="en-US" dirty="0" smtClean="0"/>
          </a:p>
          <a:p>
            <a:r>
              <a:rPr lang="en-US" b="1" dirty="0" smtClean="0"/>
              <a:t>Evaluate</a:t>
            </a:r>
          </a:p>
          <a:p>
            <a:r>
              <a:rPr lang="en-US" dirty="0" smtClean="0"/>
              <a:t>Based on your choice, were you helped or hurt by the inflation flip?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1343164"/>
            <a:ext cx="82296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Results of Economic Decision 3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28079"/>
              </p:ext>
            </p:extLst>
          </p:nvPr>
        </p:nvGraphicFramePr>
        <p:xfrm>
          <a:off x="1676400" y="4191000"/>
          <a:ext cx="6096000" cy="24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Inflation flip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baseline="0" dirty="0" smtClean="0"/>
                        <a:t>guaranteed $10 weekly allowance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−1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(price stability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v</a:t>
                      </a:r>
                      <a:r>
                        <a:rPr lang="en-US" dirty="0" smtClean="0"/>
                        <a:t>ariable allowance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(price stability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7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829" y="1981200"/>
            <a:ext cx="8000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need a ride to school every day, and your friend normally drives you. However, your friend blew out a tire and does not have enough money to replace it.</a:t>
            </a:r>
          </a:p>
          <a:p>
            <a:endParaRPr lang="en-US" dirty="0"/>
          </a:p>
          <a:p>
            <a:r>
              <a:rPr lang="en-US" dirty="0"/>
              <a:t>How do you achieve your goal? Choose </a:t>
            </a:r>
            <a:r>
              <a:rPr lang="en-US" dirty="0" smtClean="0"/>
              <a:t>one of the following: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Loan your friend $100 at 10 percent interest for the next 12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Spend the $100 on yourself and ride the school bus.</a:t>
            </a:r>
          </a:p>
          <a:p>
            <a:endParaRPr lang="en-US" dirty="0"/>
          </a:p>
          <a:p>
            <a:r>
              <a:rPr lang="en-US" b="1" dirty="0" smtClean="0"/>
              <a:t>Inflation flip</a:t>
            </a:r>
          </a:p>
          <a:p>
            <a:r>
              <a:rPr lang="en-US" dirty="0"/>
              <a:t>Flip your group’s coin.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Heads: Prices change unexpectedly.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Tails: Prices remain stable.</a:t>
            </a:r>
          </a:p>
          <a:p>
            <a:endParaRPr lang="en-US" dirty="0"/>
          </a:p>
          <a:p>
            <a:r>
              <a:rPr lang="en-US" b="1" dirty="0" smtClean="0"/>
              <a:t>Evaluate</a:t>
            </a:r>
          </a:p>
          <a:p>
            <a:r>
              <a:rPr lang="en-US" dirty="0"/>
              <a:t>Based on your choice, </a:t>
            </a:r>
            <a:r>
              <a:rPr lang="en-US" dirty="0" smtClean="0"/>
              <a:t>were </a:t>
            </a:r>
            <a:r>
              <a:rPr lang="en-US" dirty="0"/>
              <a:t>you </a:t>
            </a:r>
            <a:r>
              <a:rPr lang="en-US" dirty="0" smtClean="0"/>
              <a:t>helped or hurt </a:t>
            </a:r>
            <a:r>
              <a:rPr lang="en-US" dirty="0"/>
              <a:t>by the </a:t>
            </a:r>
            <a:r>
              <a:rPr lang="en-US" dirty="0" smtClean="0"/>
              <a:t>inflation flip</a:t>
            </a:r>
            <a:r>
              <a:rPr lang="en-US" dirty="0"/>
              <a:t>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73528" y="1219200"/>
            <a:ext cx="8229600" cy="6548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Economic Decision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75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2209800"/>
            <a:ext cx="708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</a:p>
          <a:p>
            <a:r>
              <a:rPr lang="en-US" dirty="0"/>
              <a:t>You need a ride to school every day, and your friend normally drives you. However, your friend blew out a tire and does not have enough money to replace it.</a:t>
            </a:r>
          </a:p>
          <a:p>
            <a:endParaRPr lang="en-US" dirty="0"/>
          </a:p>
          <a:p>
            <a:r>
              <a:rPr lang="en-US" b="1" dirty="0" smtClean="0"/>
              <a:t>Evaluate</a:t>
            </a:r>
          </a:p>
          <a:p>
            <a:r>
              <a:rPr lang="en-US" dirty="0" smtClean="0"/>
              <a:t>Based on your choice, were you helped or hurt by the inflation flip?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1391563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Results of Economic Decision 4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82843"/>
              </p:ext>
            </p:extLst>
          </p:nvPr>
        </p:nvGraphicFramePr>
        <p:xfrm>
          <a:off x="1714500" y="4495800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Inflation flip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Loan your friend</a:t>
                      </a:r>
                      <a:r>
                        <a:rPr lang="en-US" baseline="0" dirty="0" smtClean="0"/>
                        <a:t>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−1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(price stability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Spend the $100</a:t>
                      </a:r>
                      <a:r>
                        <a:rPr lang="en-US" baseline="0" dirty="0" smtClean="0"/>
                        <a:t> on yourself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Heads (unexpected</a:t>
                      </a:r>
                      <a:r>
                        <a:rPr lang="en-US" baseline="0" dirty="0" smtClean="0"/>
                        <a:t> inflation)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Tails (price stability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8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D932BB-7731-4B6D-B598-C6859A333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CD2BA0-FC9F-404F-9C62-7D70BC9003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B010EC-370D-4461-B82E-5EF4874C193B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796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Economic Goal of Price Stability</vt:lpstr>
      <vt:lpstr>Economic Decision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Woodcox, Kevin</dc:creator>
  <cp:lastModifiedBy>Suiter, Mary C</cp:lastModifiedBy>
  <cp:revision>65</cp:revision>
  <cp:lastPrinted>2018-02-09T00:00:26Z</cp:lastPrinted>
  <dcterms:created xsi:type="dcterms:W3CDTF">2018-02-08T17:44:12Z</dcterms:created>
  <dcterms:modified xsi:type="dcterms:W3CDTF">2019-01-08T23:27:34Z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38df0679-423f-4d70-8938-7595a240c268</vt:lpwstr>
  </property>
</Properties>
</file>