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75" r:id="rId4"/>
    <p:sldId id="270" r:id="rId5"/>
    <p:sldId id="281" r:id="rId6"/>
    <p:sldId id="276" r:id="rId7"/>
    <p:sldId id="280" r:id="rId8"/>
    <p:sldId id="279" r:id="rId9"/>
    <p:sldId id="278" r:id="rId10"/>
    <p:sldId id="277" r:id="rId11"/>
    <p:sldId id="285" r:id="rId12"/>
    <p:sldId id="284" r:id="rId13"/>
    <p:sldId id="283" r:id="rId14"/>
    <p:sldId id="282" r:id="rId15"/>
    <p:sldId id="288" r:id="rId16"/>
    <p:sldId id="287" r:id="rId17"/>
    <p:sldId id="286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2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   </a:t>
            </a:r>
            <a:endParaRPr lang="en-US" sz="3300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84143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00815"/>
            <a:ext cx="91440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22B26-7406-374D-95AD-6EE944AD72DA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6318252"/>
            <a:ext cx="4572000" cy="914400"/>
          </a:xfrm>
          <a:prstGeom prst="rect">
            <a:avLst/>
          </a:prstGeom>
        </p:spPr>
      </p:pic>
      <p:sp>
        <p:nvSpPr>
          <p:cNvPr id="5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A16FFA70-8182-60C1-570A-8EE8DCA72107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3362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 spc="-9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 spc="-3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Wingdings" charset="2"/>
        <a:buChar char="§"/>
        <a:defRPr sz="2100" b="0" i="0" kern="1200" spc="-30">
          <a:solidFill>
            <a:schemeClr val="tx1"/>
          </a:solidFill>
          <a:latin typeface="Arial"/>
          <a:ea typeface="+mn-ea"/>
          <a:cs typeface="Arial"/>
        </a:defRPr>
      </a:lvl2pPr>
      <a:lvl3pPr marL="942975" indent="-257175" algn="l" defTabSz="342900" rtl="0" eaLnBrk="1" latinLnBrk="0" hangingPunct="1">
        <a:spcBef>
          <a:spcPct val="20000"/>
        </a:spcBef>
        <a:buSzPct val="75000"/>
        <a:buFont typeface="Courier New"/>
        <a:buChar char="o"/>
        <a:defRPr sz="1800" b="0" i="0" kern="1200" spc="-3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500" b="0" i="0" kern="1200" spc="-30">
          <a:solidFill>
            <a:schemeClr val="tx1"/>
          </a:solidFill>
          <a:latin typeface="Arial"/>
          <a:ea typeface="+mn-ea"/>
          <a:cs typeface="Arial"/>
        </a:defRPr>
      </a:lvl4pPr>
      <a:lvl5pPr marL="1371600" indent="0" algn="l" defTabSz="342900" rtl="0" eaLnBrk="1" latinLnBrk="0" hangingPunct="1">
        <a:spcBef>
          <a:spcPct val="20000"/>
        </a:spcBef>
        <a:buSzPct val="82000"/>
        <a:buFont typeface="Wingdings" charset="2"/>
        <a:buNone/>
        <a:defRPr sz="1500" b="0" i="0" kern="1200" spc="-30" baseline="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Market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DD76F-A5C6-5E62-7625-740435A5E94E}"/>
              </a:ext>
            </a:extLst>
          </p:cNvPr>
          <p:cNvSpPr txBox="1"/>
          <p:nvPr/>
        </p:nvSpPr>
        <p:spPr>
          <a:xfrm>
            <a:off x="6111621" y="5714214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0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100" dirty="0"/>
              <a:t>NOTE: The distance between Variable Cost &amp; Total Cost Curves is ALWAYS the Fixed Cost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612B36F8-E3D3-AAC0-3E09-494C51981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87518"/>
            <a:ext cx="7315199" cy="4948517"/>
          </a:xfrm>
        </p:spPr>
      </p:pic>
    </p:spTree>
    <p:extLst>
      <p:ext uri="{BB962C8B-B14F-4D97-AF65-F5344CB8AC3E}">
        <p14:creationId xmlns:p14="http://schemas.microsoft.com/office/powerpoint/2010/main" val="115332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1: Plot Marginal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96568465-A5E0-3A80-6856-63912586C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4" y="1533526"/>
            <a:ext cx="8309351" cy="44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EB1D2-9671-5BBE-16B0-77BBE4FC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2541"/>
            <a:ext cx="8229600" cy="43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Step 2: Plot Average Fixed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36FF94-DF90-46B7-8016-48F2A73C7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51" y="1417638"/>
            <a:ext cx="8604498" cy="4606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7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Fixed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91A28-0E6C-D1B8-9614-4748DECED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23" y="1638300"/>
            <a:ext cx="8463953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48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Plot Average Variable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ED6495-183B-FFAF-6FE1-C8394A152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212635"/>
            <a:ext cx="6172200" cy="3084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67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Variable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F829D-2B09-6903-F5E6-44A07BE3E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80" y="1732776"/>
            <a:ext cx="8215439" cy="3990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77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Plot Average Total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1E7DC2-FD1D-074B-4634-0C0F69F00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70" y="1806618"/>
            <a:ext cx="8088060" cy="3929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89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Total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66616D-0E54-D010-C9B5-4D15DEF82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8" y="1657350"/>
            <a:ext cx="8370703" cy="4066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1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of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F6090E-E163-8F12-874B-28102ECF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Cost Curve Collection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1200" spc="0" dirty="0">
              <a:solidFill>
                <a:srgbClr val="000000"/>
              </a:solidFill>
              <a:latin typeface="Arial - 16"/>
              <a:cs typeface="+mn-cs"/>
            </a:endParaRP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Slides 3 - 18 could be considered a set with two separate tasks.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	Slide 3: Cost Curve Schedule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	Slides 4 - 10: Total &amp; Fixed Cost Curves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	Slides 11 - 18: Marginal &amp; Average Cost Curves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1200" spc="0" dirty="0">
              <a:solidFill>
                <a:srgbClr val="000000"/>
              </a:solidFill>
              <a:latin typeface="Arial - 16"/>
              <a:cs typeface="+mn-cs"/>
            </a:endParaRP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1200" spc="0" dirty="0">
                <a:solidFill>
                  <a:srgbClr val="000000"/>
                </a:solidFill>
                <a:latin typeface="Arial - 16"/>
                <a:cs typeface="+mn-cs"/>
              </a:rPr>
              <a:t>The slide 3 table could be printed so that students would have it handy while viewing the graphs.  For best results, print the table in "landscape" orientation.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B56AD-94DA-4F04-8527-F6B9F62C8B78}"/>
              </a:ext>
            </a:extLst>
          </p:cNvPr>
          <p:cNvSpPr txBox="1"/>
          <p:nvPr/>
        </p:nvSpPr>
        <p:spPr>
          <a:xfrm>
            <a:off x="6200775" y="5729430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Calibri"/>
              </a:rPr>
              <a:t>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4710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Cost Curve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688743-E5A2-58E5-1B5B-6AEE2C6E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976" y="1523999"/>
            <a:ext cx="7562048" cy="4376535"/>
          </a:xfrm>
        </p:spPr>
      </p:pic>
    </p:spTree>
    <p:extLst>
      <p:ext uri="{BB962C8B-B14F-4D97-AF65-F5344CB8AC3E}">
        <p14:creationId xmlns:p14="http://schemas.microsoft.com/office/powerpoint/2010/main" val="288229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Step 1: Plot Total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DFC2F7-9516-2BFA-C44A-627F7CC2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1310642"/>
            <a:ext cx="7353300" cy="4835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5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653109-6325-6BEC-C80D-1C9A67520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28" y="1417638"/>
            <a:ext cx="8015343" cy="4802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46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2: Plot Fixed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AE1706-FA59-107B-CB2E-3636325E0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33" y="1278028"/>
            <a:ext cx="7920934" cy="4745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76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</a:t>
            </a:r>
          </a:p>
        </p:txBody>
      </p:sp>
      <p:pic>
        <p:nvPicPr>
          <p:cNvPr id="72" name="Content Placeholder 71">
            <a:extLst>
              <a:ext uri="{FF2B5EF4-FFF2-40B4-BE49-F238E27FC236}">
                <a16:creationId xmlns:a16="http://schemas.microsoft.com/office/drawing/2014/main" id="{4289FEF1-0E4D-2EF2-D5F2-297201C6E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12" y="1369251"/>
            <a:ext cx="8031975" cy="479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7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3 Plot Variable Cost</a:t>
            </a:r>
          </a:p>
        </p:txBody>
      </p:sp>
      <p:pic>
        <p:nvPicPr>
          <p:cNvPr id="80" name="Content Placeholder 79">
            <a:extLst>
              <a:ext uri="{FF2B5EF4-FFF2-40B4-BE49-F238E27FC236}">
                <a16:creationId xmlns:a16="http://schemas.microsoft.com/office/drawing/2014/main" id="{9322A458-F84B-C4F1-FBF4-DC3415D3A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299412"/>
            <a:ext cx="8134350" cy="4852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1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A4D5F-CBD5-251E-F835-158C5C19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99" y="1303497"/>
            <a:ext cx="8119201" cy="4720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E14D-D991-A85B-122D-EF01FF081EF5}"/>
              </a:ext>
            </a:extLst>
          </p:cNvPr>
          <p:cNvSpPr txBox="1"/>
          <p:nvPr/>
        </p:nvSpPr>
        <p:spPr>
          <a:xfrm>
            <a:off x="6279642" y="5723751"/>
            <a:ext cx="1721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solidFill>
                  <a:prstClr val="white"/>
                </a:solidFill>
                <a:latin typeface="Calibri"/>
              </a:rPr>
              <a:t>Perfect Competition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17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- 16</vt:lpstr>
      <vt:lpstr>Calibri</vt:lpstr>
      <vt:lpstr>Courier New</vt:lpstr>
      <vt:lpstr>Wingdings</vt:lpstr>
      <vt:lpstr>1_Office Theme</vt:lpstr>
      <vt:lpstr>Market Structures</vt:lpstr>
      <vt:lpstr>Table of Contents</vt:lpstr>
      <vt:lpstr>General Cost Curve Schedule</vt:lpstr>
      <vt:lpstr>Step 1: Plot Total Cost</vt:lpstr>
      <vt:lpstr>Total Cost</vt:lpstr>
      <vt:lpstr>Step 2: Plot Fixed Cost</vt:lpstr>
      <vt:lpstr>Fixed Cost</vt:lpstr>
      <vt:lpstr>Step 3 Plot Variable Cost</vt:lpstr>
      <vt:lpstr>Variable Cost</vt:lpstr>
      <vt:lpstr>NOTE: The distance between Variable Cost &amp; Total Cost Curves is ALWAYS the Fixed Cost </vt:lpstr>
      <vt:lpstr>Step 1: Plot Marginal Cost</vt:lpstr>
      <vt:lpstr>Marginal Cost</vt:lpstr>
      <vt:lpstr>Step 2: Plot Average Fixed Cost</vt:lpstr>
      <vt:lpstr>Average Fixed Cost</vt:lpstr>
      <vt:lpstr>Step 3: Plot Average Variable Cost</vt:lpstr>
      <vt:lpstr>Average Variable Cost</vt:lpstr>
      <vt:lpstr>Step 4: Plot Average Total Cost</vt:lpstr>
      <vt:lpstr>Average Total Cost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Structures</dc:title>
  <dc:creator>Kaiman, Mike</dc:creator>
  <cp:lastModifiedBy>Johnston, Eva K</cp:lastModifiedBy>
  <cp:revision>3</cp:revision>
  <dcterms:created xsi:type="dcterms:W3CDTF">2023-06-08T12:46:17Z</dcterms:created>
  <dcterms:modified xsi:type="dcterms:W3CDTF">2023-06-09T18:16:04Z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1c2f0d-b3ff-4d77-9838-7b0e82bdd7ab_Enabled">
    <vt:lpwstr>true</vt:lpwstr>
  </property>
  <property fmtid="{D5CDD505-2E9C-101B-9397-08002B2CF9AE}" pid="3" name="MSIP_Label_b51c2f0d-b3ff-4d77-9838-7b0e82bdd7ab_SetDate">
    <vt:lpwstr>2023-06-09T18:16:04Z</vt:lpwstr>
  </property>
  <property fmtid="{D5CDD505-2E9C-101B-9397-08002B2CF9AE}" pid="4" name="MSIP_Label_b51c2f0d-b3ff-4d77-9838-7b0e82bdd7ab_Method">
    <vt:lpwstr>Privileged</vt:lpwstr>
  </property>
  <property fmtid="{D5CDD505-2E9C-101B-9397-08002B2CF9AE}" pid="5" name="MSIP_Label_b51c2f0d-b3ff-4d77-9838-7b0e82bdd7ab_Name">
    <vt:lpwstr>b51c2f0d-b3ff-4d77-9838-7b0e82bdd7ab</vt:lpwstr>
  </property>
  <property fmtid="{D5CDD505-2E9C-101B-9397-08002B2CF9AE}" pid="6" name="MSIP_Label_b51c2f0d-b3ff-4d77-9838-7b0e82bdd7ab_SiteId">
    <vt:lpwstr>b397c653-5b19-463f-b9fc-af658ded9128</vt:lpwstr>
  </property>
  <property fmtid="{D5CDD505-2E9C-101B-9397-08002B2CF9AE}" pid="7" name="MSIP_Label_b51c2f0d-b3ff-4d77-9838-7b0e82bdd7ab_ActionId">
    <vt:lpwstr>11c00736-947a-42c9-a3a5-f3ded2ec652d</vt:lpwstr>
  </property>
  <property fmtid="{D5CDD505-2E9C-101B-9397-08002B2CF9AE}" pid="8" name="MSIP_Label_b51c2f0d-b3ff-4d77-9838-7b0e82bdd7ab_ContentBits">
    <vt:lpwstr>1</vt:lpwstr>
  </property>
</Properties>
</file>