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87" r:id="rId6"/>
    <p:sldId id="288" r:id="rId7"/>
    <p:sldId id="289" r:id="rId8"/>
    <p:sldId id="290" r:id="rId9"/>
    <p:sldId id="291" r:id="rId10"/>
    <p:sldId id="292" r:id="rId11"/>
    <p:sldId id="29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iter, Mary C" initials="SMC" lastIdx="1" clrIdx="0">
    <p:extLst>
      <p:ext uri="{19B8F6BF-5375-455C-9EA6-DF929625EA0E}">
        <p15:presenceInfo xmlns:p15="http://schemas.microsoft.com/office/powerpoint/2012/main" userId="S-1-5-21-662528488-348457345-1760376032-2082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642A"/>
    <a:srgbClr val="608F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108" d="100"/>
          <a:sy n="108" d="100"/>
        </p:scale>
        <p:origin x="1692"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6039984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27772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865353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2140242515"/>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8941959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2335702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5918458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9520756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40176179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133811943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A6F78-E8AE-7C48-9C5B-78EB51D3129D}" type="datetimeFigureOut">
              <a:rPr lang="en-US" smtClean="0"/>
              <a:t>7/27/2020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535F6F-457D-4642-8B40-9652D1866793}" type="slidenum">
              <a:rPr lang="en-US" smtClean="0"/>
              <a:t>‹#›</a:t>
            </a:fld>
            <a:endParaRPr lang="en-US" dirty="0"/>
          </a:p>
        </p:txBody>
      </p:sp>
    </p:spTree>
    <p:extLst>
      <p:ext uri="{BB962C8B-B14F-4D97-AF65-F5344CB8AC3E}">
        <p14:creationId xmlns:p14="http://schemas.microsoft.com/office/powerpoint/2010/main" val="311556346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A6F78-E8AE-7C48-9C5B-78EB51D3129D}" type="datetimeFigureOut">
              <a:rPr lang="en-US" smtClean="0"/>
              <a:t>7/27/2020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535F6F-457D-4642-8B40-9652D1866793}" type="slidenum">
              <a:rPr lang="en-US" smtClean="0"/>
              <a:t>‹#›</a:t>
            </a:fld>
            <a:endParaRPr lang="en-US" dirty="0"/>
          </a:p>
        </p:txBody>
      </p:sp>
    </p:spTree>
    <p:extLst>
      <p:ext uri="{BB962C8B-B14F-4D97-AF65-F5344CB8AC3E}">
        <p14:creationId xmlns:p14="http://schemas.microsoft.com/office/powerpoint/2010/main" val="37320373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76400" y="1828800"/>
            <a:ext cx="5943600" cy="1447800"/>
          </a:xfrm>
          <a:ln>
            <a:noFill/>
          </a:ln>
        </p:spPr>
        <p:txBody>
          <a:bodyPr>
            <a:noAutofit/>
          </a:bodyPr>
          <a:lstStyle/>
          <a:p>
            <a:r>
              <a:rPr lang="en-US" sz="3600" b="1" dirty="0">
                <a:solidFill>
                  <a:srgbClr val="43642A"/>
                </a:solidFill>
              </a:rPr>
              <a:t>Data Literacy: </a:t>
            </a:r>
          </a:p>
          <a:p>
            <a:r>
              <a:rPr lang="en-US" sz="3600" b="1" dirty="0">
                <a:solidFill>
                  <a:srgbClr val="43642A"/>
                </a:solidFill>
              </a:rPr>
              <a:t>The Composition Effect</a:t>
            </a:r>
            <a:endParaRPr lang="en-US" sz="3600" dirty="0">
              <a:solidFill>
                <a:srgbClr val="43642A"/>
              </a:solidFill>
            </a:endParaRPr>
          </a:p>
        </p:txBody>
      </p:sp>
      <p:pic>
        <p:nvPicPr>
          <p:cNvPr id="6" name="Picture 5" descr="EconLowdownPPTbanner.BM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927202"/>
          </a:xfrm>
          <a:prstGeom prst="rect">
            <a:avLst/>
          </a:prstGeom>
        </p:spPr>
      </p:pic>
      <p:sp>
        <p:nvSpPr>
          <p:cNvPr id="5" name="TextBox 4"/>
          <p:cNvSpPr txBox="1"/>
          <p:nvPr/>
        </p:nvSpPr>
        <p:spPr>
          <a:xfrm>
            <a:off x="533400" y="6248400"/>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05512060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762000"/>
          </a:xfrm>
        </p:spPr>
        <p:txBody>
          <a:bodyPr>
            <a:normAutofit/>
          </a:bodyPr>
          <a:lstStyle/>
          <a:p>
            <a:r>
              <a:rPr lang="en-US" sz="3200" b="1" dirty="0">
                <a:solidFill>
                  <a:srgbClr val="43642A"/>
                </a:solidFill>
              </a:rPr>
              <a:t>Visual 1: Who is counted as unemployed?</a:t>
            </a:r>
          </a:p>
        </p:txBody>
      </p:sp>
      <p:sp>
        <p:nvSpPr>
          <p:cNvPr id="3" name="Content Placeholder 2"/>
          <p:cNvSpPr>
            <a:spLocks noGrp="1"/>
          </p:cNvSpPr>
          <p:nvPr>
            <p:ph idx="1"/>
          </p:nvPr>
        </p:nvSpPr>
        <p:spPr>
          <a:xfrm>
            <a:off x="609600" y="1219201"/>
            <a:ext cx="8001000" cy="4952999"/>
          </a:xfrm>
        </p:spPr>
        <p:txBody>
          <a:bodyPr>
            <a:noAutofit/>
          </a:bodyPr>
          <a:lstStyle/>
          <a:p>
            <a:pPr marL="0" indent="0">
              <a:spcBef>
                <a:spcPts val="300"/>
              </a:spcBef>
              <a:buNone/>
            </a:pPr>
            <a:r>
              <a:rPr lang="en-US" sz="2400" b="1" dirty="0"/>
              <a:t>Who does the Bureau of Labor Statistics (BLS) classify as unemployed? </a:t>
            </a:r>
          </a:p>
          <a:p>
            <a:pPr marL="457200" indent="-457200">
              <a:spcBef>
                <a:spcPts val="300"/>
              </a:spcBef>
              <a:buFont typeface="+mj-lt"/>
              <a:buAutoNum type="alphaLcPeriod"/>
            </a:pPr>
            <a:r>
              <a:rPr lang="en-US" sz="2400" dirty="0"/>
              <a:t>Does this include someone who does not have a job?</a:t>
            </a:r>
          </a:p>
          <a:p>
            <a:pPr marL="457200" indent="-457200">
              <a:spcBef>
                <a:spcPts val="300"/>
              </a:spcBef>
              <a:buFont typeface="+mj-lt"/>
              <a:buAutoNum type="alphaLcPeriod"/>
            </a:pPr>
            <a:r>
              <a:rPr lang="en-US" sz="2400" dirty="0"/>
              <a:t>Does this include someone who has actively looked for work in the prior four weeks?</a:t>
            </a:r>
          </a:p>
          <a:p>
            <a:pPr marL="457200" indent="-457200">
              <a:spcBef>
                <a:spcPts val="300"/>
              </a:spcBef>
              <a:buFont typeface="+mj-lt"/>
              <a:buAutoNum type="alphaLcPeriod"/>
            </a:pPr>
            <a:r>
              <a:rPr lang="en-US" sz="2400" dirty="0"/>
              <a:t>Does this include someone who is currently available for work?</a:t>
            </a:r>
          </a:p>
          <a:p>
            <a:pPr marL="457200" indent="-457200">
              <a:spcBef>
                <a:spcPts val="300"/>
              </a:spcBef>
              <a:buFont typeface="+mj-lt"/>
              <a:buAutoNum type="alphaLcPeriod"/>
            </a:pPr>
            <a:r>
              <a:rPr lang="en-US" sz="2400" dirty="0"/>
              <a:t>Does this include someone waiting to be recalled to a job from which they had been temporarily laid off?</a:t>
            </a:r>
          </a:p>
          <a:p>
            <a:pPr marL="457200" indent="-457200">
              <a:spcBef>
                <a:spcPts val="300"/>
              </a:spcBef>
              <a:buFont typeface="+mj-lt"/>
              <a:buAutoNum type="alphaLcPeriod"/>
            </a:pPr>
            <a:r>
              <a:rPr lang="en-US" sz="2400" dirty="0"/>
              <a:t>Does this include someone receiving benefits from the Unemployment Insurance (UI) program?</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298692873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762000"/>
          </a:xfrm>
        </p:spPr>
        <p:txBody>
          <a:bodyPr>
            <a:normAutofit/>
          </a:bodyPr>
          <a:lstStyle/>
          <a:p>
            <a:r>
              <a:rPr lang="en-US" sz="3200" b="1" dirty="0">
                <a:solidFill>
                  <a:srgbClr val="43642A"/>
                </a:solidFill>
              </a:rPr>
              <a:t>Visual 2: Definition of an unemployed person</a:t>
            </a:r>
          </a:p>
        </p:txBody>
      </p:sp>
      <p:sp>
        <p:nvSpPr>
          <p:cNvPr id="3" name="Content Placeholder 2"/>
          <p:cNvSpPr>
            <a:spLocks noGrp="1"/>
          </p:cNvSpPr>
          <p:nvPr>
            <p:ph idx="1"/>
          </p:nvPr>
        </p:nvSpPr>
        <p:spPr>
          <a:xfrm>
            <a:off x="609600" y="1219201"/>
            <a:ext cx="8001000" cy="4952999"/>
          </a:xfrm>
        </p:spPr>
        <p:txBody>
          <a:bodyPr>
            <a:noAutofit/>
          </a:bodyPr>
          <a:lstStyle/>
          <a:p>
            <a:pPr marL="0" indent="0">
              <a:spcBef>
                <a:spcPts val="300"/>
              </a:spcBef>
              <a:buNone/>
            </a:pPr>
            <a:r>
              <a:rPr lang="en-US" sz="2400" b="1" dirty="0"/>
              <a:t>A person is considered unemployed if she or he</a:t>
            </a:r>
          </a:p>
          <a:p>
            <a:pPr>
              <a:spcBef>
                <a:spcPts val="300"/>
              </a:spcBef>
            </a:pPr>
            <a:r>
              <a:rPr lang="en-US" sz="2400" dirty="0"/>
              <a:t>is 16 years of age or older and does not have a job;</a:t>
            </a:r>
          </a:p>
          <a:p>
            <a:pPr>
              <a:spcBef>
                <a:spcPts val="300"/>
              </a:spcBef>
            </a:pPr>
            <a:r>
              <a:rPr lang="en-US" sz="2400" dirty="0"/>
              <a:t>has actively looked for work in the prior four weeks; and</a:t>
            </a:r>
          </a:p>
          <a:p>
            <a:pPr>
              <a:spcBef>
                <a:spcPts val="300"/>
              </a:spcBef>
            </a:pPr>
            <a:r>
              <a:rPr lang="en-US" sz="2400" dirty="0"/>
              <a:t>is currently available for work.</a:t>
            </a:r>
          </a:p>
          <a:p>
            <a:pPr>
              <a:spcBef>
                <a:spcPts val="300"/>
              </a:spcBef>
            </a:pPr>
            <a:r>
              <a:rPr lang="en-US" sz="2400" dirty="0"/>
              <a:t>Also, someone waiting to be recalled to a job from which they had been temporarily laid off is considered unemployed.</a:t>
            </a:r>
          </a:p>
          <a:p>
            <a:pPr>
              <a:spcBef>
                <a:spcPts val="300"/>
              </a:spcBef>
            </a:pPr>
            <a:r>
              <a:rPr lang="en-US" sz="2400" dirty="0"/>
              <a:t>Note that receiving benefits from the Unemployment Insurance (UI) program has no bearing on whether a person is classified as unemployed.</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405038480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762000"/>
          </a:xfrm>
        </p:spPr>
        <p:txBody>
          <a:bodyPr>
            <a:normAutofit/>
          </a:bodyPr>
          <a:lstStyle/>
          <a:p>
            <a:r>
              <a:rPr lang="en-US" sz="3200" b="1" dirty="0">
                <a:solidFill>
                  <a:srgbClr val="43642A"/>
                </a:solidFill>
              </a:rPr>
              <a:t>Visual 3: Definition of the unemployment rate</a:t>
            </a:r>
          </a:p>
        </p:txBody>
      </p:sp>
      <p:sp>
        <p:nvSpPr>
          <p:cNvPr id="3" name="Content Placeholder 2"/>
          <p:cNvSpPr>
            <a:spLocks noGrp="1"/>
          </p:cNvSpPr>
          <p:nvPr>
            <p:ph idx="1"/>
          </p:nvPr>
        </p:nvSpPr>
        <p:spPr>
          <a:xfrm>
            <a:off x="609600" y="1219201"/>
            <a:ext cx="8001000" cy="4952999"/>
          </a:xfrm>
        </p:spPr>
        <p:txBody>
          <a:bodyPr>
            <a:noAutofit/>
          </a:bodyPr>
          <a:lstStyle/>
          <a:p>
            <a:pPr marL="0" indent="0">
              <a:spcBef>
                <a:spcPts val="300"/>
              </a:spcBef>
              <a:buNone/>
            </a:pPr>
            <a:r>
              <a:rPr lang="en-US" sz="2400" b="1" dirty="0"/>
              <a:t>It is the number of persons unemployed as a percent of the labor force.</a:t>
            </a:r>
          </a:p>
          <a:p>
            <a:pPr marL="0" indent="0">
              <a:spcBef>
                <a:spcPts val="300"/>
              </a:spcBef>
              <a:buNone/>
            </a:pPr>
            <a:endParaRPr lang="en-US" sz="2400" b="1" dirty="0"/>
          </a:p>
          <a:p>
            <a:pPr marL="0" indent="0">
              <a:spcBef>
                <a:spcPts val="300"/>
              </a:spcBef>
              <a:buNone/>
            </a:pPr>
            <a:r>
              <a:rPr lang="en-US" sz="2400" b="1" dirty="0"/>
              <a:t>Unemployment rate = Number of persons unemployed / Labor force</a:t>
            </a:r>
          </a:p>
          <a:p>
            <a:pPr marL="0" indent="0">
              <a:spcBef>
                <a:spcPts val="300"/>
              </a:spcBef>
              <a:buNone/>
            </a:pPr>
            <a:endParaRPr lang="en-US" sz="2400" b="1" dirty="0"/>
          </a:p>
          <a:p>
            <a:pPr marL="0" indent="0">
              <a:spcBef>
                <a:spcPts val="300"/>
              </a:spcBef>
              <a:buNone/>
            </a:pPr>
            <a:r>
              <a:rPr lang="en-US" sz="2400" b="1" dirty="0"/>
              <a:t>Labor force = Number of persons employed + Number of persons unemployed</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Tree>
    <p:extLst>
      <p:ext uri="{BB962C8B-B14F-4D97-AF65-F5344CB8AC3E}">
        <p14:creationId xmlns:p14="http://schemas.microsoft.com/office/powerpoint/2010/main" val="300572757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1116240"/>
          </a:xfrm>
        </p:spPr>
        <p:txBody>
          <a:bodyPr>
            <a:normAutofit/>
          </a:bodyPr>
          <a:lstStyle/>
          <a:p>
            <a:pPr algn="l"/>
            <a:r>
              <a:rPr lang="en-US" sz="3200" b="1" dirty="0">
                <a:solidFill>
                  <a:srgbClr val="43642A"/>
                </a:solidFill>
              </a:rPr>
              <a:t>Visual 4: Labor force demographic characteristics available from the Current Population Survey (CPS)</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graphicFrame>
        <p:nvGraphicFramePr>
          <p:cNvPr id="4" name="Table 3">
            <a:extLst>
              <a:ext uri="{FF2B5EF4-FFF2-40B4-BE49-F238E27FC236}">
                <a16:creationId xmlns:a16="http://schemas.microsoft.com/office/drawing/2014/main" id="{D1D71482-A759-4EDA-BAD6-4D07E4A06A44}"/>
              </a:ext>
            </a:extLst>
          </p:cNvPr>
          <p:cNvGraphicFramePr>
            <a:graphicFrameLocks noGrp="1"/>
          </p:cNvGraphicFramePr>
          <p:nvPr>
            <p:extLst>
              <p:ext uri="{D42A27DB-BD31-4B8C-83A1-F6EECF244321}">
                <p14:modId xmlns:p14="http://schemas.microsoft.com/office/powerpoint/2010/main" val="4005322897"/>
              </p:ext>
            </p:extLst>
          </p:nvPr>
        </p:nvGraphicFramePr>
        <p:xfrm>
          <a:off x="457200" y="1905000"/>
          <a:ext cx="8229600" cy="3962399"/>
        </p:xfrm>
        <a:graphic>
          <a:graphicData uri="http://schemas.openxmlformats.org/drawingml/2006/table">
            <a:tbl>
              <a:tblPr firstRow="1" firstCol="1" bandRow="1">
                <a:tableStyleId>{5C22544A-7EE6-4342-B048-85BDC9FD1C3A}</a:tableStyleId>
              </a:tblPr>
              <a:tblGrid>
                <a:gridCol w="4114800">
                  <a:extLst>
                    <a:ext uri="{9D8B030D-6E8A-4147-A177-3AD203B41FA5}">
                      <a16:colId xmlns:a16="http://schemas.microsoft.com/office/drawing/2014/main" val="1369725745"/>
                    </a:ext>
                  </a:extLst>
                </a:gridCol>
                <a:gridCol w="4114800">
                  <a:extLst>
                    <a:ext uri="{9D8B030D-6E8A-4147-A177-3AD203B41FA5}">
                      <a16:colId xmlns:a16="http://schemas.microsoft.com/office/drawing/2014/main" val="854485494"/>
                    </a:ext>
                  </a:extLst>
                </a:gridCol>
              </a:tblGrid>
              <a:tr h="3962399">
                <a:tc>
                  <a:txBody>
                    <a:bodyPr/>
                    <a:lstStyle/>
                    <a:p>
                      <a:pPr marL="0" marR="0">
                        <a:lnSpc>
                          <a:spcPct val="115000"/>
                        </a:lnSpc>
                        <a:spcBef>
                          <a:spcPts val="0"/>
                        </a:spcBef>
                        <a:spcAft>
                          <a:spcPts val="0"/>
                        </a:spcAft>
                      </a:pPr>
                      <a:r>
                        <a:rPr lang="en-US" sz="2400" dirty="0">
                          <a:solidFill>
                            <a:schemeClr val="tx1"/>
                          </a:solidFill>
                          <a:effectLst/>
                        </a:rPr>
                        <a:t>Age</a:t>
                      </a:r>
                    </a:p>
                    <a:p>
                      <a:pPr marL="0" marR="0">
                        <a:lnSpc>
                          <a:spcPct val="115000"/>
                        </a:lnSpc>
                        <a:spcBef>
                          <a:spcPts val="0"/>
                        </a:spcBef>
                        <a:spcAft>
                          <a:spcPts val="0"/>
                        </a:spcAft>
                      </a:pPr>
                      <a:r>
                        <a:rPr lang="en-US" sz="2400" dirty="0">
                          <a:solidFill>
                            <a:schemeClr val="tx1"/>
                          </a:solidFill>
                          <a:effectLst/>
                        </a:rPr>
                        <a:t>Certifications and licenses</a:t>
                      </a:r>
                    </a:p>
                    <a:p>
                      <a:pPr marL="0" marR="0">
                        <a:lnSpc>
                          <a:spcPct val="115000"/>
                        </a:lnSpc>
                        <a:spcBef>
                          <a:spcPts val="0"/>
                        </a:spcBef>
                        <a:spcAft>
                          <a:spcPts val="0"/>
                        </a:spcAft>
                      </a:pPr>
                      <a:r>
                        <a:rPr lang="en-US" sz="2400" dirty="0">
                          <a:solidFill>
                            <a:schemeClr val="tx1"/>
                          </a:solidFill>
                          <a:effectLst/>
                        </a:rPr>
                        <a:t>Disability</a:t>
                      </a:r>
                    </a:p>
                    <a:p>
                      <a:pPr marL="0" marR="0">
                        <a:lnSpc>
                          <a:spcPct val="115000"/>
                        </a:lnSpc>
                        <a:spcBef>
                          <a:spcPts val="0"/>
                        </a:spcBef>
                        <a:spcAft>
                          <a:spcPts val="0"/>
                        </a:spcAft>
                      </a:pPr>
                      <a:r>
                        <a:rPr lang="en-US" sz="2400" dirty="0">
                          <a:solidFill>
                            <a:schemeClr val="tx1"/>
                          </a:solidFill>
                          <a:effectLst/>
                        </a:rPr>
                        <a:t>Educational attainment</a:t>
                      </a:r>
                    </a:p>
                    <a:p>
                      <a:pPr marL="0" marR="0">
                        <a:lnSpc>
                          <a:spcPct val="115000"/>
                        </a:lnSpc>
                        <a:spcBef>
                          <a:spcPts val="0"/>
                        </a:spcBef>
                        <a:spcAft>
                          <a:spcPts val="0"/>
                        </a:spcAft>
                      </a:pPr>
                      <a:r>
                        <a:rPr lang="en-US" sz="2400" dirty="0">
                          <a:solidFill>
                            <a:schemeClr val="tx1"/>
                          </a:solidFill>
                          <a:effectLst/>
                        </a:rPr>
                        <a:t>Families and marital status</a:t>
                      </a:r>
                    </a:p>
                    <a:p>
                      <a:pPr marL="0" marR="0">
                        <a:lnSpc>
                          <a:spcPct val="115000"/>
                        </a:lnSpc>
                        <a:spcBef>
                          <a:spcPts val="0"/>
                        </a:spcBef>
                        <a:spcAft>
                          <a:spcPts val="0"/>
                        </a:spcAft>
                      </a:pPr>
                      <a:r>
                        <a:rPr lang="en-US" sz="2400" dirty="0">
                          <a:solidFill>
                            <a:schemeClr val="tx1"/>
                          </a:solidFill>
                          <a:effectLst/>
                        </a:rPr>
                        <a:t>Foreign-born workers</a:t>
                      </a:r>
                    </a:p>
                    <a:p>
                      <a:pPr marL="0" marR="0">
                        <a:lnSpc>
                          <a:spcPct val="115000"/>
                        </a:lnSpc>
                        <a:spcBef>
                          <a:spcPts val="0"/>
                        </a:spcBef>
                        <a:spcAft>
                          <a:spcPts val="0"/>
                        </a:spcAft>
                      </a:pPr>
                      <a:r>
                        <a:rPr lang="en-US" sz="2400" dirty="0">
                          <a:solidFill>
                            <a:schemeClr val="tx1"/>
                          </a:solidFill>
                          <a:effectLst/>
                        </a:rPr>
                        <a:t>Older workers</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marL="0" marR="0">
                        <a:lnSpc>
                          <a:spcPct val="115000"/>
                        </a:lnSpc>
                        <a:spcBef>
                          <a:spcPts val="0"/>
                        </a:spcBef>
                        <a:spcAft>
                          <a:spcPts val="0"/>
                        </a:spcAft>
                      </a:pPr>
                      <a:r>
                        <a:rPr lang="en-US" sz="2400" dirty="0">
                          <a:solidFill>
                            <a:schemeClr val="tx1"/>
                          </a:solidFill>
                          <a:effectLst/>
                        </a:rPr>
                        <a:t>Race and Hispanic ethnicity</a:t>
                      </a:r>
                    </a:p>
                    <a:p>
                      <a:pPr marL="0" marR="0">
                        <a:lnSpc>
                          <a:spcPct val="115000"/>
                        </a:lnSpc>
                        <a:spcBef>
                          <a:spcPts val="0"/>
                        </a:spcBef>
                        <a:spcAft>
                          <a:spcPts val="0"/>
                        </a:spcAft>
                      </a:pPr>
                      <a:r>
                        <a:rPr lang="en-US" sz="2400" dirty="0">
                          <a:solidFill>
                            <a:schemeClr val="tx1"/>
                          </a:solidFill>
                          <a:effectLst/>
                        </a:rPr>
                        <a:t>School enrollment</a:t>
                      </a:r>
                    </a:p>
                    <a:p>
                      <a:pPr marL="0" marR="0">
                        <a:lnSpc>
                          <a:spcPct val="115000"/>
                        </a:lnSpc>
                        <a:spcBef>
                          <a:spcPts val="0"/>
                        </a:spcBef>
                        <a:spcAft>
                          <a:spcPts val="0"/>
                        </a:spcAft>
                      </a:pPr>
                      <a:r>
                        <a:rPr lang="en-US" sz="2400" dirty="0">
                          <a:solidFill>
                            <a:schemeClr val="tx1"/>
                          </a:solidFill>
                          <a:effectLst/>
                        </a:rPr>
                        <a:t>Veterans</a:t>
                      </a:r>
                    </a:p>
                    <a:p>
                      <a:pPr marL="0" marR="0">
                        <a:lnSpc>
                          <a:spcPct val="115000"/>
                        </a:lnSpc>
                        <a:spcBef>
                          <a:spcPts val="0"/>
                        </a:spcBef>
                        <a:spcAft>
                          <a:spcPts val="0"/>
                        </a:spcAft>
                      </a:pPr>
                      <a:r>
                        <a:rPr lang="en-US" sz="2400" dirty="0">
                          <a:solidFill>
                            <a:schemeClr val="tx1"/>
                          </a:solidFill>
                          <a:effectLst/>
                        </a:rPr>
                        <a:t>Volunteering</a:t>
                      </a:r>
                    </a:p>
                    <a:p>
                      <a:pPr marL="0" marR="0">
                        <a:lnSpc>
                          <a:spcPct val="115000"/>
                        </a:lnSpc>
                        <a:spcBef>
                          <a:spcPts val="0"/>
                        </a:spcBef>
                        <a:spcAft>
                          <a:spcPts val="0"/>
                        </a:spcAft>
                      </a:pPr>
                      <a:r>
                        <a:rPr lang="en-US" sz="2400" dirty="0">
                          <a:solidFill>
                            <a:schemeClr val="tx1"/>
                          </a:solidFill>
                          <a:effectLst/>
                        </a:rPr>
                        <a:t>Women</a:t>
                      </a:r>
                    </a:p>
                    <a:p>
                      <a:pPr marL="0" marR="0">
                        <a:lnSpc>
                          <a:spcPct val="115000"/>
                        </a:lnSpc>
                        <a:spcBef>
                          <a:spcPts val="0"/>
                        </a:spcBef>
                        <a:spcAft>
                          <a:spcPts val="0"/>
                        </a:spcAft>
                      </a:pPr>
                      <a:r>
                        <a:rPr lang="en-US" sz="2400" dirty="0">
                          <a:solidFill>
                            <a:schemeClr val="tx1"/>
                          </a:solidFill>
                          <a:effectLst/>
                        </a:rPr>
                        <a:t>Youth</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1259531883"/>
                  </a:ext>
                </a:extLst>
              </a:tr>
            </a:tbl>
          </a:graphicData>
        </a:graphic>
      </p:graphicFrame>
    </p:spTree>
    <p:extLst>
      <p:ext uri="{BB962C8B-B14F-4D97-AF65-F5344CB8AC3E}">
        <p14:creationId xmlns:p14="http://schemas.microsoft.com/office/powerpoint/2010/main" val="3752855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659040"/>
          </a:xfrm>
        </p:spPr>
        <p:txBody>
          <a:bodyPr>
            <a:normAutofit/>
          </a:bodyPr>
          <a:lstStyle/>
          <a:p>
            <a:r>
              <a:rPr lang="en-US" sz="3200" b="1" dirty="0">
                <a:solidFill>
                  <a:srgbClr val="43642A"/>
                </a:solidFill>
              </a:rPr>
              <a:t>Visual 5: Population percentages</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pic>
        <p:nvPicPr>
          <p:cNvPr id="7" name="Picture 6">
            <a:extLst>
              <a:ext uri="{FF2B5EF4-FFF2-40B4-BE49-F238E27FC236}">
                <a16:creationId xmlns:a16="http://schemas.microsoft.com/office/drawing/2014/main" id="{DA79EAE7-3D33-423C-8052-848710B7A92F}"/>
              </a:ext>
            </a:extLst>
          </p:cNvPr>
          <p:cNvPicPr>
            <a:picLocks noChangeAspect="1"/>
          </p:cNvPicPr>
          <p:nvPr/>
        </p:nvPicPr>
        <p:blipFill>
          <a:blip r:embed="rId3"/>
          <a:stretch>
            <a:fillRect/>
          </a:stretch>
        </p:blipFill>
        <p:spPr>
          <a:xfrm>
            <a:off x="1308040" y="1676400"/>
            <a:ext cx="6813669" cy="4402217"/>
          </a:xfrm>
          <a:prstGeom prst="rect">
            <a:avLst/>
          </a:prstGeom>
        </p:spPr>
      </p:pic>
      <p:sp>
        <p:nvSpPr>
          <p:cNvPr id="9" name="TextBox 8">
            <a:extLst>
              <a:ext uri="{FF2B5EF4-FFF2-40B4-BE49-F238E27FC236}">
                <a16:creationId xmlns:a16="http://schemas.microsoft.com/office/drawing/2014/main" id="{0ABB79DE-B547-4435-AE53-50EBF92CC0C4}"/>
              </a:ext>
            </a:extLst>
          </p:cNvPr>
          <p:cNvSpPr txBox="1"/>
          <p:nvPr/>
        </p:nvSpPr>
        <p:spPr>
          <a:xfrm>
            <a:off x="609600" y="1092022"/>
            <a:ext cx="5791200" cy="461665"/>
          </a:xfrm>
          <a:prstGeom prst="rect">
            <a:avLst/>
          </a:prstGeom>
          <a:noFill/>
        </p:spPr>
        <p:txBody>
          <a:bodyPr wrap="square" rtlCol="0">
            <a:spAutoFit/>
          </a:bodyPr>
          <a:lstStyle/>
          <a:p>
            <a:r>
              <a:rPr lang="en-US" sz="2400" b="1" dirty="0"/>
              <a:t>A. Population percentages from U.S. Census</a:t>
            </a:r>
          </a:p>
        </p:txBody>
      </p:sp>
    </p:spTree>
    <p:extLst>
      <p:ext uri="{BB962C8B-B14F-4D97-AF65-F5344CB8AC3E}">
        <p14:creationId xmlns:p14="http://schemas.microsoft.com/office/powerpoint/2010/main" val="243757161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075" y="255360"/>
            <a:ext cx="8991600" cy="659040"/>
          </a:xfrm>
        </p:spPr>
        <p:txBody>
          <a:bodyPr>
            <a:normAutofit/>
          </a:bodyPr>
          <a:lstStyle/>
          <a:p>
            <a:r>
              <a:rPr lang="en-US" sz="3200" b="1" dirty="0">
                <a:solidFill>
                  <a:srgbClr val="43642A"/>
                </a:solidFill>
              </a:rPr>
              <a:t>Visual 5: Population percentages</a:t>
            </a:r>
          </a:p>
        </p:txBody>
      </p:sp>
      <p:pic>
        <p:nvPicPr>
          <p:cNvPr id="6" name="Picture 5"/>
          <p:cNvPicPr>
            <a:picLocks noChangeAspect="1"/>
          </p:cNvPicPr>
          <p:nvPr/>
        </p:nvPicPr>
        <p:blipFill>
          <a:blip r:embed="rId2"/>
          <a:stretch>
            <a:fillRect/>
          </a:stretch>
        </p:blipFill>
        <p:spPr>
          <a:xfrm>
            <a:off x="6838950" y="6347052"/>
            <a:ext cx="1771650" cy="358548"/>
          </a:xfrm>
          <a:prstGeom prst="rect">
            <a:avLst/>
          </a:prstGeom>
        </p:spPr>
      </p:pic>
      <p:sp>
        <p:nvSpPr>
          <p:cNvPr id="8" name="TextBox 7"/>
          <p:cNvSpPr txBox="1"/>
          <p:nvPr/>
        </p:nvSpPr>
        <p:spPr>
          <a:xfrm>
            <a:off x="457200" y="6341006"/>
            <a:ext cx="5257800" cy="338554"/>
          </a:xfrm>
          <a:prstGeom prst="rect">
            <a:avLst/>
          </a:prstGeom>
          <a:noFill/>
        </p:spPr>
        <p:txBody>
          <a:bodyPr wrap="square" rtlCol="0">
            <a:spAutoFit/>
          </a:bodyPr>
          <a:lstStyle/>
          <a:p>
            <a:r>
              <a:rPr lang="en-US" sz="800" dirty="0"/>
              <a:t>© 2020, Federal Reserve Bank of St. Louis. Permission is granted to reprint or photocopy this presentation in its entirety for educational purposes provided the user credits the Federal Reserve Bank of St. Louis, www.stlouisfed.org/education.</a:t>
            </a:r>
          </a:p>
        </p:txBody>
      </p:sp>
      <p:sp>
        <p:nvSpPr>
          <p:cNvPr id="9" name="TextBox 8">
            <a:extLst>
              <a:ext uri="{FF2B5EF4-FFF2-40B4-BE49-F238E27FC236}">
                <a16:creationId xmlns:a16="http://schemas.microsoft.com/office/drawing/2014/main" id="{0ABB79DE-B547-4435-AE53-50EBF92CC0C4}"/>
              </a:ext>
            </a:extLst>
          </p:cNvPr>
          <p:cNvSpPr txBox="1"/>
          <p:nvPr/>
        </p:nvSpPr>
        <p:spPr>
          <a:xfrm>
            <a:off x="609600" y="1092022"/>
            <a:ext cx="8153400" cy="830997"/>
          </a:xfrm>
          <a:prstGeom prst="rect">
            <a:avLst/>
          </a:prstGeom>
          <a:noFill/>
        </p:spPr>
        <p:txBody>
          <a:bodyPr wrap="square" rtlCol="0">
            <a:spAutoFit/>
          </a:bodyPr>
          <a:lstStyle/>
          <a:p>
            <a:r>
              <a:rPr lang="en-US" sz="2400" b="1" dirty="0"/>
              <a:t>B. Labor force percentages from the Current Population Survey (CPS)</a:t>
            </a:r>
          </a:p>
        </p:txBody>
      </p:sp>
      <p:pic>
        <p:nvPicPr>
          <p:cNvPr id="10" name="Picture 9">
            <a:extLst>
              <a:ext uri="{FF2B5EF4-FFF2-40B4-BE49-F238E27FC236}">
                <a16:creationId xmlns:a16="http://schemas.microsoft.com/office/drawing/2014/main" id="{E02D3A36-11BF-4A27-9E8F-F02F8C07577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57200" y="2070155"/>
            <a:ext cx="8305800" cy="3326355"/>
          </a:xfrm>
          <a:prstGeom prst="rect">
            <a:avLst/>
          </a:prstGeom>
          <a:noFill/>
          <a:ln>
            <a:noFill/>
          </a:ln>
        </p:spPr>
      </p:pic>
      <p:sp>
        <p:nvSpPr>
          <p:cNvPr id="3" name="TextBox 2">
            <a:extLst>
              <a:ext uri="{FF2B5EF4-FFF2-40B4-BE49-F238E27FC236}">
                <a16:creationId xmlns:a16="http://schemas.microsoft.com/office/drawing/2014/main" id="{710D2522-929E-41AF-89A6-2FE64DAA88DE}"/>
              </a:ext>
            </a:extLst>
          </p:cNvPr>
          <p:cNvSpPr txBox="1"/>
          <p:nvPr/>
        </p:nvSpPr>
        <p:spPr>
          <a:xfrm>
            <a:off x="609600" y="5747266"/>
            <a:ext cx="8001000" cy="369332"/>
          </a:xfrm>
          <a:prstGeom prst="rect">
            <a:avLst/>
          </a:prstGeom>
          <a:noFill/>
        </p:spPr>
        <p:txBody>
          <a:bodyPr wrap="square" rtlCol="0">
            <a:spAutoFit/>
          </a:bodyPr>
          <a:lstStyle/>
          <a:p>
            <a:r>
              <a:rPr lang="en-US" dirty="0"/>
              <a:t>SOURCE: U.S. Bureau of Labor Statistics via FRED</a:t>
            </a:r>
            <a:r>
              <a:rPr lang="en-US" baseline="30000" dirty="0"/>
              <a:t>®</a:t>
            </a:r>
            <a:r>
              <a:rPr lang="en-US" dirty="0"/>
              <a:t>, Federal Reserve Bank of St. Louis</a:t>
            </a:r>
          </a:p>
        </p:txBody>
      </p:sp>
    </p:spTree>
    <p:extLst>
      <p:ext uri="{BB962C8B-B14F-4D97-AF65-F5344CB8AC3E}">
        <p14:creationId xmlns:p14="http://schemas.microsoft.com/office/powerpoint/2010/main" val="180199605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111F8A30916E4A92B7DAF60BF0189C" ma:contentTypeVersion="4" ma:contentTypeDescription="Create a new document." ma:contentTypeScope="" ma:versionID="5f5a2b47f0c9c54269e3262eec87ba2a">
  <xsd:schema xmlns:xsd="http://www.w3.org/2001/XMLSchema" xmlns:xs="http://www.w3.org/2001/XMLSchema" xmlns:p="http://schemas.microsoft.com/office/2006/metadata/properties" xmlns:ns2="d18b261a-0edf-433c-ade6-b4c5a8c9ad88" targetNamespace="http://schemas.microsoft.com/office/2006/metadata/properties" ma:root="true" ma:fieldsID="038577eaa58192ab05f910e314a40bef" ns2:_="">
    <xsd:import namespace="d18b261a-0edf-433c-ade6-b4c5a8c9ad8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8b261a-0edf-433c-ade6-b4c5a8c9ad8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Receiver>
    <Name>Nintex conditional workflow start</Name>
    <Synchronization>Synchronous</Synchronization>
    <Type>10001</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10002</Type>
    <SequenceNumber>50000</SequenceNumber>
    <Url/>
    <Assembly>Nintex.Workflow, Version=1.0.0.0, Culture=neutral, PublicKeyToken=913f6bae0ca5ae12</Assembly>
    <Class>Nintex.Workflow.ConditionalWorkflowStartReceiver</Class>
    <Data>635743247433258077</Data>
    <Filter/>
  </Receiver>
  <Receiver>
    <Name>Nintex conditional workflow start</Name>
    <Synchronization>Synchronous</Synchronization>
    <Type>2</Type>
    <SequenceNumber>50000</SequenceNumber>
    <Url/>
    <Assembly>Nintex.Workflow, Version=1.0.0.0, Culture=neutral, PublicKeyToken=913f6bae0ca5ae12</Assembly>
    <Class>Nintex.Workflow.ConditionalWorkflowStartReceiver</Class>
    <Data>635743247433258077</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_dlc_DocId xmlns="d18b261a-0edf-433c-ade6-b4c5a8c9ad88">UZD6JJ247QYQ-3005-5</_dlc_DocId>
    <_dlc_DocIdUrl xmlns="d18b261a-0edf-433c-ade6-b4c5a8c9ad88">
      <Url>https://fedsharesites.frb.org/dist/8H/ST%20LOUIS/Research/econed/_layouts/DocIdRedir.aspx?ID=UZD6JJ247QYQ-3005-5</Url>
      <Description>UZD6JJ247QYQ-3005-5</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32548C-E12F-46E2-BB4D-97F4DB9E38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8b261a-0edf-433c-ade6-b4c5a8c9ad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3F6704-9AEB-4C2C-B317-B19DD3E7FB07}">
  <ds:schemaRefs>
    <ds:schemaRef ds:uri="http://schemas.microsoft.com/sharepoint/events"/>
  </ds:schemaRefs>
</ds:datastoreItem>
</file>

<file path=customXml/itemProps3.xml><?xml version="1.0" encoding="utf-8"?>
<ds:datastoreItem xmlns:ds="http://schemas.openxmlformats.org/officeDocument/2006/customXml" ds:itemID="{4BF8BD2D-9174-40A8-945F-45ADD4FBA775}">
  <ds:schemaRefs>
    <ds:schemaRef ds:uri="http://schemas.microsoft.com/office/2006/documentManagement/types"/>
    <ds:schemaRef ds:uri="http://purl.org/dc/elements/1.1/"/>
    <ds:schemaRef ds:uri="http://purl.org/dc/dcmitype/"/>
    <ds:schemaRef ds:uri="http://purl.org/dc/terms/"/>
    <ds:schemaRef ds:uri="http://schemas.openxmlformats.org/package/2006/metadata/core-properties"/>
    <ds:schemaRef ds:uri="http://www.w3.org/XML/1998/namespace"/>
    <ds:schemaRef ds:uri="http://schemas.microsoft.com/office/infopath/2007/PartnerControls"/>
    <ds:schemaRef ds:uri="d18b261a-0edf-433c-ade6-b4c5a8c9ad88"/>
    <ds:schemaRef ds:uri="http://schemas.microsoft.com/office/2006/metadata/properties"/>
  </ds:schemaRefs>
</ds:datastoreItem>
</file>

<file path=customXml/itemProps4.xml><?xml version="1.0" encoding="utf-8"?>
<ds:datastoreItem xmlns:ds="http://schemas.openxmlformats.org/officeDocument/2006/customXml" ds:itemID="{C0A105E8-BE96-4A60-AD4E-39404808E8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Template No. 4 with Econ Lowdown logo</Template>
  <TotalTime>4336</TotalTime>
  <Words>665</Words>
  <Application>Microsoft Office PowerPoint</Application>
  <PresentationFormat>On-screen Show (4:3)</PresentationFormat>
  <Paragraphs>48</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1_Office Theme</vt:lpstr>
      <vt:lpstr>PowerPoint Presentation</vt:lpstr>
      <vt:lpstr>Visual 1: Who is counted as unemployed?</vt:lpstr>
      <vt:lpstr>Visual 2: Definition of an unemployed person</vt:lpstr>
      <vt:lpstr>Visual 3: Definition of the unemployment rate</vt:lpstr>
      <vt:lpstr>Visual 4: Labor force demographic characteristics available from the Current Population Survey (CPS)</vt:lpstr>
      <vt:lpstr>Visual 5: Population percentages</vt:lpstr>
      <vt:lpstr>Visual 5: Population percentages</vt:lpstr>
    </vt:vector>
  </TitlesOfParts>
  <Company>Federal Reserve Bank of St. Louis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Bayles, Mark A</dc:creator>
  <cp:lastModifiedBy>Mendez-Carbajo, Diego</cp:lastModifiedBy>
  <cp:revision>140</cp:revision>
  <dcterms:created xsi:type="dcterms:W3CDTF">2016-06-29T17:15:29Z</dcterms:created>
  <dcterms:modified xsi:type="dcterms:W3CDTF">2020-07-27T16:46:40Z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0x010100C1111F8A30916E4A92B7DAF60BF0189C</vt:lpwstr>
  </property>
  <property fmtid="{D5CDD505-2E9C-101B-9397-08002B2CF9AE}" pid="3" name="_dlc_DocIdItemGuid">
    <vt:lpwstr>435a00ef-5860-49e0-ba64-caa634aaa4d1</vt:lpwstr>
  </property>
  <property fmtid="{D5CDD505-2E9C-101B-9397-08002B2CF9AE}" pid="4" name="TitusGUID">
    <vt:lpwstr>c5768748-ac5a-4c5f-808d-9d4f187e39f2</vt:lpwstr>
  </property>
</Properties>
</file>