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56" r:id="rId6"/>
    <p:sldId id="259" r:id="rId7"/>
    <p:sldId id="260" r:id="rId8"/>
    <p:sldId id="261"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86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CA6F78-E8AE-7C48-9C5B-78EB51D3129D}"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35F6F-457D-4642-8B40-9652D1866793}" type="slidenum">
              <a:rPr lang="en-US" smtClean="0"/>
              <a:t>‹#›</a:t>
            </a:fld>
            <a:endParaRPr lang="en-US"/>
          </a:p>
        </p:txBody>
      </p:sp>
    </p:spTree>
    <p:extLst>
      <p:ext uri="{BB962C8B-B14F-4D97-AF65-F5344CB8AC3E}">
        <p14:creationId xmlns:p14="http://schemas.microsoft.com/office/powerpoint/2010/main" val="1605045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A6F78-E8AE-7C48-9C5B-78EB51D3129D}"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35F6F-457D-4642-8B40-9652D1866793}" type="slidenum">
              <a:rPr lang="en-US" smtClean="0"/>
              <a:t>‹#›</a:t>
            </a:fld>
            <a:endParaRPr lang="en-US"/>
          </a:p>
        </p:txBody>
      </p:sp>
    </p:spTree>
    <p:extLst>
      <p:ext uri="{BB962C8B-B14F-4D97-AF65-F5344CB8AC3E}">
        <p14:creationId xmlns:p14="http://schemas.microsoft.com/office/powerpoint/2010/main" val="44323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A6F78-E8AE-7C48-9C5B-78EB51D3129D}"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35F6F-457D-4642-8B40-9652D1866793}" type="slidenum">
              <a:rPr lang="en-US" smtClean="0"/>
              <a:t>‹#›</a:t>
            </a:fld>
            <a:endParaRPr lang="en-US"/>
          </a:p>
        </p:txBody>
      </p:sp>
    </p:spTree>
    <p:extLst>
      <p:ext uri="{BB962C8B-B14F-4D97-AF65-F5344CB8AC3E}">
        <p14:creationId xmlns:p14="http://schemas.microsoft.com/office/powerpoint/2010/main" val="270976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CA6F78-E8AE-7C48-9C5B-78EB51D3129D}"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35F6F-457D-4642-8B40-9652D1866793}" type="slidenum">
              <a:rPr lang="en-US" smtClean="0"/>
              <a:t>‹#›</a:t>
            </a:fld>
            <a:endParaRPr lang="en-US"/>
          </a:p>
        </p:txBody>
      </p:sp>
    </p:spTree>
    <p:extLst>
      <p:ext uri="{BB962C8B-B14F-4D97-AF65-F5344CB8AC3E}">
        <p14:creationId xmlns:p14="http://schemas.microsoft.com/office/powerpoint/2010/main" val="34418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CA6F78-E8AE-7C48-9C5B-78EB51D3129D}" type="datetimeFigureOut">
              <a:rPr lang="en-US" smtClean="0"/>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35F6F-457D-4642-8B40-9652D1866793}" type="slidenum">
              <a:rPr lang="en-US" smtClean="0"/>
              <a:t>‹#›</a:t>
            </a:fld>
            <a:endParaRPr lang="en-US"/>
          </a:p>
        </p:txBody>
      </p:sp>
    </p:spTree>
    <p:extLst>
      <p:ext uri="{BB962C8B-B14F-4D97-AF65-F5344CB8AC3E}">
        <p14:creationId xmlns:p14="http://schemas.microsoft.com/office/powerpoint/2010/main" val="413478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CA6F78-E8AE-7C48-9C5B-78EB51D3129D}"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35F6F-457D-4642-8B40-9652D1866793}" type="slidenum">
              <a:rPr lang="en-US" smtClean="0"/>
              <a:t>‹#›</a:t>
            </a:fld>
            <a:endParaRPr lang="en-US"/>
          </a:p>
        </p:txBody>
      </p:sp>
    </p:spTree>
    <p:extLst>
      <p:ext uri="{BB962C8B-B14F-4D97-AF65-F5344CB8AC3E}">
        <p14:creationId xmlns:p14="http://schemas.microsoft.com/office/powerpoint/2010/main" val="155848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CA6F78-E8AE-7C48-9C5B-78EB51D3129D}" type="datetimeFigureOut">
              <a:rPr lang="en-US" smtClean="0"/>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535F6F-457D-4642-8B40-9652D1866793}" type="slidenum">
              <a:rPr lang="en-US" smtClean="0"/>
              <a:t>‹#›</a:t>
            </a:fld>
            <a:endParaRPr lang="en-US"/>
          </a:p>
        </p:txBody>
      </p:sp>
    </p:spTree>
    <p:extLst>
      <p:ext uri="{BB962C8B-B14F-4D97-AF65-F5344CB8AC3E}">
        <p14:creationId xmlns:p14="http://schemas.microsoft.com/office/powerpoint/2010/main" val="261480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CA6F78-E8AE-7C48-9C5B-78EB51D3129D}" type="datetimeFigureOut">
              <a:rPr lang="en-US" smtClean="0"/>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535F6F-457D-4642-8B40-9652D1866793}" type="slidenum">
              <a:rPr lang="en-US" smtClean="0"/>
              <a:t>‹#›</a:t>
            </a:fld>
            <a:endParaRPr lang="en-US"/>
          </a:p>
        </p:txBody>
      </p:sp>
    </p:spTree>
    <p:extLst>
      <p:ext uri="{BB962C8B-B14F-4D97-AF65-F5344CB8AC3E}">
        <p14:creationId xmlns:p14="http://schemas.microsoft.com/office/powerpoint/2010/main" val="209573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A6F78-E8AE-7C48-9C5B-78EB51D3129D}" type="datetimeFigureOut">
              <a:rPr lang="en-US" smtClean="0"/>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535F6F-457D-4642-8B40-9652D1866793}" type="slidenum">
              <a:rPr lang="en-US" smtClean="0"/>
              <a:t>‹#›</a:t>
            </a:fld>
            <a:endParaRPr lang="en-US"/>
          </a:p>
        </p:txBody>
      </p:sp>
    </p:spTree>
    <p:extLst>
      <p:ext uri="{BB962C8B-B14F-4D97-AF65-F5344CB8AC3E}">
        <p14:creationId xmlns:p14="http://schemas.microsoft.com/office/powerpoint/2010/main" val="117022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CA6F78-E8AE-7C48-9C5B-78EB51D3129D}"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35F6F-457D-4642-8B40-9652D1866793}" type="slidenum">
              <a:rPr lang="en-US" smtClean="0"/>
              <a:t>‹#›</a:t>
            </a:fld>
            <a:endParaRPr lang="en-US"/>
          </a:p>
        </p:txBody>
      </p:sp>
    </p:spTree>
    <p:extLst>
      <p:ext uri="{BB962C8B-B14F-4D97-AF65-F5344CB8AC3E}">
        <p14:creationId xmlns:p14="http://schemas.microsoft.com/office/powerpoint/2010/main" val="23625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CA6F78-E8AE-7C48-9C5B-78EB51D3129D}" type="datetimeFigureOut">
              <a:rPr lang="en-US" smtClean="0"/>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35F6F-457D-4642-8B40-9652D1866793}" type="slidenum">
              <a:rPr lang="en-US" smtClean="0"/>
              <a:t>‹#›</a:t>
            </a:fld>
            <a:endParaRPr lang="en-US"/>
          </a:p>
        </p:txBody>
      </p:sp>
    </p:spTree>
    <p:extLst>
      <p:ext uri="{BB962C8B-B14F-4D97-AF65-F5344CB8AC3E}">
        <p14:creationId xmlns:p14="http://schemas.microsoft.com/office/powerpoint/2010/main" val="4031300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A6F78-E8AE-7C48-9C5B-78EB51D3129D}" type="datetimeFigureOut">
              <a:rPr lang="en-US" smtClean="0"/>
              <a:t>7/1/2020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35F6F-457D-4642-8B40-9652D1866793}" type="slidenum">
              <a:rPr lang="en-US" smtClean="0"/>
              <a:t>‹#›</a:t>
            </a:fld>
            <a:endParaRPr lang="en-US"/>
          </a:p>
        </p:txBody>
      </p:sp>
    </p:spTree>
    <p:extLst>
      <p:ext uri="{BB962C8B-B14F-4D97-AF65-F5344CB8AC3E}">
        <p14:creationId xmlns:p14="http://schemas.microsoft.com/office/powerpoint/2010/main" val="823951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Broad Social Goals of an Economy</a:t>
            </a:r>
          </a:p>
        </p:txBody>
      </p:sp>
      <p:sp>
        <p:nvSpPr>
          <p:cNvPr id="3" name="Subtitle 2"/>
          <p:cNvSpPr>
            <a:spLocks noGrp="1"/>
          </p:cNvSpPr>
          <p:nvPr>
            <p:ph type="subTitle" idx="1"/>
          </p:nvPr>
        </p:nvSpPr>
        <p:spPr/>
        <p:txBody>
          <a:bodyPr/>
          <a:lstStyle/>
          <a:p>
            <a:endParaRPr lang="en-US"/>
          </a:p>
        </p:txBody>
      </p:sp>
      <p:pic>
        <p:nvPicPr>
          <p:cNvPr id="4" name="Picture 3" descr="EconLowdownPPTbanner.B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5736"/>
            <a:ext cx="9144000" cy="1030224"/>
          </a:xfrm>
          <a:prstGeom prst="rect">
            <a:avLst/>
          </a:prstGeom>
        </p:spPr>
      </p:pic>
    </p:spTree>
    <p:extLst>
      <p:ext uri="{BB962C8B-B14F-4D97-AF65-F5344CB8AC3E}">
        <p14:creationId xmlns:p14="http://schemas.microsoft.com/office/powerpoint/2010/main" val="3097990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8780049"/>
              </p:ext>
            </p:extLst>
          </p:nvPr>
        </p:nvGraphicFramePr>
        <p:xfrm>
          <a:off x="474300" y="1143800"/>
          <a:ext cx="8061268" cy="4770298"/>
        </p:xfrm>
        <a:graphic>
          <a:graphicData uri="http://schemas.openxmlformats.org/drawingml/2006/table">
            <a:tbl>
              <a:tblPr firstRow="1" bandRow="1">
                <a:tableStyleId>{5C22544A-7EE6-4342-B048-85BDC9FD1C3A}</a:tableStyleId>
              </a:tblPr>
              <a:tblGrid>
                <a:gridCol w="1224497">
                  <a:extLst>
                    <a:ext uri="{9D8B030D-6E8A-4147-A177-3AD203B41FA5}">
                      <a16:colId xmlns:a16="http://schemas.microsoft.com/office/drawing/2014/main" val="3012836345"/>
                    </a:ext>
                  </a:extLst>
                </a:gridCol>
                <a:gridCol w="2628453">
                  <a:extLst>
                    <a:ext uri="{9D8B030D-6E8A-4147-A177-3AD203B41FA5}">
                      <a16:colId xmlns:a16="http://schemas.microsoft.com/office/drawing/2014/main" val="680376621"/>
                    </a:ext>
                  </a:extLst>
                </a:gridCol>
                <a:gridCol w="4208318">
                  <a:extLst>
                    <a:ext uri="{9D8B030D-6E8A-4147-A177-3AD203B41FA5}">
                      <a16:colId xmlns:a16="http://schemas.microsoft.com/office/drawing/2014/main" val="586072567"/>
                    </a:ext>
                  </a:extLst>
                </a:gridCol>
              </a:tblGrid>
              <a:tr h="411480">
                <a:tc>
                  <a:txBody>
                    <a:bodyPr/>
                    <a:lstStyle/>
                    <a:p>
                      <a:pPr algn="ctr"/>
                      <a:r>
                        <a:rPr lang="en-US" sz="1800" dirty="0">
                          <a:solidFill>
                            <a:schemeClr val="tx1"/>
                          </a:solidFill>
                        </a:rPr>
                        <a:t>Goal</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dirty="0">
                          <a:solidFill>
                            <a:schemeClr val="tx1"/>
                          </a:solidFill>
                        </a:rPr>
                        <a:t>Key Question</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a:r>
                        <a:rPr lang="en-US" sz="1800" dirty="0">
                          <a:solidFill>
                            <a:schemeClr val="tx1"/>
                          </a:solidFill>
                        </a:rPr>
                        <a:t>Key Issue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444796890"/>
                  </a:ext>
                </a:extLst>
              </a:tr>
              <a:tr h="685800">
                <a:tc>
                  <a:txBody>
                    <a:bodyPr/>
                    <a:lstStyle/>
                    <a:p>
                      <a:pPr algn="ctr"/>
                      <a:r>
                        <a:rPr lang="en-US" sz="1400" b="1" kern="1200" dirty="0">
                          <a:solidFill>
                            <a:schemeClr val="dk1"/>
                          </a:solidFill>
                          <a:effectLst/>
                          <a:latin typeface="+mn-lt"/>
                          <a:ea typeface="+mn-ea"/>
                          <a:cs typeface="+mn-cs"/>
                        </a:rPr>
                        <a:t>Economic efficiency</a:t>
                      </a:r>
                      <a:r>
                        <a:rPr lang="en-US" sz="1400" kern="1200" dirty="0">
                          <a:solidFill>
                            <a:schemeClr val="dk1"/>
                          </a:solidFill>
                          <a:effectLst/>
                          <a:latin typeface="+mn-lt"/>
                          <a:ea typeface="+mn-ea"/>
                          <a:cs typeface="+mn-cs"/>
                        </a:rPr>
                        <a:t> </a:t>
                      </a:r>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t>How well are scarce productive resources being allocated?</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dk1"/>
                          </a:solidFill>
                          <a:effectLst/>
                          <a:latin typeface="+mn-lt"/>
                          <a:ea typeface="+mn-ea"/>
                          <a:cs typeface="+mn-cs"/>
                        </a:rPr>
                        <a:t>It</a:t>
                      </a:r>
                      <a:r>
                        <a:rPr lang="en-US" sz="1400" kern="1200" baseline="0" dirty="0">
                          <a:solidFill>
                            <a:schemeClr val="dk1"/>
                          </a:solidFill>
                          <a:effectLst/>
                          <a:latin typeface="+mn-lt"/>
                          <a:ea typeface="+mn-ea"/>
                          <a:cs typeface="+mn-cs"/>
                        </a:rPr>
                        <a:t> involves both p</a:t>
                      </a:r>
                      <a:r>
                        <a:rPr lang="en-US" sz="1400" kern="1200" dirty="0">
                          <a:solidFill>
                            <a:schemeClr val="dk1"/>
                          </a:solidFill>
                          <a:effectLst/>
                          <a:latin typeface="+mn-lt"/>
                          <a:ea typeface="+mn-ea"/>
                          <a:cs typeface="+mn-cs"/>
                        </a:rPr>
                        <a:t>roducing the goods and services that people want and using inputs in a way that keeps production costs as low as possible.</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5792873"/>
                  </a:ext>
                </a:extLst>
              </a:tr>
              <a:tr h="663134">
                <a:tc>
                  <a:txBody>
                    <a:bodyPr/>
                    <a:lstStyle/>
                    <a:p>
                      <a:pPr algn="ctr"/>
                      <a:r>
                        <a:rPr lang="en-US" sz="1400" b="1" kern="1200" dirty="0">
                          <a:solidFill>
                            <a:schemeClr val="dk1"/>
                          </a:solidFill>
                          <a:effectLst/>
                          <a:latin typeface="+mn-lt"/>
                          <a:ea typeface="+mn-ea"/>
                          <a:cs typeface="+mn-cs"/>
                        </a:rPr>
                        <a:t>Economic equity </a:t>
                      </a:r>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dk1"/>
                          </a:solidFill>
                          <a:effectLst/>
                          <a:latin typeface="+mn-lt"/>
                          <a:ea typeface="+mn-ea"/>
                          <a:cs typeface="+mn-cs"/>
                        </a:rPr>
                        <a:t>Is this policy or action fair?</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dk1"/>
                          </a:solidFill>
                          <a:effectLst/>
                          <a:latin typeface="+mn-lt"/>
                          <a:ea typeface="+mn-ea"/>
                          <a:cs typeface="+mn-cs"/>
                        </a:rPr>
                        <a:t>For some, equity means providing equal opportunity for people in society. For others, equity means equality of outcomes. </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6157855"/>
                  </a:ext>
                </a:extLst>
              </a:tr>
              <a:tr h="1097280">
                <a:tc>
                  <a:txBody>
                    <a:bodyPr/>
                    <a:lstStyle/>
                    <a:p>
                      <a:pPr algn="ctr"/>
                      <a:r>
                        <a:rPr lang="en-US" sz="1400" b="1" kern="1200" dirty="0">
                          <a:solidFill>
                            <a:schemeClr val="dk1"/>
                          </a:solidFill>
                          <a:effectLst/>
                          <a:latin typeface="+mn-lt"/>
                          <a:ea typeface="+mn-ea"/>
                          <a:cs typeface="+mn-cs"/>
                        </a:rPr>
                        <a:t>Economic freedom </a:t>
                      </a:r>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dk1"/>
                          </a:solidFill>
                          <a:effectLst/>
                          <a:latin typeface="+mn-lt"/>
                          <a:ea typeface="+mn-ea"/>
                          <a:cs typeface="+mn-cs"/>
                        </a:rPr>
                        <a:t>Do I get to decide where to live, what job to have, how to spend and save my money, and so on?</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dk1"/>
                          </a:solidFill>
                          <a:effectLst/>
                          <a:latin typeface="+mn-lt"/>
                          <a:ea typeface="+mn-ea"/>
                          <a:cs typeface="+mn-cs"/>
                        </a:rPr>
                        <a:t>It</a:t>
                      </a:r>
                      <a:r>
                        <a:rPr lang="en-US" sz="1400" kern="1200" baseline="0" dirty="0">
                          <a:solidFill>
                            <a:schemeClr val="dk1"/>
                          </a:solidFill>
                          <a:effectLst/>
                          <a:latin typeface="+mn-lt"/>
                          <a:ea typeface="+mn-ea"/>
                          <a:cs typeface="+mn-cs"/>
                        </a:rPr>
                        <a:t> means a</a:t>
                      </a:r>
                      <a:r>
                        <a:rPr lang="en-US" sz="1400" kern="1200" dirty="0">
                          <a:solidFill>
                            <a:schemeClr val="dk1"/>
                          </a:solidFill>
                          <a:effectLst/>
                          <a:latin typeface="+mn-lt"/>
                          <a:ea typeface="+mn-ea"/>
                          <a:cs typeface="+mn-cs"/>
                        </a:rPr>
                        <a:t>llowing students to choose career paths, workers to change jobs and join unions, consumers to choose how to spend and save their money, people to start businesses and close businesses, people to travel as they wish to, and so on.</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8761516"/>
                  </a:ext>
                </a:extLst>
              </a:tr>
              <a:tr h="548729">
                <a:tc>
                  <a:txBody>
                    <a:bodyPr/>
                    <a:lstStyle/>
                    <a:p>
                      <a:pPr algn="ctr"/>
                      <a:r>
                        <a:rPr lang="en-US" sz="1400" b="1" kern="1200" dirty="0">
                          <a:solidFill>
                            <a:schemeClr val="dk1"/>
                          </a:solidFill>
                          <a:effectLst/>
                          <a:latin typeface="+mn-lt"/>
                          <a:ea typeface="+mn-ea"/>
                          <a:cs typeface="+mn-cs"/>
                        </a:rPr>
                        <a:t>Economic growth </a:t>
                      </a:r>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dk1"/>
                          </a:solidFill>
                          <a:effectLst/>
                          <a:latin typeface="+mn-lt"/>
                          <a:ea typeface="+mn-ea"/>
                          <a:cs typeface="+mn-cs"/>
                        </a:rPr>
                        <a:t>How can we increase the standard of living for people in our society?</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dk1"/>
                          </a:solidFill>
                          <a:effectLst/>
                          <a:latin typeface="+mn-lt"/>
                          <a:ea typeface="+mn-ea"/>
                          <a:cs typeface="+mn-cs"/>
                        </a:rPr>
                        <a:t>When more goods and services are produced, it means that more goods and services are available to people. </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5397162"/>
                  </a:ext>
                </a:extLst>
              </a:tr>
              <a:tr h="548729">
                <a:tc>
                  <a:txBody>
                    <a:bodyPr/>
                    <a:lstStyle/>
                    <a:p>
                      <a:pPr algn="ctr"/>
                      <a:r>
                        <a:rPr lang="en-US" sz="1400" b="1" kern="1200" dirty="0">
                          <a:solidFill>
                            <a:schemeClr val="dk1"/>
                          </a:solidFill>
                          <a:effectLst/>
                          <a:latin typeface="+mn-lt"/>
                          <a:ea typeface="+mn-ea"/>
                          <a:cs typeface="+mn-cs"/>
                        </a:rPr>
                        <a:t>Economic security</a:t>
                      </a:r>
                      <a:r>
                        <a:rPr lang="en-US" sz="1400" kern="1200" dirty="0">
                          <a:solidFill>
                            <a:schemeClr val="dk1"/>
                          </a:solidFill>
                          <a:effectLst/>
                          <a:latin typeface="+mn-lt"/>
                          <a:ea typeface="+mn-ea"/>
                          <a:cs typeface="+mn-cs"/>
                        </a:rPr>
                        <a:t> </a:t>
                      </a:r>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dk1"/>
                          </a:solidFill>
                          <a:effectLst/>
                          <a:latin typeface="+mn-lt"/>
                          <a:ea typeface="+mn-ea"/>
                          <a:cs typeface="+mn-cs"/>
                        </a:rPr>
                        <a:t>How do we protect people from risks in society?</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dk1"/>
                          </a:solidFill>
                          <a:effectLst/>
                          <a:latin typeface="+mn-lt"/>
                          <a:ea typeface="+mn-ea"/>
                          <a:cs typeface="+mn-cs"/>
                        </a:rPr>
                        <a:t>It</a:t>
                      </a:r>
                      <a:r>
                        <a:rPr lang="en-US" sz="1400" kern="1200" baseline="0" dirty="0">
                          <a:solidFill>
                            <a:schemeClr val="dk1"/>
                          </a:solidFill>
                          <a:effectLst/>
                          <a:latin typeface="+mn-lt"/>
                          <a:ea typeface="+mn-ea"/>
                          <a:cs typeface="+mn-cs"/>
                        </a:rPr>
                        <a:t> means p</a:t>
                      </a:r>
                      <a:r>
                        <a:rPr lang="en-US" sz="1400" kern="1200" dirty="0">
                          <a:solidFill>
                            <a:schemeClr val="dk1"/>
                          </a:solidFill>
                          <a:effectLst/>
                          <a:latin typeface="+mn-lt"/>
                          <a:ea typeface="+mn-ea"/>
                          <a:cs typeface="+mn-cs"/>
                        </a:rPr>
                        <a:t>rotecting consumers, producers, and resource owners from risks that exist in society.</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703784"/>
                  </a:ext>
                </a:extLst>
              </a:tr>
              <a:tr h="685800">
                <a:tc>
                  <a:txBody>
                    <a:bodyPr/>
                    <a:lstStyle/>
                    <a:p>
                      <a:pPr algn="ctr"/>
                      <a:r>
                        <a:rPr lang="en-US" sz="1400" b="1" kern="1200" dirty="0">
                          <a:solidFill>
                            <a:schemeClr val="dk1"/>
                          </a:solidFill>
                          <a:effectLst/>
                          <a:latin typeface="+mn-lt"/>
                          <a:ea typeface="+mn-ea"/>
                          <a:cs typeface="+mn-cs"/>
                        </a:rPr>
                        <a:t>Economic stability</a:t>
                      </a:r>
                      <a:r>
                        <a:rPr lang="en-US" sz="1400" kern="1200" dirty="0">
                          <a:solidFill>
                            <a:schemeClr val="dk1"/>
                          </a:solidFill>
                          <a:effectLst/>
                          <a:latin typeface="+mn-lt"/>
                          <a:ea typeface="+mn-ea"/>
                          <a:cs typeface="+mn-cs"/>
                        </a:rPr>
                        <a:t> </a:t>
                      </a:r>
                      <a:endParaRPr lang="en-US" sz="14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dk1"/>
                          </a:solidFill>
                          <a:effectLst/>
                          <a:latin typeface="+mn-lt"/>
                          <a:ea typeface="+mn-ea"/>
                          <a:cs typeface="+mn-cs"/>
                        </a:rPr>
                        <a:t>How do we keep the economy stable so that people feel secure and can plan?</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kern="1200" dirty="0">
                          <a:solidFill>
                            <a:schemeClr val="dk1"/>
                          </a:solidFill>
                          <a:effectLst/>
                          <a:latin typeface="+mn-lt"/>
                          <a:ea typeface="+mn-ea"/>
                          <a:cs typeface="+mn-cs"/>
                        </a:rPr>
                        <a:t>We don’t want office buildings, manufacturing facilities, and equipment sitting idle. And, we don’t want people to be unemployed.</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6944377"/>
                  </a:ext>
                </a:extLst>
              </a:tr>
            </a:tbl>
          </a:graphicData>
        </a:graphic>
      </p:graphicFrame>
      <p:pic>
        <p:nvPicPr>
          <p:cNvPr id="3" name="Picture 2" descr=" GreenBar.ai">
            <a:extLst>
              <a:ext uri="{FF2B5EF4-FFF2-40B4-BE49-F238E27FC236}">
                <a16:creationId xmlns:a16="http://schemas.microsoft.com/office/drawing/2014/main" id="{33A3E68F-DAE7-44D2-B522-16B07F2A8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548576"/>
            <a:ext cx="8801100" cy="317500"/>
          </a:xfrm>
          <a:prstGeom prst="rect">
            <a:avLst/>
          </a:prstGeom>
        </p:spPr>
      </p:pic>
    </p:spTree>
    <p:extLst>
      <p:ext uri="{BB962C8B-B14F-4D97-AF65-F5344CB8AC3E}">
        <p14:creationId xmlns:p14="http://schemas.microsoft.com/office/powerpoint/2010/main" val="283112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23455" y="1318604"/>
          <a:ext cx="7687193" cy="4239494"/>
        </p:xfrm>
        <a:graphic>
          <a:graphicData uri="http://schemas.openxmlformats.org/drawingml/2006/table">
            <a:tbl>
              <a:tblPr firstRow="1" firstCol="1" bandRow="1">
                <a:tableStyleId>{5C22544A-7EE6-4342-B048-85BDC9FD1C3A}</a:tableStyleId>
              </a:tblPr>
              <a:tblGrid>
                <a:gridCol w="1097584">
                  <a:extLst>
                    <a:ext uri="{9D8B030D-6E8A-4147-A177-3AD203B41FA5}">
                      <a16:colId xmlns:a16="http://schemas.microsoft.com/office/drawing/2014/main" val="1172355451"/>
                    </a:ext>
                  </a:extLst>
                </a:gridCol>
                <a:gridCol w="1097584">
                  <a:extLst>
                    <a:ext uri="{9D8B030D-6E8A-4147-A177-3AD203B41FA5}">
                      <a16:colId xmlns:a16="http://schemas.microsoft.com/office/drawing/2014/main" val="69764258"/>
                    </a:ext>
                  </a:extLst>
                </a:gridCol>
                <a:gridCol w="1098405">
                  <a:extLst>
                    <a:ext uri="{9D8B030D-6E8A-4147-A177-3AD203B41FA5}">
                      <a16:colId xmlns:a16="http://schemas.microsoft.com/office/drawing/2014/main" val="251364234"/>
                    </a:ext>
                  </a:extLst>
                </a:gridCol>
                <a:gridCol w="1098405">
                  <a:extLst>
                    <a:ext uri="{9D8B030D-6E8A-4147-A177-3AD203B41FA5}">
                      <a16:colId xmlns:a16="http://schemas.microsoft.com/office/drawing/2014/main" val="3940096968"/>
                    </a:ext>
                  </a:extLst>
                </a:gridCol>
                <a:gridCol w="1098405">
                  <a:extLst>
                    <a:ext uri="{9D8B030D-6E8A-4147-A177-3AD203B41FA5}">
                      <a16:colId xmlns:a16="http://schemas.microsoft.com/office/drawing/2014/main" val="1932814982"/>
                    </a:ext>
                  </a:extLst>
                </a:gridCol>
                <a:gridCol w="1098405">
                  <a:extLst>
                    <a:ext uri="{9D8B030D-6E8A-4147-A177-3AD203B41FA5}">
                      <a16:colId xmlns:a16="http://schemas.microsoft.com/office/drawing/2014/main" val="1044952909"/>
                    </a:ext>
                  </a:extLst>
                </a:gridCol>
                <a:gridCol w="1098405">
                  <a:extLst>
                    <a:ext uri="{9D8B030D-6E8A-4147-A177-3AD203B41FA5}">
                      <a16:colId xmlns:a16="http://schemas.microsoft.com/office/drawing/2014/main" val="1394017726"/>
                    </a:ext>
                  </a:extLst>
                </a:gridCol>
              </a:tblGrid>
              <a:tr h="296929">
                <a:tc>
                  <a:txBody>
                    <a:bodyPr/>
                    <a:lstStyle/>
                    <a:p>
                      <a:pPr marL="0" marR="0" algn="ctr">
                        <a:lnSpc>
                          <a:spcPct val="107000"/>
                        </a:lnSpc>
                        <a:spcBef>
                          <a:spcPts val="0"/>
                        </a:spcBef>
                        <a:spcAft>
                          <a:spcPts val="0"/>
                        </a:spcAft>
                      </a:pPr>
                      <a:r>
                        <a:rPr lang="en-US" sz="1400" dirty="0">
                          <a:solidFill>
                            <a:schemeClr val="tx1"/>
                          </a:solidFill>
                          <a:effectLst/>
                        </a:rPr>
                        <a:t>Goal</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7000"/>
                        </a:lnSpc>
                        <a:spcBef>
                          <a:spcPts val="0"/>
                        </a:spcBef>
                        <a:spcAft>
                          <a:spcPts val="0"/>
                        </a:spcAft>
                      </a:pPr>
                      <a:r>
                        <a:rPr lang="en-US" sz="1400" dirty="0">
                          <a:solidFill>
                            <a:schemeClr val="tx1"/>
                          </a:solidFill>
                          <a:effectLst/>
                        </a:rPr>
                        <a:t>Ranked #1</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7000"/>
                        </a:lnSpc>
                        <a:spcBef>
                          <a:spcPts val="0"/>
                        </a:spcBef>
                        <a:spcAft>
                          <a:spcPts val="0"/>
                        </a:spcAft>
                      </a:pPr>
                      <a:r>
                        <a:rPr lang="en-US" sz="1400" dirty="0">
                          <a:solidFill>
                            <a:schemeClr val="tx1"/>
                          </a:solidFill>
                          <a:effectLst/>
                        </a:rPr>
                        <a:t>Ranked #2</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7000"/>
                        </a:lnSpc>
                        <a:spcBef>
                          <a:spcPts val="0"/>
                        </a:spcBef>
                        <a:spcAft>
                          <a:spcPts val="0"/>
                        </a:spcAft>
                      </a:pPr>
                      <a:r>
                        <a:rPr lang="en-US" sz="1400" dirty="0">
                          <a:solidFill>
                            <a:schemeClr val="tx1"/>
                          </a:solidFill>
                          <a:effectLst/>
                        </a:rPr>
                        <a:t>Ranked #3</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7000"/>
                        </a:lnSpc>
                        <a:spcBef>
                          <a:spcPts val="0"/>
                        </a:spcBef>
                        <a:spcAft>
                          <a:spcPts val="0"/>
                        </a:spcAft>
                      </a:pPr>
                      <a:r>
                        <a:rPr lang="en-US" sz="1400" dirty="0">
                          <a:solidFill>
                            <a:schemeClr val="tx1"/>
                          </a:solidFill>
                          <a:effectLst/>
                        </a:rPr>
                        <a:t>Ranked #4</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7000"/>
                        </a:lnSpc>
                        <a:spcBef>
                          <a:spcPts val="0"/>
                        </a:spcBef>
                        <a:spcAft>
                          <a:spcPts val="0"/>
                        </a:spcAft>
                      </a:pPr>
                      <a:r>
                        <a:rPr lang="en-US" sz="1400" dirty="0">
                          <a:solidFill>
                            <a:schemeClr val="tx1"/>
                          </a:solidFill>
                          <a:effectLst/>
                        </a:rPr>
                        <a:t>Ranked #5</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7000"/>
                        </a:lnSpc>
                        <a:spcBef>
                          <a:spcPts val="0"/>
                        </a:spcBef>
                        <a:spcAft>
                          <a:spcPts val="0"/>
                        </a:spcAft>
                      </a:pPr>
                      <a:r>
                        <a:rPr lang="en-US" sz="1400" dirty="0">
                          <a:solidFill>
                            <a:schemeClr val="tx1"/>
                          </a:solidFill>
                          <a:effectLst/>
                        </a:rPr>
                        <a:t>Ranked #6</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714279875"/>
                  </a:ext>
                </a:extLst>
              </a:tr>
              <a:tr h="296929">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916884"/>
                  </a:ext>
                </a:extLst>
              </a:tr>
              <a:tr h="607606">
                <a:tc>
                  <a:txBody>
                    <a:bodyPr/>
                    <a:lstStyle/>
                    <a:p>
                      <a:pPr marL="0" marR="0" algn="ctr">
                        <a:lnSpc>
                          <a:spcPct val="107000"/>
                        </a:lnSpc>
                        <a:spcBef>
                          <a:spcPts val="0"/>
                        </a:spcBef>
                        <a:spcAft>
                          <a:spcPts val="0"/>
                        </a:spcAft>
                      </a:pPr>
                      <a:r>
                        <a:rPr lang="en-US" sz="1400" dirty="0">
                          <a:solidFill>
                            <a:schemeClr val="tx1"/>
                          </a:solidFill>
                          <a:effectLst/>
                        </a:rPr>
                        <a:t>Economic efficiency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242255"/>
                  </a:ext>
                </a:extLst>
              </a:tr>
              <a:tr h="607606">
                <a:tc>
                  <a:txBody>
                    <a:bodyPr/>
                    <a:lstStyle/>
                    <a:p>
                      <a:pPr marL="0" marR="0" algn="ctr">
                        <a:lnSpc>
                          <a:spcPct val="107000"/>
                        </a:lnSpc>
                        <a:spcBef>
                          <a:spcPts val="0"/>
                        </a:spcBef>
                        <a:spcAft>
                          <a:spcPts val="0"/>
                        </a:spcAft>
                      </a:pPr>
                      <a:r>
                        <a:rPr lang="en-US" sz="1400" dirty="0">
                          <a:solidFill>
                            <a:schemeClr val="tx1"/>
                          </a:solidFill>
                          <a:effectLst/>
                        </a:rPr>
                        <a:t>Economic equity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0891047"/>
                  </a:ext>
                </a:extLst>
              </a:tr>
              <a:tr h="607606">
                <a:tc>
                  <a:txBody>
                    <a:bodyPr/>
                    <a:lstStyle/>
                    <a:p>
                      <a:pPr marL="0" marR="0" algn="ctr">
                        <a:lnSpc>
                          <a:spcPct val="107000"/>
                        </a:lnSpc>
                        <a:spcBef>
                          <a:spcPts val="0"/>
                        </a:spcBef>
                        <a:spcAft>
                          <a:spcPts val="0"/>
                        </a:spcAft>
                      </a:pPr>
                      <a:r>
                        <a:rPr lang="en-US" sz="1400" dirty="0">
                          <a:solidFill>
                            <a:schemeClr val="tx1"/>
                          </a:solidFill>
                          <a:effectLst/>
                        </a:rPr>
                        <a:t>Economic freedom</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128446"/>
                  </a:ext>
                </a:extLst>
              </a:tr>
              <a:tr h="607606">
                <a:tc>
                  <a:txBody>
                    <a:bodyPr/>
                    <a:lstStyle/>
                    <a:p>
                      <a:pPr marL="0" marR="0" algn="ctr">
                        <a:lnSpc>
                          <a:spcPct val="107000"/>
                        </a:lnSpc>
                        <a:spcBef>
                          <a:spcPts val="0"/>
                        </a:spcBef>
                        <a:spcAft>
                          <a:spcPts val="0"/>
                        </a:spcAft>
                      </a:pPr>
                      <a:r>
                        <a:rPr lang="en-US" sz="1400" dirty="0">
                          <a:solidFill>
                            <a:schemeClr val="tx1"/>
                          </a:solidFill>
                          <a:effectLst/>
                        </a:rPr>
                        <a:t>Economic growth</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138203"/>
                  </a:ext>
                </a:extLst>
              </a:tr>
              <a:tr h="607606">
                <a:tc>
                  <a:txBody>
                    <a:bodyPr/>
                    <a:lstStyle/>
                    <a:p>
                      <a:pPr marL="0" marR="0" algn="ctr">
                        <a:lnSpc>
                          <a:spcPct val="107000"/>
                        </a:lnSpc>
                        <a:spcBef>
                          <a:spcPts val="0"/>
                        </a:spcBef>
                        <a:spcAft>
                          <a:spcPts val="0"/>
                        </a:spcAft>
                      </a:pPr>
                      <a:r>
                        <a:rPr lang="en-US" sz="1400" dirty="0">
                          <a:solidFill>
                            <a:schemeClr val="tx1"/>
                          </a:solidFill>
                          <a:effectLst/>
                        </a:rPr>
                        <a:t>Economic security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490252"/>
                  </a:ext>
                </a:extLst>
              </a:tr>
              <a:tr h="607606">
                <a:tc>
                  <a:txBody>
                    <a:bodyPr/>
                    <a:lstStyle/>
                    <a:p>
                      <a:pPr marL="0" marR="0" algn="ctr">
                        <a:lnSpc>
                          <a:spcPct val="107000"/>
                        </a:lnSpc>
                        <a:spcBef>
                          <a:spcPts val="0"/>
                        </a:spcBef>
                        <a:spcAft>
                          <a:spcPts val="0"/>
                        </a:spcAft>
                      </a:pPr>
                      <a:r>
                        <a:rPr lang="en-US" sz="1400" dirty="0">
                          <a:solidFill>
                            <a:schemeClr val="tx1"/>
                          </a:solidFill>
                          <a:effectLst/>
                        </a:rPr>
                        <a:t>Economic stability</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a:solidFill>
                            <a:schemeClr val="tx1"/>
                          </a:solidFill>
                          <a:effectLst/>
                        </a:rPr>
                        <a:t> </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400" dirty="0">
                          <a:solidFill>
                            <a:schemeClr val="tx1"/>
                          </a:solidFill>
                          <a:effectLst/>
                        </a:rPr>
                        <a:t> </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7369894"/>
                  </a:ext>
                </a:extLst>
              </a:tr>
            </a:tbl>
          </a:graphicData>
        </a:graphic>
      </p:graphicFrame>
      <p:pic>
        <p:nvPicPr>
          <p:cNvPr id="4" name="Picture 3" descr=" GreenBar.ai">
            <a:extLst>
              <a:ext uri="{FF2B5EF4-FFF2-40B4-BE49-F238E27FC236}">
                <a16:creationId xmlns:a16="http://schemas.microsoft.com/office/drawing/2014/main" id="{C98E11C7-7978-456E-BB59-CE59F01C0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548576"/>
            <a:ext cx="8801100" cy="317500"/>
          </a:xfrm>
          <a:prstGeom prst="rect">
            <a:avLst/>
          </a:prstGeom>
        </p:spPr>
      </p:pic>
    </p:spTree>
    <p:extLst>
      <p:ext uri="{BB962C8B-B14F-4D97-AF65-F5344CB8AC3E}">
        <p14:creationId xmlns:p14="http://schemas.microsoft.com/office/powerpoint/2010/main" val="2199439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0150"/>
            <a:ext cx="7886700" cy="4534557"/>
          </a:xfrm>
        </p:spPr>
        <p:txBody>
          <a:bodyPr>
            <a:normAutofit fontScale="85000" lnSpcReduction="10000"/>
          </a:bodyPr>
          <a:lstStyle/>
          <a:p>
            <a:pPr lvl="1"/>
            <a:r>
              <a:rPr lang="en-US" dirty="0"/>
              <a:t>What are the broad social goals of an economy? </a:t>
            </a:r>
          </a:p>
          <a:p>
            <a:pPr marL="342900" lvl="1" indent="0">
              <a:buNone/>
            </a:pPr>
            <a:endParaRPr lang="en-US" dirty="0"/>
          </a:p>
          <a:p>
            <a:pPr lvl="1"/>
            <a:r>
              <a:rPr lang="en-US" dirty="0"/>
              <a:t>What does each of these goals mean?</a:t>
            </a:r>
          </a:p>
          <a:p>
            <a:pPr marL="342900" lvl="1" indent="0">
              <a:buNone/>
            </a:pPr>
            <a:endParaRPr lang="en-US" dirty="0"/>
          </a:p>
          <a:p>
            <a:pPr lvl="1"/>
            <a:r>
              <a:rPr lang="en-US" dirty="0"/>
              <a:t>What is a trade-off? </a:t>
            </a:r>
          </a:p>
          <a:p>
            <a:pPr marL="342900" lvl="1" indent="0">
              <a:buNone/>
            </a:pPr>
            <a:endParaRPr lang="en-US" dirty="0"/>
          </a:p>
          <a:p>
            <a:pPr lvl="1"/>
            <a:r>
              <a:rPr lang="en-US" dirty="0"/>
              <a:t>What must policy makers do in order to develop policies for society? </a:t>
            </a:r>
          </a:p>
          <a:p>
            <a:pPr marL="342900" lvl="1" indent="0">
              <a:buNone/>
            </a:pPr>
            <a:endParaRPr lang="en-US" dirty="0"/>
          </a:p>
          <a:p>
            <a:pPr lvl="1"/>
            <a:r>
              <a:rPr lang="en-US" dirty="0"/>
              <a:t>Give an example of a policy and the trade-offs among broad social goals that occur as a result of the policy. </a:t>
            </a:r>
          </a:p>
        </p:txBody>
      </p:sp>
      <p:pic>
        <p:nvPicPr>
          <p:cNvPr id="4" name="Picture 3" descr=" GreenBar.ai">
            <a:extLst>
              <a:ext uri="{FF2B5EF4-FFF2-40B4-BE49-F238E27FC236}">
                <a16:creationId xmlns:a16="http://schemas.microsoft.com/office/drawing/2014/main" id="{F2BCAAD5-6DB3-4A08-8F1E-334B37519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548576"/>
            <a:ext cx="8801100" cy="317500"/>
          </a:xfrm>
          <a:prstGeom prst="rect">
            <a:avLst/>
          </a:prstGeom>
        </p:spPr>
      </p:pic>
    </p:spTree>
    <p:extLst>
      <p:ext uri="{BB962C8B-B14F-4D97-AF65-F5344CB8AC3E}">
        <p14:creationId xmlns:p14="http://schemas.microsoft.com/office/powerpoint/2010/main" val="475580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111F8A30916E4A92B7DAF60BF0189C" ma:contentTypeVersion="6" ma:contentTypeDescription="Create a new document." ma:contentTypeScope="" ma:versionID="ce855b43c61806a14210c0c3aa75f052">
  <xsd:schema xmlns:xsd="http://www.w3.org/2001/XMLSchema" xmlns:xs="http://www.w3.org/2001/XMLSchema" xmlns:p="http://schemas.microsoft.com/office/2006/metadata/properties" xmlns:ns2="d18b261a-0edf-433c-ade6-b4c5a8c9ad88" targetNamespace="http://schemas.microsoft.com/office/2006/metadata/properties" ma:root="true" ma:fieldsID="2587cb91d4f55371daae38b7a9085a4a" ns2:_="">
    <xsd:import namespace="d18b261a-0edf-433c-ade6-b4c5a8c9ad8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8b261a-0edf-433c-ade6-b4c5a8c9ad8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d18b261a-0edf-433c-ade6-b4c5a8c9ad88">UZD6JJ247QYQ-3005-22</_dlc_DocId>
    <_dlc_DocIdUrl xmlns="d18b261a-0edf-433c-ade6-b4c5a8c9ad88">
      <Url>https://fedsharesites.frb.org/dist/8H/ST%20LOUIS/Research/econed/_layouts/15/DocIdRedir.aspx?ID=UZD6JJ247QYQ-3005-22</Url>
      <Description>UZD6JJ247QYQ-3005-22</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Url/>
    <Assembly>Nintex.Workflow, Version=1.0.0.0, Culture=neutral, PublicKeyToken=913f6bae0ca5ae12</Assembly>
    <Class>Nintex.Workflow.ConditionalWorkflowStartReceiver</Class>
    <Data>635743247433258077</Data>
    <Filter/>
  </Receiver>
  <Receiver>
    <Name>Nintex conditional workflow start</Name>
    <Synchronization>Synchronous</Synchronization>
    <Type>10002</Type>
    <SequenceNumber>50000</SequenceNumber>
    <Url/>
    <Assembly>Nintex.Workflow, Version=1.0.0.0, Culture=neutral, PublicKeyToken=913f6bae0ca5ae12</Assembly>
    <Class>Nintex.Workflow.ConditionalWorkflowStartReceiver</Class>
    <Data>635743247433258077</Data>
    <Filter/>
  </Receiver>
  <Receiver>
    <Name>Nintex conditional workflow start</Name>
    <Synchronization>Synchronous</Synchronization>
    <Type>2</Type>
    <SequenceNumber>50000</SequenceNumber>
    <Url/>
    <Assembly>Nintex.Workflow, Version=1.0.0.0, Culture=neutral, PublicKeyToken=913f6bae0ca5ae12</Assembly>
    <Class>Nintex.Workflow.ConditionalWorkflowStartReceiver</Class>
    <Data>635743247433258077</Data>
    <Filter/>
  </Receiver>
</spe:Receivers>
</file>

<file path=customXml/itemProps1.xml><?xml version="1.0" encoding="utf-8"?>
<ds:datastoreItem xmlns:ds="http://schemas.openxmlformats.org/officeDocument/2006/customXml" ds:itemID="{83090367-60EB-487E-A12B-5E5262D291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8b261a-0edf-433c-ade6-b4c5a8c9ad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0F2281-BBDA-40A5-A67F-10AF31305AB1}">
  <ds:schemaRefs>
    <ds:schemaRef ds:uri="http://purl.org/dc/elements/1.1/"/>
    <ds:schemaRef ds:uri="http://www.w3.org/XML/1998/namespace"/>
    <ds:schemaRef ds:uri="d18b261a-0edf-433c-ade6-b4c5a8c9ad88"/>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3F09AA4-F384-4A39-A6C7-4C8902B045F3}">
  <ds:schemaRefs>
    <ds:schemaRef ds:uri="http://schemas.microsoft.com/sharepoint/v3/contenttype/forms"/>
  </ds:schemaRefs>
</ds:datastoreItem>
</file>

<file path=customXml/itemProps4.xml><?xml version="1.0" encoding="utf-8"?>
<ds:datastoreItem xmlns:ds="http://schemas.openxmlformats.org/officeDocument/2006/customXml" ds:itemID="{5D71072B-7DB2-49A9-B984-19D19CE06A6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7</TotalTime>
  <Words>351</Words>
  <Application>Microsoft Office PowerPoint</Application>
  <PresentationFormat>On-screen Show (4:3)</PresentationFormat>
  <Paragraphs>87</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Broad Social Goals of an Economy</vt:lpstr>
      <vt:lpstr>PowerPoint Presentation</vt:lpstr>
      <vt:lpstr>PowerPoint Presentation</vt:lpstr>
      <vt:lpstr>PowerPoint Presentation</vt:lpstr>
    </vt:vector>
  </TitlesOfParts>
  <Company>FRB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Kathie L Lauher</dc:creator>
  <cp:lastModifiedBy>Suiter, Mary C</cp:lastModifiedBy>
  <cp:revision>3</cp:revision>
  <dcterms:created xsi:type="dcterms:W3CDTF">2017-04-20T20:36:54Z</dcterms:created>
  <dcterms:modified xsi:type="dcterms:W3CDTF">2020-07-01T15:08:46Z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0x010100C1111F8A30916E4A92B7DAF60BF0189C</vt:lpwstr>
  </property>
  <property fmtid="{D5CDD505-2E9C-101B-9397-08002B2CF9AE}" pid="3" name="_dlc_DocIdItemGuid">
    <vt:lpwstr>397610ca-98bb-474d-ac38-899e90b22550</vt:lpwstr>
  </property>
  <property fmtid="{D5CDD505-2E9C-101B-9397-08002B2CF9AE}" pid="4" name="TitusGUID">
    <vt:lpwstr>a4a78bb2-74b4-4886-b7a4-79b77731bf39</vt:lpwstr>
  </property>
</Properties>
</file>