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 id="257" r:id="rId5"/>
    <p:sldId id="258" r:id="rId6"/>
    <p:sldId id="269" r:id="rId7"/>
    <p:sldId id="270" r:id="rId8"/>
    <p:sldId id="271" r:id="rId9"/>
    <p:sldId id="265" r:id="rId10"/>
    <p:sldId id="267" r:id="rId11"/>
    <p:sldId id="266" r:id="rId12"/>
    <p:sldId id="259" r:id="rId13"/>
    <p:sldId id="268" r:id="rId14"/>
    <p:sldId id="275" r:id="rId15"/>
    <p:sldId id="273" r:id="rId16"/>
    <p:sldId id="260" r:id="rId17"/>
    <p:sldId id="276" r:id="rId18"/>
    <p:sldId id="26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2" d="100"/>
          <a:sy n="92"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E1472D12-156D-5901-4730-19D71C169982}"/>
              </a:ext>
            </a:extLst>
          </p:cNvPr>
          <p:cNvSpPr txBox="1"/>
          <p:nvPr userDrawn="1">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OFfIG3LE2CI?si=DusSC_gRO67aOpu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latin typeface="Arial" panose="020B0604020202020204" pitchFamily="34" charset="0"/>
                <a:cs typeface="Arial" panose="020B0604020202020204" pitchFamily="34" charset="0"/>
              </a:rPr>
              <a:t>Beyond the Bet: Sports Betting</a:t>
            </a:r>
          </a:p>
        </p:txBody>
      </p:sp>
      <p:sp>
        <p:nvSpPr>
          <p:cNvPr id="3" name="Subtitle 2"/>
          <p:cNvSpPr>
            <a:spLocks noGrp="1"/>
          </p:cNvSpPr>
          <p:nvPr>
            <p:ph type="subTitle" idx="1"/>
          </p:nvPr>
        </p:nvSpPr>
        <p:spPr>
          <a:xfrm>
            <a:off x="1524000" y="4993958"/>
            <a:ext cx="9144000" cy="1655762"/>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21E1F"/>
                </a:solidFill>
                <a:effectLst/>
                <a:uLnTx/>
                <a:uFillTx/>
                <a:latin typeface="Myriad Pro"/>
                <a:ea typeface="+mn-ea"/>
                <a:cs typeface="+mn-cs"/>
              </a:rPr>
              <a:t>©2025, Nebraska Council on Economic Education, with funding from the Nebraska Commission on Problem Gambling. Developed in partnership with the Federal Reserve Bank of St. Louis. Permission is granted to reprint or photocopy this lesson in its entirety for educational purposes, provided the user credits the Nebraska Council on Economic Education. </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2FB29-1DF5-7DCA-C52E-B0020A104DF3}"/>
              </a:ext>
            </a:extLst>
          </p:cNvPr>
          <p:cNvSpPr>
            <a:spLocks noGrp="1"/>
          </p:cNvSpPr>
          <p:nvPr>
            <p:ph idx="1"/>
          </p:nvPr>
        </p:nvSpPr>
        <p:spPr>
          <a:xfrm>
            <a:off x="801254" y="865042"/>
            <a:ext cx="10515600" cy="5230957"/>
          </a:xfrm>
        </p:spPr>
        <p:txBody>
          <a:bodyPr vert="horz" lIns="91440" tIns="45720" rIns="91440" bIns="45720" rtlCol="0" anchor="t">
            <a:normAutofit/>
          </a:bodyPr>
          <a:lstStyle/>
          <a:p>
            <a:pPr marL="0" indent="0">
              <a:lnSpc>
                <a:spcPct val="110000"/>
              </a:lnSpc>
              <a:spcBef>
                <a:spcPts val="1800"/>
              </a:spcBef>
              <a:buNone/>
            </a:pPr>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incentive</a:t>
            </a:r>
            <a:r>
              <a:rPr lang="en-US" dirty="0">
                <a:latin typeface="Arial" panose="020B0604020202020204" pitchFamily="34" charset="0"/>
                <a:cs typeface="Arial" panose="020B0604020202020204" pitchFamily="34" charset="0"/>
              </a:rPr>
              <a:t> in economics is a factor, often a monetary reward or advantage, that encourages people to do something.</a:t>
            </a:r>
          </a:p>
          <a:p>
            <a:pPr marL="0" indent="0">
              <a:buNone/>
            </a:pPr>
            <a:endParaRPr lang="en-US" dirty="0">
              <a:latin typeface="Arial" panose="020B0604020202020204" pitchFamily="34" charset="0"/>
              <a:cs typeface="Arial" panose="020B0604020202020204" pitchFamily="34" charset="0"/>
            </a:endParaRPr>
          </a:p>
          <a:p>
            <a:pPr>
              <a:lnSpc>
                <a:spcPct val="100000"/>
              </a:lnSpc>
              <a:spcBef>
                <a:spcPts val="1800"/>
              </a:spcBef>
            </a:pPr>
            <a:r>
              <a:rPr lang="en-US" dirty="0">
                <a:latin typeface="Arial" panose="020B0604020202020204" pitchFamily="34" charset="0"/>
                <a:cs typeface="Arial" panose="020B0604020202020204" pitchFamily="34" charset="0"/>
              </a:rPr>
              <a:t>What was your incentive to participate today?</a:t>
            </a:r>
          </a:p>
          <a:p>
            <a:pPr>
              <a:lnSpc>
                <a:spcPct val="100000"/>
              </a:lnSpc>
              <a:spcBef>
                <a:spcPts val="1800"/>
              </a:spcBef>
            </a:pPr>
            <a:r>
              <a:rPr lang="en-US" dirty="0">
                <a:latin typeface="Arial" panose="020B0604020202020204" pitchFamily="34" charset="0"/>
                <a:cs typeface="Arial" panose="020B0604020202020204" pitchFamily="34" charset="0"/>
              </a:rPr>
              <a:t>Who won? Raise your hand.</a:t>
            </a:r>
          </a:p>
          <a:p>
            <a:pPr>
              <a:lnSpc>
                <a:spcPct val="100000"/>
              </a:lnSpc>
              <a:spcBef>
                <a:spcPts val="1800"/>
              </a:spcBef>
            </a:pPr>
            <a:r>
              <a:rPr lang="en-US" dirty="0">
                <a:latin typeface="Arial" panose="020B0604020202020204" pitchFamily="34" charset="0"/>
                <a:cs typeface="Arial" panose="020B0604020202020204" pitchFamily="34" charset="0"/>
              </a:rPr>
              <a:t>Who lost? Raise your hand.</a:t>
            </a:r>
          </a:p>
          <a:p>
            <a:pPr>
              <a:lnSpc>
                <a:spcPct val="100000"/>
              </a:lnSpc>
              <a:spcBef>
                <a:spcPts val="1800"/>
              </a:spcBef>
            </a:pPr>
            <a:r>
              <a:rPr lang="en-US" dirty="0">
                <a:latin typeface="Arial" panose="020B0604020202020204" pitchFamily="34" charset="0"/>
                <a:cs typeface="Arial" panose="020B0604020202020204" pitchFamily="34" charset="0"/>
              </a:rPr>
              <a:t>Today you did not have to pay anything to participate, but suppose you had to pay $10 to make your guesses; how many people would have lost money?</a:t>
            </a:r>
          </a:p>
        </p:txBody>
      </p:sp>
    </p:spTree>
    <p:extLst>
      <p:ext uri="{BB962C8B-B14F-4D97-AF65-F5344CB8AC3E}">
        <p14:creationId xmlns:p14="http://schemas.microsoft.com/office/powerpoint/2010/main" val="343332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4A876-50E1-B9DD-0B72-4B7D801790FE}"/>
              </a:ext>
            </a:extLst>
          </p:cNvPr>
          <p:cNvSpPr>
            <a:spLocks noGrp="1"/>
          </p:cNvSpPr>
          <p:nvPr>
            <p:ph sz="half" idx="1"/>
          </p:nvPr>
        </p:nvSpPr>
        <p:spPr>
          <a:xfrm>
            <a:off x="436419" y="891850"/>
            <a:ext cx="5181600" cy="5074300"/>
          </a:xfrm>
        </p:spPr>
        <p:txBody>
          <a:bodyPr>
            <a:noAutofit/>
          </a:bodyPr>
          <a:lstStyle/>
          <a:p>
            <a:pPr fontAlgn="base">
              <a:lnSpc>
                <a:spcPct val="100000"/>
              </a:lnSpc>
              <a:spcBef>
                <a:spcPts val="1800"/>
              </a:spcBef>
            </a:pPr>
            <a:r>
              <a:rPr lang="en-US" sz="2000" b="0" i="0" dirty="0">
                <a:solidFill>
                  <a:srgbClr val="000000"/>
                </a:solidFill>
                <a:effectLst/>
                <a:latin typeface="Arial" panose="020B0604020202020204" pitchFamily="34" charset="0"/>
                <a:cs typeface="Arial" panose="020B0604020202020204" pitchFamily="34" charset="0"/>
              </a:rPr>
              <a:t>The revenue from sports gambling in 2023 was $11 billion. (American Gaming Association) </a:t>
            </a:r>
          </a:p>
          <a:p>
            <a:pPr fontAlgn="base">
              <a:lnSpc>
                <a:spcPct val="100000"/>
              </a:lnSpc>
              <a:spcBef>
                <a:spcPts val="1800"/>
              </a:spcBef>
            </a:pPr>
            <a:r>
              <a:rPr lang="en-US" sz="2000" b="0" i="0" dirty="0">
                <a:solidFill>
                  <a:srgbClr val="000000"/>
                </a:solidFill>
                <a:effectLst/>
                <a:latin typeface="Arial" panose="020B0604020202020204" pitchFamily="34" charset="0"/>
                <a:cs typeface="Arial" panose="020B0604020202020204" pitchFamily="34" charset="0"/>
              </a:rPr>
              <a:t>Eighteen percent of Americans say they have lost money sports betting that was meant for other financial obligations. (</a:t>
            </a:r>
            <a:r>
              <a:rPr lang="en-US" sz="2000" b="0" dirty="0">
                <a:solidFill>
                  <a:srgbClr val="000000"/>
                </a:solidFill>
                <a:effectLst/>
                <a:latin typeface="Arial" panose="020B0604020202020204" pitchFamily="34" charset="0"/>
                <a:cs typeface="Arial" panose="020B0604020202020204" pitchFamily="34" charset="0"/>
              </a:rPr>
              <a:t>Siena College Research Institute) </a:t>
            </a:r>
          </a:p>
          <a:p>
            <a:pPr fontAlgn="base">
              <a:lnSpc>
                <a:spcPct val="100000"/>
              </a:lnSpc>
              <a:spcBef>
                <a:spcPts val="1800"/>
              </a:spcBef>
            </a:pPr>
            <a:r>
              <a:rPr lang="en-US" sz="2000" b="0" i="0" dirty="0">
                <a:solidFill>
                  <a:srgbClr val="000000"/>
                </a:solidFill>
                <a:effectLst/>
                <a:latin typeface="Arial" panose="020B0604020202020204" pitchFamily="34" charset="0"/>
                <a:cs typeface="Arial" panose="020B0604020202020204" pitchFamily="34" charset="0"/>
              </a:rPr>
              <a:t>Betting with friends and family is the most commonly reported form of sports gambling in the U.S. (</a:t>
            </a:r>
            <a:r>
              <a:rPr lang="en-US" sz="2000" b="0" dirty="0">
                <a:solidFill>
                  <a:srgbClr val="000000"/>
                </a:solidFill>
                <a:effectLst/>
                <a:latin typeface="Arial" panose="020B0604020202020204" pitchFamily="34" charset="0"/>
                <a:cs typeface="Arial" panose="020B0604020202020204" pitchFamily="34" charset="0"/>
              </a:rPr>
              <a:t>Pew Research) </a:t>
            </a:r>
          </a:p>
          <a:p>
            <a:pPr fontAlgn="base">
              <a:lnSpc>
                <a:spcPct val="100000"/>
              </a:lnSpc>
              <a:spcBef>
                <a:spcPts val="1800"/>
              </a:spcBef>
            </a:pPr>
            <a:r>
              <a:rPr lang="en-US" sz="2000" b="0" i="0" dirty="0">
                <a:solidFill>
                  <a:srgbClr val="000000"/>
                </a:solidFill>
                <a:effectLst/>
                <a:latin typeface="Arial" panose="020B0604020202020204" pitchFamily="34" charset="0"/>
                <a:cs typeface="Arial" panose="020B0604020202020204" pitchFamily="34" charset="0"/>
              </a:rPr>
              <a:t>The first gambling activity selected by problem gamblers is sports betting. (Nebraska Problem Gambling Assistance Program 2022 Annual Report) </a:t>
            </a:r>
          </a:p>
        </p:txBody>
      </p:sp>
      <p:sp>
        <p:nvSpPr>
          <p:cNvPr id="4" name="Content Placeholder 3">
            <a:extLst>
              <a:ext uri="{FF2B5EF4-FFF2-40B4-BE49-F238E27FC236}">
                <a16:creationId xmlns:a16="http://schemas.microsoft.com/office/drawing/2014/main" id="{9683EEC0-2AE6-5DD3-BD45-F8DF3699BA80}"/>
              </a:ext>
            </a:extLst>
          </p:cNvPr>
          <p:cNvSpPr>
            <a:spLocks noGrp="1"/>
          </p:cNvSpPr>
          <p:nvPr>
            <p:ph sz="half" idx="2"/>
          </p:nvPr>
        </p:nvSpPr>
        <p:spPr>
          <a:xfrm>
            <a:off x="6172200" y="499196"/>
            <a:ext cx="5181600" cy="6088639"/>
          </a:xfrm>
        </p:spPr>
        <p:txBody>
          <a:bodyPr>
            <a:noAutofit/>
          </a:bodyPr>
          <a:lstStyle/>
          <a:p>
            <a:pPr marL="0" indent="0" fontAlgn="base">
              <a:buNone/>
            </a:pPr>
            <a:r>
              <a:rPr lang="en-US" sz="2200" b="1" i="0" dirty="0">
                <a:solidFill>
                  <a:srgbClr val="000000"/>
                </a:solidFill>
                <a:effectLst/>
                <a:latin typeface="Arial" panose="020B0604020202020204" pitchFamily="34" charset="0"/>
              </a:rPr>
              <a:t>Chad’s </a:t>
            </a:r>
            <a:r>
              <a:rPr lang="en-US" sz="2200" b="1" dirty="0">
                <a:solidFill>
                  <a:srgbClr val="000000"/>
                </a:solidFill>
                <a:latin typeface="Arial" panose="020B0604020202020204" pitchFamily="34" charset="0"/>
              </a:rPr>
              <a:t>S</a:t>
            </a:r>
            <a:r>
              <a:rPr lang="en-US" sz="2200" b="1" i="0" dirty="0">
                <a:solidFill>
                  <a:srgbClr val="000000"/>
                </a:solidFill>
                <a:effectLst/>
                <a:latin typeface="Arial" panose="020B0604020202020204" pitchFamily="34" charset="0"/>
              </a:rPr>
              <a:t>tory</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Over the last few years, Chad has lost hundreds of thousands of dollars. At his worst, he gambled $50,000 in just 24 hours. Chad explains the negative impacts of sports betting on his life in the Legalized Sports Betting documentary by Real Sports:</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“Before, you just placed a bet on the game before it started. Where now, you pick up your smartphone and you can bet mid game. I feel that the majority [of people] who are sports fans are now betting on sports. When I think about what it’s done to me, I wouldn’t want anybody to have to experience that.”</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Chad’s compulsive gambling has put a huge strain on his marriage. His wife eventually asked for a divorce. According to Chad: “She said, ‘This has gone on too long. I cannot live with a liar. I cannot live with a manipulator. I cannot live with someone who puts themselves before a family,’ and that’s what I’ve done.”</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He explains how he became gripped by sports betting: “It’s needing that adrenaline. It’s needing the action where you fill your boredom time with it. You fill your insecurities with it. It’s just like any addiction. It seems harmless and it’s fun until it progresses.”</a:t>
            </a:r>
          </a:p>
          <a:p>
            <a:endParaRPr lang="en-US" sz="1600" dirty="0"/>
          </a:p>
        </p:txBody>
      </p:sp>
    </p:spTree>
    <p:extLst>
      <p:ext uri="{BB962C8B-B14F-4D97-AF65-F5344CB8AC3E}">
        <p14:creationId xmlns:p14="http://schemas.microsoft.com/office/powerpoint/2010/main" val="272657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538F0-0AD9-60B2-ADD5-1D8D30EA0F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D9429-861D-76FA-7EE3-BBCDECC5DDEC}"/>
              </a:ext>
            </a:extLst>
          </p:cNvPr>
          <p:cNvSpPr>
            <a:spLocks noGrp="1"/>
          </p:cNvSpPr>
          <p:nvPr>
            <p:ph sz="half" idx="1"/>
          </p:nvPr>
        </p:nvSpPr>
        <p:spPr>
          <a:xfrm>
            <a:off x="536863" y="489527"/>
            <a:ext cx="5181600" cy="5687436"/>
          </a:xfrm>
        </p:spPr>
        <p:txBody>
          <a:bodyPr>
            <a:noAutofit/>
          </a:bodyPr>
          <a:lstStyle/>
          <a:p>
            <a:pPr marL="0" indent="0" fontAlgn="base">
              <a:buNone/>
            </a:pPr>
            <a:r>
              <a:rPr lang="en-US" sz="2200" b="1" i="0" dirty="0">
                <a:solidFill>
                  <a:srgbClr val="000000"/>
                </a:solidFill>
                <a:effectLst/>
                <a:latin typeface="Arial" panose="020B0604020202020204" pitchFamily="34" charset="0"/>
              </a:rPr>
              <a:t>Steven’s Story</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Steven started betting on fantasy sports in 2007 with casual games against friends. However, by 2019 he had become addicted to sports betting. He describes how it nearly ruined his life:</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“It was all very accessible from my phone. I started doing it compulsively. I would win $5,000 and say, ‘Now I know what I am doing.’ So then I would bet bigger and bigger. I would lose big and start chasing to get it back. It was like two people in my brain. Now I realize it was the addiction trying to fight against whoever I really am. I’d stop. Then I would say to myself, ‘I have to get this money back. I have to get back to zero before my wife finds out and my family finds out.’”</a:t>
            </a:r>
          </a:p>
          <a:p>
            <a:pPr marL="0" indent="0" fontAlgn="base">
              <a:lnSpc>
                <a:spcPct val="100000"/>
              </a:lnSpc>
              <a:spcBef>
                <a:spcPts val="1200"/>
              </a:spcBef>
              <a:buNone/>
            </a:pPr>
            <a:r>
              <a:rPr lang="en-US" sz="1500" b="0" i="0" dirty="0">
                <a:solidFill>
                  <a:srgbClr val="000000"/>
                </a:solidFill>
                <a:effectLst/>
                <a:latin typeface="Arial" panose="020B0604020202020204" pitchFamily="34" charset="0"/>
              </a:rPr>
              <a:t>At first, Steven found it easy to hide his compulsive behavior. His wife Kelly had no idea what he was doing on his phone. However, everything changed when she read an email about his account from a casino site. He described that moment as “a relief.” It meant he could stop lying, admit he had problems, and commit to counseling. He has since started a podcast that helps other gambling addicts turn their lives around.</a:t>
            </a:r>
          </a:p>
          <a:p>
            <a:pPr marL="0" indent="0" fontAlgn="base">
              <a:buNone/>
            </a:pPr>
            <a:endParaRPr lang="en-US" sz="1600" b="0" i="0" dirty="0">
              <a:solidFill>
                <a:srgbClr val="000000"/>
              </a:solidFill>
              <a:effectLst/>
              <a:latin typeface="Arial" panose="020B0604020202020204" pitchFamily="34" charset="0"/>
            </a:endParaRPr>
          </a:p>
          <a:p>
            <a:endParaRPr lang="en-US" sz="1600" dirty="0"/>
          </a:p>
        </p:txBody>
      </p:sp>
      <p:sp>
        <p:nvSpPr>
          <p:cNvPr id="4" name="Content Placeholder 3">
            <a:extLst>
              <a:ext uri="{FF2B5EF4-FFF2-40B4-BE49-F238E27FC236}">
                <a16:creationId xmlns:a16="http://schemas.microsoft.com/office/drawing/2014/main" id="{DE700CC4-2662-56CA-7FF4-D285FB9A6ED9}"/>
              </a:ext>
            </a:extLst>
          </p:cNvPr>
          <p:cNvSpPr>
            <a:spLocks noGrp="1"/>
          </p:cNvSpPr>
          <p:nvPr>
            <p:ph sz="half" idx="2"/>
          </p:nvPr>
        </p:nvSpPr>
        <p:spPr>
          <a:xfrm>
            <a:off x="6172200" y="489527"/>
            <a:ext cx="5181600" cy="5687436"/>
          </a:xfrm>
        </p:spPr>
        <p:txBody>
          <a:bodyPr>
            <a:normAutofit fontScale="92500" lnSpcReduction="10000"/>
          </a:bodyPr>
          <a:lstStyle/>
          <a:p>
            <a:pPr marL="0" indent="0" algn="l">
              <a:buNone/>
            </a:pPr>
            <a:r>
              <a:rPr lang="en-US" sz="2400" b="1" i="0" dirty="0">
                <a:effectLst/>
                <a:latin typeface="Arial" panose="020B0604020202020204" pitchFamily="34" charset="0"/>
                <a:cs typeface="Arial" panose="020B0604020202020204" pitchFamily="34" charset="0"/>
              </a:rPr>
              <a:t>Scott’s Story</a:t>
            </a:r>
          </a:p>
          <a:p>
            <a:pPr marL="0" indent="0" algn="l">
              <a:lnSpc>
                <a:spcPct val="110000"/>
              </a:lnSpc>
              <a:spcBef>
                <a:spcPts val="1200"/>
              </a:spcBef>
              <a:buNone/>
            </a:pPr>
            <a:r>
              <a:rPr lang="en-US" sz="1600" b="0" i="0" dirty="0">
                <a:effectLst/>
                <a:latin typeface="Arial" panose="020B0604020202020204" pitchFamily="34" charset="0"/>
                <a:cs typeface="Arial" panose="020B0604020202020204" pitchFamily="34" charset="0"/>
              </a:rPr>
              <a:t>“I was putting $250 down on games I knew nothing about. Betting on what the teams had done the previous nights. I got down, needed the money back, went at it again. Stupid. Lost more. Tried to hide it from my wife. She found out when I didn’t have a good answer for her card getting declined at the checkout in the mall where she was buying the kids clothes. She had three cards declined. I was busted. We missed a tuition payment and a car payment.”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2400" b="1" i="0" dirty="0">
                <a:effectLst/>
                <a:latin typeface="Arial" panose="020B0604020202020204" pitchFamily="34" charset="0"/>
                <a:cs typeface="Arial" panose="020B0604020202020204" pitchFamily="34" charset="0"/>
              </a:rPr>
              <a:t>Samantha’s </a:t>
            </a:r>
            <a:r>
              <a:rPr lang="en-US" sz="2400" b="1" dirty="0">
                <a:latin typeface="Arial" panose="020B0604020202020204" pitchFamily="34" charset="0"/>
                <a:cs typeface="Arial" panose="020B0604020202020204" pitchFamily="34" charset="0"/>
              </a:rPr>
              <a:t>S</a:t>
            </a:r>
            <a:r>
              <a:rPr lang="en-US" sz="2400" b="1" i="0" dirty="0">
                <a:effectLst/>
                <a:latin typeface="Arial" panose="020B0604020202020204" pitchFamily="34" charset="0"/>
                <a:cs typeface="Arial" panose="020B0604020202020204" pitchFamily="34" charset="0"/>
              </a:rPr>
              <a:t>tory</a:t>
            </a:r>
            <a:endParaRPr lang="en-US" sz="1600" b="1" i="0" dirty="0">
              <a:effectLst/>
              <a:latin typeface="Arial" panose="020B0604020202020204" pitchFamily="34" charset="0"/>
              <a:cs typeface="Arial" panose="020B0604020202020204" pitchFamily="34" charset="0"/>
            </a:endParaRPr>
          </a:p>
          <a:p>
            <a:pPr marL="0" indent="0">
              <a:lnSpc>
                <a:spcPct val="110000"/>
              </a:lnSpc>
              <a:spcBef>
                <a:spcPts val="1200"/>
              </a:spcBef>
              <a:buNone/>
            </a:pPr>
            <a:r>
              <a:rPr lang="en-US" sz="1600" b="0" i="0" dirty="0">
                <a:effectLst/>
                <a:latin typeface="Arial" panose="020B0604020202020204" pitchFamily="34" charset="0"/>
                <a:cs typeface="Arial" panose="020B0604020202020204" pitchFamily="34" charset="0"/>
              </a:rPr>
              <a:t>“My 23-year-old, grown-up child came home in his car with all of his things packed in unannounced. His Dad and I were like, ‘What’s wrong?’ He said he and his roommate got into it and he couldn’t stay there anymore. We get his mail. We could see the amount of debt piling up. Three months later, he’s in jail for destroying property in a drunken stupor at a bar after his bet didn’t hit. Yes, I need help trying to navigate this. He’s in denial, we’re in distress.”</a:t>
            </a:r>
          </a:p>
        </p:txBody>
      </p:sp>
    </p:spTree>
    <p:extLst>
      <p:ext uri="{BB962C8B-B14F-4D97-AF65-F5344CB8AC3E}">
        <p14:creationId xmlns:p14="http://schemas.microsoft.com/office/powerpoint/2010/main" val="275919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02F4-0735-CAC2-560E-D406843F6BE6}"/>
              </a:ext>
            </a:extLst>
          </p:cNvPr>
          <p:cNvSpPr>
            <a:spLocks noGrp="1"/>
          </p:cNvSpPr>
          <p:nvPr>
            <p:ph type="title"/>
          </p:nvPr>
        </p:nvSpPr>
        <p:spPr>
          <a:xfrm>
            <a:off x="765463" y="623454"/>
            <a:ext cx="10515600" cy="775854"/>
          </a:xfrm>
        </p:spPr>
        <p:txBody>
          <a:bodyPr/>
          <a:lstStyle/>
          <a:p>
            <a:r>
              <a:rPr lang="en-US" b="1" dirty="0">
                <a:latin typeface="Arial" panose="020B0604020202020204" pitchFamily="34" charset="0"/>
                <a:cs typeface="Arial" panose="020B0604020202020204" pitchFamily="34" charset="0"/>
              </a:rPr>
              <a:t>Questions</a:t>
            </a:r>
          </a:p>
        </p:txBody>
      </p:sp>
      <p:sp>
        <p:nvSpPr>
          <p:cNvPr id="3" name="Content Placeholder 2">
            <a:extLst>
              <a:ext uri="{FF2B5EF4-FFF2-40B4-BE49-F238E27FC236}">
                <a16:creationId xmlns:a16="http://schemas.microsoft.com/office/drawing/2014/main" id="{9EB4A876-50E1-B9DD-0B72-4B7D801790FE}"/>
              </a:ext>
            </a:extLst>
          </p:cNvPr>
          <p:cNvSpPr>
            <a:spLocks noGrp="1"/>
          </p:cNvSpPr>
          <p:nvPr>
            <p:ph idx="1"/>
          </p:nvPr>
        </p:nvSpPr>
        <p:spPr>
          <a:xfrm>
            <a:off x="765463" y="1752601"/>
            <a:ext cx="10789227" cy="4596246"/>
          </a:xfrm>
        </p:spPr>
        <p:txBody>
          <a:bodyPr>
            <a:normAutofit/>
          </a:bodyPr>
          <a:lstStyle/>
          <a:p>
            <a:pPr fontAlgn="base">
              <a:lnSpc>
                <a:spcPct val="100000"/>
              </a:lnSpc>
              <a:spcBef>
                <a:spcPts val="2400"/>
              </a:spcBef>
            </a:pPr>
            <a:r>
              <a:rPr lang="en-US" b="0" i="0" dirty="0">
                <a:solidFill>
                  <a:srgbClr val="000000"/>
                </a:solidFill>
                <a:effectLst/>
                <a:latin typeface="Arial" panose="020B0604020202020204" pitchFamily="34" charset="0"/>
              </a:rPr>
              <a:t>Why do you think sports betting is so popular?</a:t>
            </a:r>
          </a:p>
          <a:p>
            <a:pPr fontAlgn="base">
              <a:lnSpc>
                <a:spcPct val="100000"/>
              </a:lnSpc>
              <a:spcBef>
                <a:spcPts val="2400"/>
              </a:spcBef>
            </a:pPr>
            <a:r>
              <a:rPr lang="en-US" dirty="0">
                <a:solidFill>
                  <a:srgbClr val="000000"/>
                </a:solidFill>
                <a:latin typeface="Arial" panose="020B0604020202020204" pitchFamily="34" charset="0"/>
              </a:rPr>
              <a:t>Why do you think sports betting can be so problematic?</a:t>
            </a:r>
          </a:p>
          <a:p>
            <a:pPr fontAlgn="base">
              <a:lnSpc>
                <a:spcPct val="100000"/>
              </a:lnSpc>
              <a:spcBef>
                <a:spcPts val="2400"/>
              </a:spcBef>
            </a:pPr>
            <a:r>
              <a:rPr lang="en-US" b="0" i="0" dirty="0">
                <a:solidFill>
                  <a:srgbClr val="000000"/>
                </a:solidFill>
                <a:effectLst/>
                <a:latin typeface="Arial" panose="020B0604020202020204" pitchFamily="34" charset="0"/>
              </a:rPr>
              <a:t>What </a:t>
            </a:r>
            <a:r>
              <a:rPr lang="en-US" dirty="0">
                <a:solidFill>
                  <a:srgbClr val="000000"/>
                </a:solidFill>
                <a:latin typeface="Arial" panose="020B0604020202020204" pitchFamily="34" charset="0"/>
              </a:rPr>
              <a:t>makes winning a sports bet so </a:t>
            </a:r>
            <a:r>
              <a:rPr lang="en-US" b="0" i="0" dirty="0">
                <a:solidFill>
                  <a:srgbClr val="000000"/>
                </a:solidFill>
                <a:effectLst/>
                <a:latin typeface="Arial" panose="020B0604020202020204" pitchFamily="34" charset="0"/>
              </a:rPr>
              <a:t>difficult?</a:t>
            </a:r>
          </a:p>
          <a:p>
            <a:pPr fontAlgn="base">
              <a:lnSpc>
                <a:spcPct val="100000"/>
              </a:lnSpc>
              <a:spcBef>
                <a:spcPts val="2400"/>
              </a:spcBef>
            </a:pPr>
            <a:r>
              <a:rPr lang="en-US" dirty="0">
                <a:solidFill>
                  <a:srgbClr val="000000"/>
                </a:solidFill>
                <a:latin typeface="Arial" panose="020B0604020202020204" pitchFamily="34" charset="0"/>
              </a:rPr>
              <a:t>Using cost/benefit analysis, do you think the costs outweigh the benefits when it comes to sports betting? Explain.</a:t>
            </a:r>
          </a:p>
          <a:p>
            <a:pPr fontAlgn="base">
              <a:lnSpc>
                <a:spcPct val="100000"/>
              </a:lnSpc>
              <a:spcBef>
                <a:spcPts val="2400"/>
              </a:spcBef>
            </a:pPr>
            <a:r>
              <a:rPr lang="en-US" b="0" i="0" dirty="0">
                <a:solidFill>
                  <a:srgbClr val="000000"/>
                </a:solidFill>
                <a:effectLst/>
                <a:latin typeface="Arial" panose="020B0604020202020204" pitchFamily="34" charset="0"/>
              </a:rPr>
              <a:t>How can sports betting impact family and close friends? </a:t>
            </a:r>
          </a:p>
          <a:p>
            <a:endParaRPr lang="en-US" sz="3200" dirty="0"/>
          </a:p>
        </p:txBody>
      </p:sp>
    </p:spTree>
    <p:extLst>
      <p:ext uri="{BB962C8B-B14F-4D97-AF65-F5344CB8AC3E}">
        <p14:creationId xmlns:p14="http://schemas.microsoft.com/office/powerpoint/2010/main" val="104428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CCAF-3DAB-D972-13BF-01CF12DE5298}"/>
              </a:ext>
            </a:extLst>
          </p:cNvPr>
          <p:cNvSpPr>
            <a:spLocks noGrp="1"/>
          </p:cNvSpPr>
          <p:nvPr>
            <p:ph type="title"/>
          </p:nvPr>
        </p:nvSpPr>
        <p:spPr>
          <a:xfrm>
            <a:off x="733425" y="519546"/>
            <a:ext cx="10515600" cy="976747"/>
          </a:xfrm>
        </p:spPr>
        <p:txBody>
          <a:bodyPr>
            <a:noAutofit/>
          </a:bodyPr>
          <a:lstStyle/>
          <a:p>
            <a:r>
              <a:rPr lang="en-US" b="1" dirty="0">
                <a:latin typeface="Arial" panose="020B0604020202020204" pitchFamily="34" charset="0"/>
                <a:cs typeface="Arial" panose="020B0604020202020204" pitchFamily="34" charset="0"/>
              </a:rPr>
              <a:t>Incentives Matter</a:t>
            </a:r>
            <a:endParaRPr lang="en-US" sz="2800" b="1"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537FB90C-9411-3BA6-CB60-261EABF00C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7"/>
          <p:cNvSpPr>
            <a:spLocks noGrp="1"/>
          </p:cNvSpPr>
          <p:nvPr>
            <p:ph idx="1"/>
          </p:nvPr>
        </p:nvSpPr>
        <p:spPr>
          <a:xfrm>
            <a:off x="733425" y="1724891"/>
            <a:ext cx="10515600" cy="4738254"/>
          </a:xfrm>
        </p:spPr>
        <p:txBody>
          <a:bodyPr>
            <a:noAutofit/>
          </a:bodyPr>
          <a:lstStyle/>
          <a:p>
            <a:pPr>
              <a:lnSpc>
                <a:spcPct val="100000"/>
              </a:lnSpc>
              <a:spcBef>
                <a:spcPts val="1200"/>
              </a:spcBef>
            </a:pPr>
            <a:r>
              <a:rPr lang="en-US" dirty="0">
                <a:latin typeface="Arial" panose="020B0604020202020204" pitchFamily="34" charset="0"/>
                <a:cs typeface="Arial" panose="020B0604020202020204" pitchFamily="34" charset="0"/>
              </a:rPr>
              <a:t>If your teacher offered you $500 to get an “F” in class, would you take it? Would that incentive be enough to change your behavior?</a:t>
            </a:r>
          </a:p>
          <a:p>
            <a:pPr>
              <a:lnSpc>
                <a:spcPct val="100000"/>
              </a:lnSpc>
              <a:spcBef>
                <a:spcPts val="1200"/>
              </a:spcBef>
            </a:pPr>
            <a:r>
              <a:rPr lang="en-US" dirty="0">
                <a:latin typeface="Arial" panose="020B0604020202020204" pitchFamily="34" charset="0"/>
                <a:cs typeface="Arial" panose="020B0604020202020204" pitchFamily="34" charset="0"/>
              </a:rPr>
              <a:t>What if you are a student who is expected to get huge scholarships in college next year? Would failing a class (which would forfeit those scholarships) be worth $500?</a:t>
            </a:r>
          </a:p>
          <a:p>
            <a:pPr>
              <a:lnSpc>
                <a:spcPct val="100000"/>
              </a:lnSpc>
              <a:spcBef>
                <a:spcPts val="1200"/>
              </a:spcBef>
            </a:pPr>
            <a:endParaRPr lang="en-US" dirty="0">
              <a:latin typeface="Arial" panose="020B0604020202020204" pitchFamily="34" charset="0"/>
              <a:cs typeface="Arial" panose="020B0604020202020204" pitchFamily="34" charset="0"/>
            </a:endParaRPr>
          </a:p>
          <a:p>
            <a:pPr marL="0" indent="0">
              <a:lnSpc>
                <a:spcPct val="100000"/>
              </a:lnSpc>
              <a:spcBef>
                <a:spcPts val="1200"/>
              </a:spcBef>
              <a:buNone/>
            </a:pPr>
            <a:r>
              <a:rPr lang="en-US" dirty="0">
                <a:latin typeface="Arial" panose="020B0604020202020204" pitchFamily="34" charset="0"/>
                <a:cs typeface="Arial" panose="020B0604020202020204" pitchFamily="34" charset="0"/>
              </a:rPr>
              <a:t>Costs and benefits are different for everyone. Incentives can be positive or negative, and they matter. </a:t>
            </a:r>
          </a:p>
        </p:txBody>
      </p:sp>
    </p:spTree>
    <p:extLst>
      <p:ext uri="{BB962C8B-B14F-4D97-AF65-F5344CB8AC3E}">
        <p14:creationId xmlns:p14="http://schemas.microsoft.com/office/powerpoint/2010/main" val="390340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CCAF-3DAB-D972-13BF-01CF12DE5298}"/>
              </a:ext>
            </a:extLst>
          </p:cNvPr>
          <p:cNvSpPr>
            <a:spLocks noGrp="1"/>
          </p:cNvSpPr>
          <p:nvPr>
            <p:ph type="title"/>
          </p:nvPr>
        </p:nvSpPr>
        <p:spPr>
          <a:xfrm>
            <a:off x="733425" y="812126"/>
            <a:ext cx="10515600" cy="1902161"/>
          </a:xfrm>
        </p:spPr>
        <p:txBody>
          <a:bodyPr>
            <a:noAutofit/>
          </a:bodyPr>
          <a:lstStyle/>
          <a:p>
            <a:pPr>
              <a:lnSpc>
                <a:spcPct val="100000"/>
              </a:lnSpc>
              <a:spcBef>
                <a:spcPts val="600"/>
              </a:spcBef>
            </a:pPr>
            <a:r>
              <a:rPr lang="en-US" sz="2800" dirty="0">
                <a:latin typeface="Arial" panose="020B0604020202020204" pitchFamily="34" charset="0"/>
                <a:cs typeface="Arial" panose="020B0604020202020204" pitchFamily="34" charset="0"/>
              </a:rPr>
              <a:t>Break into groups of FIVE.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Each student will read ONE of the five articles and report a short summary to your group. You’ll have 5-10 minutes.</a:t>
            </a:r>
          </a:p>
        </p:txBody>
      </p:sp>
      <p:pic>
        <p:nvPicPr>
          <p:cNvPr id="4" name="Content Placeholder 3" descr="A close-up of a piece of paper&#10;&#10;Description automatically generated">
            <a:extLst>
              <a:ext uri="{FF2B5EF4-FFF2-40B4-BE49-F238E27FC236}">
                <a16:creationId xmlns:a16="http://schemas.microsoft.com/office/drawing/2014/main" id="{447424A8-83EE-0BBC-7F9E-9979E30FCF23}"/>
              </a:ext>
            </a:extLst>
          </p:cNvPr>
          <p:cNvPicPr>
            <a:picLocks noGrp="1" noChangeAspect="1"/>
          </p:cNvPicPr>
          <p:nvPr>
            <p:ph idx="1"/>
          </p:nvPr>
        </p:nvPicPr>
        <p:blipFill>
          <a:blip r:embed="rId2"/>
          <a:stretch>
            <a:fillRect/>
          </a:stretch>
        </p:blipFill>
        <p:spPr>
          <a:xfrm>
            <a:off x="1405466" y="3386569"/>
            <a:ext cx="6713297" cy="2610734"/>
          </a:xfrm>
        </p:spPr>
      </p:pic>
      <p:sp>
        <p:nvSpPr>
          <p:cNvPr id="3" name="Rectangle 1">
            <a:extLst>
              <a:ext uri="{FF2B5EF4-FFF2-40B4-BE49-F238E27FC236}">
                <a16:creationId xmlns:a16="http://schemas.microsoft.com/office/drawing/2014/main" id="{537FB90C-9411-3BA6-CB60-261EABF00C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qr code on a white background&#10;&#10;Description automatically generated">
            <a:extLst>
              <a:ext uri="{FF2B5EF4-FFF2-40B4-BE49-F238E27FC236}">
                <a16:creationId xmlns:a16="http://schemas.microsoft.com/office/drawing/2014/main" id="{43605BEE-1C9E-2F05-BF97-CD00864DA07D}"/>
              </a:ext>
            </a:extLst>
          </p:cNvPr>
          <p:cNvPicPr>
            <a:picLocks noChangeAspect="1"/>
          </p:cNvPicPr>
          <p:nvPr/>
        </p:nvPicPr>
        <p:blipFill>
          <a:blip r:embed="rId3" cstate="print">
            <a:extLst>
              <a:ext uri="{28A0092B-C50C-407E-A947-70E740481C1C}">
                <a14:useLocalDpi xmlns:a14="http://schemas.microsoft.com/office/drawing/2010/main" val="0"/>
              </a:ext>
            </a:extLst>
          </a:blip>
          <a:srcRect l="15724" t="15618" r="14402" b="16882"/>
          <a:stretch/>
        </p:blipFill>
        <p:spPr>
          <a:xfrm>
            <a:off x="8753475" y="3617002"/>
            <a:ext cx="2495550" cy="2428872"/>
          </a:xfrm>
          <a:prstGeom prst="rect">
            <a:avLst/>
          </a:prstGeom>
        </p:spPr>
      </p:pic>
      <p:sp>
        <p:nvSpPr>
          <p:cNvPr id="7" name="TextBox 6">
            <a:extLst>
              <a:ext uri="{FF2B5EF4-FFF2-40B4-BE49-F238E27FC236}">
                <a16:creationId xmlns:a16="http://schemas.microsoft.com/office/drawing/2014/main" id="{D23B6741-7237-5097-56F5-B4AD39E97984}"/>
              </a:ext>
            </a:extLst>
          </p:cNvPr>
          <p:cNvSpPr txBox="1"/>
          <p:nvPr/>
        </p:nvSpPr>
        <p:spPr>
          <a:xfrm>
            <a:off x="8595028" y="3386569"/>
            <a:ext cx="3358896" cy="307777"/>
          </a:xfrm>
          <a:prstGeom prst="rect">
            <a:avLst/>
          </a:prstGeom>
          <a:noFill/>
        </p:spPr>
        <p:txBody>
          <a:bodyPr wrap="square">
            <a:spAutoFit/>
          </a:bodyPr>
          <a:lstStyle/>
          <a:p>
            <a:r>
              <a:rPr lang="en-US" sz="1400" dirty="0"/>
              <a:t>https://go.unl.edu/sportsbetting</a:t>
            </a:r>
          </a:p>
        </p:txBody>
      </p:sp>
    </p:spTree>
    <p:extLst>
      <p:ext uri="{BB962C8B-B14F-4D97-AF65-F5344CB8AC3E}">
        <p14:creationId xmlns:p14="http://schemas.microsoft.com/office/powerpoint/2010/main" val="411402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DBC7-105A-9631-8F92-810ACD2075B5}"/>
              </a:ext>
            </a:extLst>
          </p:cNvPr>
          <p:cNvSpPr>
            <a:spLocks noGrp="1"/>
          </p:cNvSpPr>
          <p:nvPr>
            <p:ph type="title"/>
          </p:nvPr>
        </p:nvSpPr>
        <p:spPr>
          <a:xfrm>
            <a:off x="838200" y="531380"/>
            <a:ext cx="10515600" cy="1325563"/>
          </a:xfrm>
        </p:spPr>
        <p:txBody>
          <a:bodyPr/>
          <a:lstStyle/>
          <a:p>
            <a:r>
              <a:rPr lang="en-US" b="1" dirty="0">
                <a:latin typeface="Arial" panose="020B0604020202020204" pitchFamily="34" charset="0"/>
                <a:cs typeface="Arial" panose="020B0604020202020204" pitchFamily="34" charset="0"/>
              </a:rPr>
              <a:t>Small Group Discussion</a:t>
            </a:r>
          </a:p>
        </p:txBody>
      </p:sp>
      <p:sp>
        <p:nvSpPr>
          <p:cNvPr id="3" name="Content Placeholder 2">
            <a:extLst>
              <a:ext uri="{FF2B5EF4-FFF2-40B4-BE49-F238E27FC236}">
                <a16:creationId xmlns:a16="http://schemas.microsoft.com/office/drawing/2014/main" id="{1E0BCFBB-F578-AB3B-488C-20D3A8DEDDC0}"/>
              </a:ext>
            </a:extLst>
          </p:cNvPr>
          <p:cNvSpPr>
            <a:spLocks noGrp="1"/>
          </p:cNvSpPr>
          <p:nvPr>
            <p:ph idx="1"/>
          </p:nvPr>
        </p:nvSpPr>
        <p:spPr>
          <a:xfrm>
            <a:off x="838200" y="1991880"/>
            <a:ext cx="10515600" cy="4351338"/>
          </a:xfrm>
        </p:spPr>
        <p:txBody>
          <a:bodyPr vert="horz" lIns="91440" tIns="45720" rIns="91440" bIns="45720" rtlCol="0" anchor="t">
            <a:normAutofit/>
          </a:bodyPr>
          <a:lstStyle/>
          <a:p>
            <a:pPr>
              <a:lnSpc>
                <a:spcPct val="100000"/>
              </a:lnSpc>
              <a:spcBef>
                <a:spcPts val="2400"/>
              </a:spcBef>
            </a:pPr>
            <a:r>
              <a:rPr lang="en-US" dirty="0">
                <a:latin typeface="Arial" panose="020B0604020202020204" pitchFamily="34" charset="0"/>
                <a:cs typeface="Arial" panose="020B0604020202020204" pitchFamily="34" charset="0"/>
              </a:rPr>
              <a:t>What incentive did the player or referee have to change the outcome of an event? </a:t>
            </a:r>
          </a:p>
          <a:p>
            <a:pPr>
              <a:lnSpc>
                <a:spcPct val="100000"/>
              </a:lnSpc>
              <a:spcBef>
                <a:spcPts val="2400"/>
              </a:spcBef>
            </a:pPr>
            <a:r>
              <a:rPr lang="en-US" dirty="0">
                <a:latin typeface="Arial" panose="020B0604020202020204" pitchFamily="34" charset="0"/>
                <a:cs typeface="Arial" panose="020B0604020202020204" pitchFamily="34" charset="0"/>
              </a:rPr>
              <a:t>How do these articles make you feel about sports betting?</a:t>
            </a:r>
          </a:p>
          <a:p>
            <a:pPr>
              <a:lnSpc>
                <a:spcPct val="100000"/>
              </a:lnSpc>
              <a:spcBef>
                <a:spcPts val="2400"/>
              </a:spcBef>
            </a:pPr>
            <a:r>
              <a:rPr lang="en-US" dirty="0">
                <a:latin typeface="Arial" panose="020B0604020202020204" pitchFamily="34" charset="0"/>
                <a:cs typeface="Arial" panose="020B0604020202020204" pitchFamily="34" charset="0"/>
              </a:rPr>
              <a:t>Can you predict outcomes in sports when it comes to betting?</a:t>
            </a:r>
          </a:p>
          <a:p>
            <a:pPr>
              <a:lnSpc>
                <a:spcPct val="100000"/>
              </a:lnSpc>
              <a:spcBef>
                <a:spcPts val="2400"/>
              </a:spcBef>
            </a:pPr>
            <a:r>
              <a:rPr lang="en-US" dirty="0">
                <a:latin typeface="Arial" panose="020B0604020202020204" pitchFamily="34" charset="0"/>
                <a:cs typeface="Arial" panose="020B0604020202020204" pitchFamily="34" charset="0"/>
              </a:rPr>
              <a:t>What do you think are the risks of sports betting?</a:t>
            </a:r>
          </a:p>
        </p:txBody>
      </p:sp>
    </p:spTree>
    <p:extLst>
      <p:ext uri="{BB962C8B-B14F-4D97-AF65-F5344CB8AC3E}">
        <p14:creationId xmlns:p14="http://schemas.microsoft.com/office/powerpoint/2010/main" val="116934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DBC7-105A-9631-8F92-810ACD2075B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Closure</a:t>
            </a:r>
          </a:p>
        </p:txBody>
      </p:sp>
      <p:sp>
        <p:nvSpPr>
          <p:cNvPr id="3" name="Content Placeholder 2">
            <a:extLst>
              <a:ext uri="{FF2B5EF4-FFF2-40B4-BE49-F238E27FC236}">
                <a16:creationId xmlns:a16="http://schemas.microsoft.com/office/drawing/2014/main" id="{1E0BCFBB-F578-AB3B-488C-20D3A8DEDDC0}"/>
              </a:ext>
            </a:extLst>
          </p:cNvPr>
          <p:cNvSpPr>
            <a:spLocks noGrp="1"/>
          </p:cNvSpPr>
          <p:nvPr>
            <p:ph idx="1"/>
          </p:nvPr>
        </p:nvSpPr>
        <p:spPr/>
        <p:txBody>
          <a:bodyPr vert="horz" lIns="91440" tIns="45720" rIns="91440" bIns="45720" rtlCol="0" anchor="t">
            <a:normAutofit/>
          </a:bodyPr>
          <a:lstStyle/>
          <a:p>
            <a:pPr>
              <a:lnSpc>
                <a:spcPct val="100000"/>
              </a:lnSpc>
              <a:spcBef>
                <a:spcPts val="1200"/>
              </a:spcBef>
            </a:pPr>
            <a:r>
              <a:rPr lang="en-US" dirty="0">
                <a:latin typeface="Arial" panose="020B0604020202020204" pitchFamily="34" charset="0"/>
                <a:cs typeface="Arial" panose="020B0604020202020204" pitchFamily="34" charset="0"/>
              </a:rPr>
              <a:t>What is gambling?</a:t>
            </a:r>
          </a:p>
          <a:p>
            <a:pPr>
              <a:lnSpc>
                <a:spcPct val="100000"/>
              </a:lnSpc>
              <a:spcBef>
                <a:spcPts val="1200"/>
              </a:spcBef>
            </a:pPr>
            <a:r>
              <a:rPr lang="en-US" dirty="0">
                <a:latin typeface="Arial" panose="020B0604020202020204" pitchFamily="34" charset="0"/>
                <a:cs typeface="Arial" panose="020B0604020202020204" pitchFamily="34" charset="0"/>
              </a:rPr>
              <a:t>Is sports betting considered gambling?  Why or why not?</a:t>
            </a:r>
          </a:p>
          <a:p>
            <a:pPr>
              <a:lnSpc>
                <a:spcPct val="100000"/>
              </a:lnSpc>
              <a:spcBef>
                <a:spcPts val="1200"/>
              </a:spcBef>
            </a:pPr>
            <a:r>
              <a:rPr lang="en-US" dirty="0">
                <a:latin typeface="Arial" panose="020B0604020202020204" pitchFamily="34" charset="0"/>
                <a:cs typeface="Arial" panose="020B0604020202020204" pitchFamily="34" charset="0"/>
              </a:rPr>
              <a:t>What are incentives?</a:t>
            </a:r>
          </a:p>
          <a:p>
            <a:pPr>
              <a:lnSpc>
                <a:spcPct val="100000"/>
              </a:lnSpc>
              <a:spcBef>
                <a:spcPts val="1200"/>
              </a:spcBef>
            </a:pPr>
            <a:r>
              <a:rPr lang="en-US" dirty="0">
                <a:latin typeface="Arial" panose="020B0604020202020204" pitchFamily="34" charset="0"/>
                <a:cs typeface="Arial" panose="020B0604020202020204" pitchFamily="34" charset="0"/>
              </a:rPr>
              <a:t>What are the incentives in sports betting?</a:t>
            </a:r>
          </a:p>
          <a:p>
            <a:pPr>
              <a:lnSpc>
                <a:spcPct val="100000"/>
              </a:lnSpc>
              <a:spcBef>
                <a:spcPts val="1200"/>
              </a:spcBef>
            </a:pPr>
            <a:r>
              <a:rPr lang="en-US" dirty="0">
                <a:latin typeface="Arial" panose="020B0604020202020204" pitchFamily="34" charset="0"/>
                <a:cs typeface="Arial" panose="020B0604020202020204" pitchFamily="34" charset="0"/>
              </a:rPr>
              <a:t>What do you think are the risks of sports betting?</a:t>
            </a:r>
          </a:p>
          <a:p>
            <a:pPr>
              <a:lnSpc>
                <a:spcPct val="100000"/>
              </a:lnSpc>
              <a:spcBef>
                <a:spcPts val="1200"/>
              </a:spcBef>
            </a:pPr>
            <a:r>
              <a:rPr lang="en-US" dirty="0">
                <a:latin typeface="Arial" panose="020B0604020202020204" pitchFamily="34" charset="0"/>
                <a:cs typeface="Arial" panose="020B0604020202020204" pitchFamily="34" charset="0"/>
              </a:rPr>
              <a:t>Can you predict outcomes in sports when it comes to betting?</a:t>
            </a:r>
          </a:p>
        </p:txBody>
      </p:sp>
    </p:spTree>
    <p:extLst>
      <p:ext uri="{BB962C8B-B14F-4D97-AF65-F5344CB8AC3E}">
        <p14:creationId xmlns:p14="http://schemas.microsoft.com/office/powerpoint/2010/main" val="44958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FF4E2-E9AD-7B54-ACE3-BD940AD7998D}"/>
              </a:ext>
            </a:extLst>
          </p:cNvPr>
          <p:cNvSpPr>
            <a:spLocks noGrp="1"/>
          </p:cNvSpPr>
          <p:nvPr>
            <p:ph type="title"/>
          </p:nvPr>
        </p:nvSpPr>
        <p:spPr>
          <a:xfrm>
            <a:off x="708660" y="1218637"/>
            <a:ext cx="10774680" cy="1325563"/>
          </a:xfrm>
        </p:spPr>
        <p:txBody>
          <a:bodyPr>
            <a:normAutofit/>
          </a:bodyPr>
          <a:lstStyle/>
          <a:p>
            <a:r>
              <a:rPr lang="en-US" sz="4000" b="1" dirty="0">
                <a:latin typeface="Arial" panose="020B0604020202020204" pitchFamily="34" charset="0"/>
                <a:cs typeface="Arial" panose="020B0604020202020204" pitchFamily="34" charset="0"/>
              </a:rPr>
              <a:t>“Craziest Endings in Sports History” Video </a:t>
            </a:r>
          </a:p>
        </p:txBody>
      </p:sp>
      <p:sp>
        <p:nvSpPr>
          <p:cNvPr id="4" name="Content Placeholder 2">
            <a:extLst>
              <a:ext uri="{FF2B5EF4-FFF2-40B4-BE49-F238E27FC236}">
                <a16:creationId xmlns:a16="http://schemas.microsoft.com/office/drawing/2014/main" id="{0D8AF4BC-8E31-60E2-45BA-99A97E4BC4D1}"/>
              </a:ext>
            </a:extLst>
          </p:cNvPr>
          <p:cNvSpPr>
            <a:spLocks noGrp="1"/>
          </p:cNvSpPr>
          <p:nvPr>
            <p:ph idx="1"/>
          </p:nvPr>
        </p:nvSpPr>
        <p:spPr>
          <a:xfrm>
            <a:off x="838200" y="2703512"/>
            <a:ext cx="10515600" cy="1450975"/>
          </a:xfrm>
        </p:spPr>
        <p:txBody>
          <a:bodyPr vert="horz" lIns="91440" tIns="45720" rIns="91440" bIns="45720" rtlCol="0" anchor="t">
            <a:normAutofit/>
          </a:bodyPr>
          <a:lstStyle/>
          <a:p>
            <a:pPr marL="0" indent="0" algn="ctr">
              <a:lnSpc>
                <a:spcPct val="150000"/>
              </a:lnSpc>
              <a:spcBef>
                <a:spcPts val="1200"/>
              </a:spcBef>
              <a:buNone/>
            </a:pPr>
            <a:r>
              <a:rPr lang="en-US"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https://youtu.be/OFfIG3LE2CI?si=DusSC_gRO67aOpuM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83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E5FB-234B-E2FF-8406-17A0F8BDC8AF}"/>
              </a:ext>
            </a:extLst>
          </p:cNvPr>
          <p:cNvSpPr>
            <a:spLocks noGrp="1"/>
          </p:cNvSpPr>
          <p:nvPr>
            <p:ph type="title"/>
          </p:nvPr>
        </p:nvSpPr>
        <p:spPr>
          <a:xfrm>
            <a:off x="708660" y="550357"/>
            <a:ext cx="10774680" cy="1133908"/>
          </a:xfrm>
        </p:spPr>
        <p:txBody>
          <a:bodyPr>
            <a:normAutofit/>
          </a:bodyPr>
          <a:lstStyle/>
          <a:p>
            <a:pPr>
              <a:lnSpc>
                <a:spcPct val="108000"/>
              </a:lnSpc>
              <a:spcBef>
                <a:spcPts val="800"/>
              </a:spcBef>
            </a:pPr>
            <a:r>
              <a:rPr lang="en-US" sz="4000" b="1" dirty="0">
                <a:latin typeface="Arial" panose="020B0604020202020204" pitchFamily="34" charset="0"/>
                <a:cs typeface="Arial" panose="020B0604020202020204" pitchFamily="34" charset="0"/>
              </a:rPr>
              <a:t>Discussion</a:t>
            </a:r>
          </a:p>
        </p:txBody>
      </p:sp>
      <p:sp>
        <p:nvSpPr>
          <p:cNvPr id="3" name="Content Placeholder 2">
            <a:extLst>
              <a:ext uri="{FF2B5EF4-FFF2-40B4-BE49-F238E27FC236}">
                <a16:creationId xmlns:a16="http://schemas.microsoft.com/office/drawing/2014/main" id="{E3D32798-A5CF-874B-7FFC-EAF7999059CB}"/>
              </a:ext>
            </a:extLst>
          </p:cNvPr>
          <p:cNvSpPr>
            <a:spLocks noGrp="1"/>
          </p:cNvSpPr>
          <p:nvPr>
            <p:ph idx="1"/>
          </p:nvPr>
        </p:nvSpPr>
        <p:spPr>
          <a:xfrm>
            <a:off x="838200" y="1684265"/>
            <a:ext cx="10515600" cy="3489469"/>
          </a:xfrm>
        </p:spPr>
        <p:txBody>
          <a:bodyPr vert="horz" lIns="91440" tIns="45720" rIns="91440" bIns="45720" rtlCol="0" anchor="t">
            <a:normAutofit/>
          </a:bodyPr>
          <a:lstStyle/>
          <a:p>
            <a:pPr marL="0" indent="0">
              <a:lnSpc>
                <a:spcPct val="150000"/>
              </a:lnSpc>
              <a:spcBef>
                <a:spcPts val="1200"/>
              </a:spcBef>
              <a:buNone/>
            </a:pPr>
            <a:r>
              <a:rPr lang="en-US" sz="3400" b="1" dirty="0">
                <a:latin typeface="Arial" panose="020B0604020202020204" pitchFamily="34" charset="0"/>
                <a:cs typeface="Arial" panose="020B0604020202020204" pitchFamily="34" charset="0"/>
              </a:rPr>
              <a:t>“Craziest Endings in Sports History” </a:t>
            </a:r>
          </a:p>
          <a:p>
            <a:pPr marL="514350" indent="-514350">
              <a:lnSpc>
                <a:spcPct val="150000"/>
              </a:lnSpc>
              <a:spcBef>
                <a:spcPts val="1200"/>
              </a:spcBef>
              <a:buAutoNum type="arabicPeriod"/>
            </a:pPr>
            <a:r>
              <a:rPr lang="en-US" dirty="0">
                <a:latin typeface="Arial" panose="020B0604020202020204" pitchFamily="34" charset="0"/>
                <a:cs typeface="Arial" panose="020B0604020202020204" pitchFamily="34" charset="0"/>
              </a:rPr>
              <a:t>Why do people enjoy watching sports?</a:t>
            </a:r>
          </a:p>
          <a:p>
            <a:pPr marL="514350" indent="-514350">
              <a:lnSpc>
                <a:spcPct val="150000"/>
              </a:lnSpc>
              <a:spcBef>
                <a:spcPts val="1200"/>
              </a:spcBef>
              <a:buAutoNum type="arabicPeriod"/>
            </a:pPr>
            <a:r>
              <a:rPr lang="en-US" dirty="0">
                <a:latin typeface="Arial" panose="020B0604020202020204" pitchFamily="34" charset="0"/>
                <a:cs typeface="Arial" panose="020B0604020202020204" pitchFamily="34" charset="0"/>
              </a:rPr>
              <a:t>What emotions did you feel while watching the video?</a:t>
            </a:r>
          </a:p>
        </p:txBody>
      </p:sp>
    </p:spTree>
    <p:extLst>
      <p:ext uri="{BB962C8B-B14F-4D97-AF65-F5344CB8AC3E}">
        <p14:creationId xmlns:p14="http://schemas.microsoft.com/office/powerpoint/2010/main" val="274635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BC11FB39-695F-3BE1-C501-105CC519F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9" y="389686"/>
            <a:ext cx="2972434" cy="3039314"/>
          </a:xfrm>
          <a:prstGeom prst="rect">
            <a:avLst/>
          </a:prstGeom>
        </p:spPr>
      </p:pic>
      <p:pic>
        <p:nvPicPr>
          <p:cNvPr id="8" name="Picture 7" descr="Diagram&#10;&#10;Description automatically generated">
            <a:extLst>
              <a:ext uri="{FF2B5EF4-FFF2-40B4-BE49-F238E27FC236}">
                <a16:creationId xmlns:a16="http://schemas.microsoft.com/office/drawing/2014/main" id="{E3702858-F00D-C31B-135D-A226328C1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440" y="405190"/>
            <a:ext cx="2972435" cy="3023810"/>
          </a:xfrm>
          <a:prstGeom prst="rect">
            <a:avLst/>
          </a:prstGeom>
        </p:spPr>
      </p:pic>
      <p:pic>
        <p:nvPicPr>
          <p:cNvPr id="10" name="Picture 9" descr="Diagram&#10;&#10;Description automatically generated">
            <a:extLst>
              <a:ext uri="{FF2B5EF4-FFF2-40B4-BE49-F238E27FC236}">
                <a16:creationId xmlns:a16="http://schemas.microsoft.com/office/drawing/2014/main" id="{DD373C62-E406-950F-D437-6C0EBF841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975" y="352376"/>
            <a:ext cx="2972435" cy="3105199"/>
          </a:xfrm>
          <a:prstGeom prst="rect">
            <a:avLst/>
          </a:prstGeom>
        </p:spPr>
      </p:pic>
      <p:pic>
        <p:nvPicPr>
          <p:cNvPr id="12" name="Picture 11" descr="Diagram&#10;&#10;Description automatically generated">
            <a:extLst>
              <a:ext uri="{FF2B5EF4-FFF2-40B4-BE49-F238E27FC236}">
                <a16:creationId xmlns:a16="http://schemas.microsoft.com/office/drawing/2014/main" id="{8FB10102-2824-AE67-5B80-ED577284E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981" y="3652189"/>
            <a:ext cx="2809240" cy="2816125"/>
          </a:xfrm>
          <a:prstGeom prst="rect">
            <a:avLst/>
          </a:prstGeom>
        </p:spPr>
      </p:pic>
      <p:pic>
        <p:nvPicPr>
          <p:cNvPr id="14" name="Picture 13" descr="Diagram&#10;&#10;Description automatically generated">
            <a:extLst>
              <a:ext uri="{FF2B5EF4-FFF2-40B4-BE49-F238E27FC236}">
                <a16:creationId xmlns:a16="http://schemas.microsoft.com/office/drawing/2014/main" id="{05DCBA81-31D8-EE33-8508-954C1FF750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8779" y="3655059"/>
            <a:ext cx="2809239" cy="2891061"/>
          </a:xfrm>
          <a:prstGeom prst="rect">
            <a:avLst/>
          </a:prstGeom>
        </p:spPr>
      </p:pic>
    </p:spTree>
    <p:extLst>
      <p:ext uri="{BB962C8B-B14F-4D97-AF65-F5344CB8AC3E}">
        <p14:creationId xmlns:p14="http://schemas.microsoft.com/office/powerpoint/2010/main" val="418674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7ED5C6F-9660-72E2-AF93-5F1892BDC4B1}"/>
              </a:ext>
            </a:extLst>
          </p:cNvPr>
          <p:cNvSpPr txBox="1">
            <a:spLocks/>
          </p:cNvSpPr>
          <p:nvPr/>
        </p:nvSpPr>
        <p:spPr>
          <a:xfrm>
            <a:off x="5403214" y="579594"/>
            <a:ext cx="6189345" cy="52228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Fill out your guess for each game played.</a:t>
            </a:r>
          </a:p>
          <a:p>
            <a:pPr marL="0" indent="0">
              <a:buNone/>
            </a:pPr>
            <a:endParaRPr lang="en-US" sz="2400" dirty="0">
              <a:latin typeface="Arial" panose="020B0604020202020204" pitchFamily="34" charset="0"/>
              <a:cs typeface="Arial" panose="020B0604020202020204" pitchFamily="34" charset="0"/>
            </a:endParaRPr>
          </a:p>
          <a:p>
            <a:pPr lvl="1">
              <a:spcBef>
                <a:spcPts val="1000"/>
              </a:spcBef>
            </a:pPr>
            <a:r>
              <a:rPr lang="en-US" dirty="0">
                <a:latin typeface="Arial" panose="020B0604020202020204" pitchFamily="34" charset="0"/>
                <a:cs typeface="Arial" panose="020B0604020202020204" pitchFamily="34" charset="0"/>
              </a:rPr>
              <a:t>Basketball: Number of baskets made</a:t>
            </a:r>
          </a:p>
          <a:p>
            <a:pPr lvl="1">
              <a:spcBef>
                <a:spcPts val="1000"/>
              </a:spcBef>
            </a:pPr>
            <a:r>
              <a:rPr lang="en-US" dirty="0">
                <a:latin typeface="Arial" panose="020B0604020202020204" pitchFamily="34" charset="0"/>
                <a:cs typeface="Arial" panose="020B0604020202020204" pitchFamily="34" charset="0"/>
              </a:rPr>
              <a:t>Football: Number of times targets are hit</a:t>
            </a:r>
          </a:p>
          <a:p>
            <a:pPr lvl="1">
              <a:spcBef>
                <a:spcPts val="1000"/>
              </a:spcBef>
            </a:pPr>
            <a:r>
              <a:rPr lang="en-US" dirty="0">
                <a:latin typeface="Arial" panose="020B0604020202020204" pitchFamily="34" charset="0"/>
                <a:cs typeface="Arial" panose="020B0604020202020204" pitchFamily="34" charset="0"/>
              </a:rPr>
              <a:t>Baseball: Number of balls hit over the desk</a:t>
            </a:r>
          </a:p>
          <a:p>
            <a:pPr lvl="1">
              <a:spcBef>
                <a:spcPts val="1000"/>
              </a:spcBef>
            </a:pPr>
            <a:r>
              <a:rPr lang="en-US" dirty="0">
                <a:latin typeface="Arial" panose="020B0604020202020204" pitchFamily="34" charset="0"/>
                <a:cs typeface="Arial" panose="020B0604020202020204" pitchFamily="34" charset="0"/>
              </a:rPr>
              <a:t>Track: Number of times the athlete touches each chair</a:t>
            </a:r>
          </a:p>
          <a:p>
            <a:pPr lvl="1">
              <a:spcBef>
                <a:spcPts val="1000"/>
              </a:spcBef>
            </a:pPr>
            <a:r>
              <a:rPr lang="en-US" dirty="0">
                <a:latin typeface="Arial" panose="020B0604020202020204" pitchFamily="34" charset="0"/>
                <a:cs typeface="Arial" panose="020B0604020202020204" pitchFamily="34" charset="0"/>
              </a:rPr>
              <a:t>Soccer: Number of times the ball goes between the chair legs</a:t>
            </a:r>
          </a:p>
          <a:p>
            <a:pPr marL="0" indent="0">
              <a:buNone/>
            </a:pPr>
            <a:r>
              <a:rPr lang="en-US"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B499F55A-9F55-7A3B-A481-C6F51A736FD8}"/>
              </a:ext>
            </a:extLst>
          </p:cNvPr>
          <p:cNvSpPr txBox="1"/>
          <p:nvPr/>
        </p:nvSpPr>
        <p:spPr>
          <a:xfrm>
            <a:off x="6096000" y="5816741"/>
            <a:ext cx="609600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How did you make your predictions?</a:t>
            </a:r>
          </a:p>
        </p:txBody>
      </p:sp>
      <p:pic>
        <p:nvPicPr>
          <p:cNvPr id="5" name="Picture 4" descr="A picture containing text, electronics&#10;&#10;Description automatically generated">
            <a:extLst>
              <a:ext uri="{FF2B5EF4-FFF2-40B4-BE49-F238E27FC236}">
                <a16:creationId xmlns:a16="http://schemas.microsoft.com/office/drawing/2014/main" id="{592E1F45-0CB6-5500-2E3C-679FE842C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1" y="657225"/>
            <a:ext cx="4121150" cy="5543550"/>
          </a:xfrm>
          <a:prstGeom prst="rect">
            <a:avLst/>
          </a:prstGeom>
        </p:spPr>
      </p:pic>
    </p:spTree>
    <p:extLst>
      <p:ext uri="{BB962C8B-B14F-4D97-AF65-F5344CB8AC3E}">
        <p14:creationId xmlns:p14="http://schemas.microsoft.com/office/powerpoint/2010/main" val="13696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7ED5C6F-9660-72E2-AF93-5F1892BDC4B1}"/>
              </a:ext>
            </a:extLst>
          </p:cNvPr>
          <p:cNvSpPr txBox="1">
            <a:spLocks/>
          </p:cNvSpPr>
          <p:nvPr/>
        </p:nvSpPr>
        <p:spPr>
          <a:xfrm>
            <a:off x="5476240" y="579594"/>
            <a:ext cx="6207759" cy="52228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Fill out your guess for each game played.</a:t>
            </a:r>
          </a:p>
          <a:p>
            <a:pPr marL="0" indent="0">
              <a:buNone/>
            </a:pPr>
            <a:endParaRPr lang="en-US" sz="2400" dirty="0">
              <a:latin typeface="Arial" panose="020B0604020202020204" pitchFamily="34" charset="0"/>
              <a:cs typeface="Arial" panose="020B0604020202020204" pitchFamily="34" charset="0"/>
            </a:endParaRPr>
          </a:p>
          <a:p>
            <a:pPr lvl="1">
              <a:spcBef>
                <a:spcPts val="1000"/>
              </a:spcBef>
            </a:pPr>
            <a:r>
              <a:rPr lang="en-US" dirty="0">
                <a:latin typeface="Arial" panose="020B0604020202020204" pitchFamily="34" charset="0"/>
                <a:cs typeface="Arial" panose="020B0604020202020204" pitchFamily="34" charset="0"/>
              </a:rPr>
              <a:t>Basketball: Number of baskets made</a:t>
            </a:r>
          </a:p>
          <a:p>
            <a:pPr lvl="1">
              <a:spcBef>
                <a:spcPts val="1000"/>
              </a:spcBef>
            </a:pPr>
            <a:r>
              <a:rPr lang="en-US" dirty="0">
                <a:latin typeface="Arial" panose="020B0604020202020204" pitchFamily="34" charset="0"/>
                <a:cs typeface="Arial" panose="020B0604020202020204" pitchFamily="34" charset="0"/>
              </a:rPr>
              <a:t>Football: Number of times targets are hit</a:t>
            </a:r>
          </a:p>
          <a:p>
            <a:pPr lvl="1">
              <a:spcBef>
                <a:spcPts val="1000"/>
              </a:spcBef>
            </a:pPr>
            <a:r>
              <a:rPr lang="en-US" dirty="0">
                <a:latin typeface="Arial" panose="020B0604020202020204" pitchFamily="34" charset="0"/>
                <a:cs typeface="Arial" panose="020B0604020202020204" pitchFamily="34" charset="0"/>
              </a:rPr>
              <a:t>Baseball: Number of balls hit over the desk</a:t>
            </a:r>
          </a:p>
          <a:p>
            <a:pPr lvl="1">
              <a:spcBef>
                <a:spcPts val="1000"/>
              </a:spcBef>
            </a:pPr>
            <a:r>
              <a:rPr lang="en-US" dirty="0">
                <a:latin typeface="Arial" panose="020B0604020202020204" pitchFamily="34" charset="0"/>
                <a:cs typeface="Arial" panose="020B0604020202020204" pitchFamily="34" charset="0"/>
              </a:rPr>
              <a:t>Track: Number of times the athlete touches each chair</a:t>
            </a:r>
          </a:p>
          <a:p>
            <a:pPr lvl="1">
              <a:spcBef>
                <a:spcPts val="1000"/>
              </a:spcBef>
            </a:pPr>
            <a:r>
              <a:rPr lang="en-US" dirty="0">
                <a:latin typeface="Arial" panose="020B0604020202020204" pitchFamily="34" charset="0"/>
                <a:cs typeface="Arial" panose="020B0604020202020204" pitchFamily="34" charset="0"/>
              </a:rPr>
              <a:t>Soccer: Number of times the ball goes between the chair legs</a:t>
            </a:r>
          </a:p>
          <a:p>
            <a:pPr marL="0" indent="0">
              <a:buNone/>
            </a:pPr>
            <a:r>
              <a:rPr lang="en-US" dirty="0"/>
              <a:t>	</a:t>
            </a:r>
          </a:p>
        </p:txBody>
      </p:sp>
      <p:sp>
        <p:nvSpPr>
          <p:cNvPr id="6" name="TextBox 5">
            <a:extLst>
              <a:ext uri="{FF2B5EF4-FFF2-40B4-BE49-F238E27FC236}">
                <a16:creationId xmlns:a16="http://schemas.microsoft.com/office/drawing/2014/main" id="{B499F55A-9F55-7A3B-A481-C6F51A736FD8}"/>
              </a:ext>
            </a:extLst>
          </p:cNvPr>
          <p:cNvSpPr txBox="1"/>
          <p:nvPr/>
        </p:nvSpPr>
        <p:spPr>
          <a:xfrm>
            <a:off x="6096000" y="5816741"/>
            <a:ext cx="6096000" cy="461665"/>
          </a:xfrm>
          <a:prstGeom prst="rect">
            <a:avLst/>
          </a:prstGeom>
          <a:noFill/>
        </p:spPr>
        <p:txBody>
          <a:bodyPr wrap="square">
            <a:spAutoFit/>
          </a:bodyPr>
          <a:lstStyle/>
          <a:p>
            <a:r>
              <a:rPr lang="en-US" sz="2400" dirty="0"/>
              <a:t>How did you make your predictions?</a:t>
            </a:r>
          </a:p>
        </p:txBody>
      </p:sp>
      <p:pic>
        <p:nvPicPr>
          <p:cNvPr id="5" name="Picture 4" descr="A picture containing text, electronics&#10;&#10;Description automatically generated">
            <a:extLst>
              <a:ext uri="{FF2B5EF4-FFF2-40B4-BE49-F238E27FC236}">
                <a16:creationId xmlns:a16="http://schemas.microsoft.com/office/drawing/2014/main" id="{CB7152E4-83EF-FD27-92B7-4F0D39C5D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70" y="673100"/>
            <a:ext cx="4102100" cy="5511800"/>
          </a:xfrm>
          <a:prstGeom prst="rect">
            <a:avLst/>
          </a:prstGeom>
        </p:spPr>
      </p:pic>
    </p:spTree>
    <p:extLst>
      <p:ext uri="{BB962C8B-B14F-4D97-AF65-F5344CB8AC3E}">
        <p14:creationId xmlns:p14="http://schemas.microsoft.com/office/powerpoint/2010/main" val="160906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56E0-869E-7159-51D7-840A2946CA5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gambling?</a:t>
            </a:r>
          </a:p>
        </p:txBody>
      </p:sp>
      <p:pic>
        <p:nvPicPr>
          <p:cNvPr id="5" name="Content Placeholder 4" descr="Badge Question Mark with solid fill">
            <a:extLst>
              <a:ext uri="{FF2B5EF4-FFF2-40B4-BE49-F238E27FC236}">
                <a16:creationId xmlns:a16="http://schemas.microsoft.com/office/drawing/2014/main" id="{A59CE35E-F6A8-9FE2-5AA6-9A8539B134A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654287" y="1609449"/>
            <a:ext cx="4883426" cy="4883426"/>
          </a:xfrm>
        </p:spPr>
      </p:pic>
    </p:spTree>
    <p:extLst>
      <p:ext uri="{BB962C8B-B14F-4D97-AF65-F5344CB8AC3E}">
        <p14:creationId xmlns:p14="http://schemas.microsoft.com/office/powerpoint/2010/main" val="258386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9B4C3-0E8A-52C1-2DA2-E0778D7CE289}"/>
              </a:ext>
            </a:extLst>
          </p:cNvPr>
          <p:cNvSpPr>
            <a:spLocks noGrp="1"/>
          </p:cNvSpPr>
          <p:nvPr>
            <p:ph idx="1"/>
          </p:nvPr>
        </p:nvSpPr>
        <p:spPr>
          <a:xfrm>
            <a:off x="771738" y="1473200"/>
            <a:ext cx="10515600" cy="2630690"/>
          </a:xfrm>
        </p:spPr>
        <p:txBody>
          <a:bodyPr>
            <a:noAutofit/>
          </a:bodyPr>
          <a:lstStyle/>
          <a:p>
            <a:pPr marL="0" marR="0" indent="0" algn="l">
              <a:lnSpc>
                <a:spcPct val="100000"/>
              </a:lnSpc>
              <a:spcBef>
                <a:spcPts val="1200"/>
              </a:spcBef>
              <a:spcAft>
                <a:spcPts val="0"/>
              </a:spcAft>
              <a:buNone/>
            </a:pPr>
            <a:r>
              <a:rPr lang="en-US" sz="2400" b="1" i="0" u="none" strike="noStrike" dirty="0">
                <a:effectLst/>
                <a:latin typeface="Arial" panose="020B0604020202020204" pitchFamily="34" charset="0"/>
                <a:cs typeface="Arial" panose="020B0604020202020204" pitchFamily="34" charset="0"/>
              </a:rPr>
              <a:t>Gambling: </a:t>
            </a:r>
            <a:r>
              <a:rPr lang="en-US" sz="2400" b="0" i="0" u="none" strike="noStrike" dirty="0">
                <a:effectLst/>
                <a:latin typeface="Arial" panose="020B0604020202020204" pitchFamily="34" charset="0"/>
                <a:cs typeface="Arial" panose="020B0604020202020204" pitchFamily="34" charset="0"/>
              </a:rPr>
              <a:t>Risking money on the chance of winning more money. </a:t>
            </a:r>
          </a:p>
          <a:p>
            <a:pPr marL="0" marR="0" indent="0" algn="l">
              <a:lnSpc>
                <a:spcPct val="100000"/>
              </a:lnSpc>
              <a:spcBef>
                <a:spcPts val="1200"/>
              </a:spcBef>
              <a:spcAft>
                <a:spcPts val="0"/>
              </a:spcAft>
              <a:buNone/>
            </a:pPr>
            <a:r>
              <a:rPr lang="en-US" sz="2400" b="1" i="0" u="none" strike="noStrike" dirty="0">
                <a:effectLst/>
                <a:latin typeface="Arial" panose="020B0604020202020204" pitchFamily="34" charset="0"/>
                <a:cs typeface="Arial" panose="020B0604020202020204" pitchFamily="34" charset="0"/>
              </a:rPr>
              <a:t>Problem gambling:</a:t>
            </a:r>
            <a:r>
              <a:rPr lang="en-US" sz="2400" b="0" i="0" u="none" strike="noStrike" dirty="0">
                <a:effectLst/>
                <a:latin typeface="Arial" panose="020B0604020202020204" pitchFamily="34" charset="0"/>
                <a:cs typeface="Arial" panose="020B0604020202020204" pitchFamily="34" charset="0"/>
              </a:rPr>
              <a:t> When gambling negatively interferes with everyday life; that is, gambling more than you have; experiencing feelings of remorse, compulsivity, or being out of control; or when others question your gambling.</a:t>
            </a:r>
          </a:p>
          <a:p>
            <a:pPr marL="0" marR="0" indent="0" algn="l">
              <a:lnSpc>
                <a:spcPct val="100000"/>
              </a:lnSpc>
              <a:spcBef>
                <a:spcPts val="1200"/>
              </a:spcBef>
              <a:spcAft>
                <a:spcPts val="0"/>
              </a:spcAft>
              <a:buNone/>
            </a:pPr>
            <a:r>
              <a:rPr lang="en-US" sz="2400" b="1" dirty="0">
                <a:latin typeface="Arial" panose="020B0604020202020204" pitchFamily="34" charset="0"/>
                <a:cs typeface="Arial" panose="020B0604020202020204" pitchFamily="34" charset="0"/>
              </a:rPr>
              <a:t>Sports gambling / sports betting: </a:t>
            </a:r>
            <a:r>
              <a:rPr lang="en-US" sz="2400" dirty="0">
                <a:latin typeface="Arial" panose="020B0604020202020204" pitchFamily="34" charset="0"/>
                <a:cs typeface="Arial" panose="020B0604020202020204" pitchFamily="34" charset="0"/>
              </a:rPr>
              <a:t>The activity of predicting sports results and placing a wager on the outcome.</a:t>
            </a:r>
          </a:p>
        </p:txBody>
      </p:sp>
      <p:pic>
        <p:nvPicPr>
          <p:cNvPr id="4" name="Content Placeholder 4" descr="Badge Question Mark with solid fill">
            <a:extLst>
              <a:ext uri="{FF2B5EF4-FFF2-40B4-BE49-F238E27FC236}">
                <a16:creationId xmlns:a16="http://schemas.microsoft.com/office/drawing/2014/main" id="{14EF8984-06C0-6253-BE44-8BCDD7DFD9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4278" y="5060307"/>
            <a:ext cx="1620982" cy="1620982"/>
          </a:xfrm>
          <a:prstGeom prst="rect">
            <a:avLst/>
          </a:prstGeom>
        </p:spPr>
      </p:pic>
      <p:sp>
        <p:nvSpPr>
          <p:cNvPr id="5" name="Title 1">
            <a:extLst>
              <a:ext uri="{FF2B5EF4-FFF2-40B4-BE49-F238E27FC236}">
                <a16:creationId xmlns:a16="http://schemas.microsoft.com/office/drawing/2014/main" id="{539E73B1-7BFB-B036-AB7B-2F234EB0C0C4}"/>
              </a:ext>
            </a:extLst>
          </p:cNvPr>
          <p:cNvSpPr txBox="1">
            <a:spLocks/>
          </p:cNvSpPr>
          <p:nvPr/>
        </p:nvSpPr>
        <p:spPr>
          <a:xfrm>
            <a:off x="771738" y="2720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Definitions</a:t>
            </a:r>
          </a:p>
        </p:txBody>
      </p:sp>
      <p:sp>
        <p:nvSpPr>
          <p:cNvPr id="6" name="TextBox 5">
            <a:extLst>
              <a:ext uri="{FF2B5EF4-FFF2-40B4-BE49-F238E27FC236}">
                <a16:creationId xmlns:a16="http://schemas.microsoft.com/office/drawing/2014/main" id="{FD4DD45C-7A47-C804-46F4-BCEFEAEB24B5}"/>
              </a:ext>
            </a:extLst>
          </p:cNvPr>
          <p:cNvSpPr txBox="1"/>
          <p:nvPr/>
        </p:nvSpPr>
        <p:spPr>
          <a:xfrm>
            <a:off x="771738" y="4523800"/>
            <a:ext cx="9415971" cy="1815882"/>
          </a:xfrm>
          <a:prstGeom prst="rect">
            <a:avLst/>
          </a:prstGeom>
          <a:noFill/>
        </p:spPr>
        <p:txBody>
          <a:bodyPr wrap="square" rtlCol="0">
            <a:spAutoFit/>
          </a:bodyPr>
          <a:lstStyle/>
          <a:p>
            <a:pPr marL="514350" indent="-514350">
              <a:buFont typeface="+mj-lt"/>
              <a:buAutoNum type="arabicPeriod"/>
            </a:pPr>
            <a:r>
              <a:rPr lang="en-US" sz="2800" dirty="0">
                <a:latin typeface="Arial" panose="020B0604020202020204" pitchFamily="34" charset="0"/>
                <a:cs typeface="Arial" panose="020B0604020202020204" pitchFamily="34" charset="0"/>
              </a:rPr>
              <a:t>Do you think what we did today was gambling?</a:t>
            </a: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latin typeface="Arial" panose="020B0604020202020204" pitchFamily="34" charset="0"/>
                <a:cs typeface="Arial" panose="020B0604020202020204" pitchFamily="34" charset="0"/>
              </a:rPr>
              <a:t>What are some types of sports gambling that you see in your daily life?</a:t>
            </a:r>
          </a:p>
        </p:txBody>
      </p:sp>
    </p:spTree>
    <p:extLst>
      <p:ext uri="{BB962C8B-B14F-4D97-AF65-F5344CB8AC3E}">
        <p14:creationId xmlns:p14="http://schemas.microsoft.com/office/powerpoint/2010/main" val="330108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798C-36D7-8720-970C-4053C036805B}"/>
              </a:ext>
            </a:extLst>
          </p:cNvPr>
          <p:cNvSpPr>
            <a:spLocks noGrp="1"/>
          </p:cNvSpPr>
          <p:nvPr>
            <p:ph type="title"/>
          </p:nvPr>
        </p:nvSpPr>
        <p:spPr>
          <a:xfrm>
            <a:off x="482599" y="345384"/>
            <a:ext cx="10515600" cy="1020501"/>
          </a:xfrm>
        </p:spPr>
        <p:txBody>
          <a:bodyPr>
            <a:normAutofit/>
          </a:bodyPr>
          <a:lstStyle/>
          <a:p>
            <a:r>
              <a:rPr lang="en-US" sz="4000" b="1" dirty="0">
                <a:latin typeface="Arial" panose="020B0604020202020204" pitchFamily="34" charset="0"/>
                <a:cs typeface="Arial" panose="020B0604020202020204" pitchFamily="34" charset="0"/>
              </a:rPr>
              <a:t>Sports Betting Examples</a:t>
            </a:r>
          </a:p>
        </p:txBody>
      </p:sp>
      <p:pic>
        <p:nvPicPr>
          <p:cNvPr id="5" name="Graphic 4">
            <a:extLst>
              <a:ext uri="{FF2B5EF4-FFF2-40B4-BE49-F238E27FC236}">
                <a16:creationId xmlns:a16="http://schemas.microsoft.com/office/drawing/2014/main" id="{669BF8A1-9562-1F46-52C3-979FD2A5AF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8196" y="1143081"/>
            <a:ext cx="4572883" cy="2743730"/>
          </a:xfrm>
          <a:prstGeom prst="rect">
            <a:avLst/>
          </a:prstGeom>
        </p:spPr>
      </p:pic>
      <p:pic>
        <p:nvPicPr>
          <p:cNvPr id="9" name="Picture 8" descr="Table&#10;&#10;Description automatically generated">
            <a:extLst>
              <a:ext uri="{FF2B5EF4-FFF2-40B4-BE49-F238E27FC236}">
                <a16:creationId xmlns:a16="http://schemas.microsoft.com/office/drawing/2014/main" id="{E81A137E-4821-2C94-57A8-80E7DDB3D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300" y="3989070"/>
            <a:ext cx="3994674" cy="2828290"/>
          </a:xfrm>
          <a:prstGeom prst="rect">
            <a:avLst/>
          </a:prstGeom>
        </p:spPr>
      </p:pic>
      <p:pic>
        <p:nvPicPr>
          <p:cNvPr id="11" name="Picture 10" descr="Logo, company name&#10;&#10;Description automatically generated">
            <a:extLst>
              <a:ext uri="{FF2B5EF4-FFF2-40B4-BE49-F238E27FC236}">
                <a16:creationId xmlns:a16="http://schemas.microsoft.com/office/drawing/2014/main" id="{05EA0A3E-48CA-D605-8377-9B53A621AEE3}"/>
              </a:ext>
            </a:extLst>
          </p:cNvPr>
          <p:cNvPicPr>
            <a:picLocks noChangeAspect="1"/>
          </p:cNvPicPr>
          <p:nvPr/>
        </p:nvPicPr>
        <p:blipFill>
          <a:blip r:embed="rId5"/>
          <a:stretch>
            <a:fillRect/>
          </a:stretch>
        </p:blipFill>
        <p:spPr>
          <a:xfrm>
            <a:off x="871961" y="1703044"/>
            <a:ext cx="4939559" cy="4367534"/>
          </a:xfrm>
          <a:prstGeom prst="rect">
            <a:avLst/>
          </a:prstGeom>
        </p:spPr>
      </p:pic>
    </p:spTree>
    <p:extLst>
      <p:ext uri="{BB962C8B-B14F-4D97-AF65-F5344CB8AC3E}">
        <p14:creationId xmlns:p14="http://schemas.microsoft.com/office/powerpoint/2010/main" val="2599510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67A3FB30493640A2445B42901FF46B" ma:contentTypeVersion="13" ma:contentTypeDescription="Create a new document." ma:contentTypeScope="" ma:versionID="20e56f736d10b6bab0b7114efe82d21c">
  <xsd:schema xmlns:xsd="http://www.w3.org/2001/XMLSchema" xmlns:xs="http://www.w3.org/2001/XMLSchema" xmlns:p="http://schemas.microsoft.com/office/2006/metadata/properties" xmlns:ns2="cba116a9-ffe1-4bbc-bb2f-51c6aa5f3284" xmlns:ns3="0263c8d4-f996-4729-986a-eb22291ee691" targetNamespace="http://schemas.microsoft.com/office/2006/metadata/properties" ma:root="true" ma:fieldsID="ab5c22027b811b45ac5f87a58e1ed3e8" ns2:_="" ns3:_="">
    <xsd:import namespace="cba116a9-ffe1-4bbc-bb2f-51c6aa5f3284"/>
    <xsd:import namespace="0263c8d4-f996-4729-986a-eb22291ee6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116a9-ffe1-4bbc-bb2f-51c6aa5f3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3c8d4-f996-4729-986a-eb22291ee69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7ccd763-4798-4f87-8982-e96a299196f4}" ma:internalName="TaxCatchAll" ma:showField="CatchAllData" ma:web="0263c8d4-f996-4729-986a-eb22291ee6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EFD62-14B3-44CF-9D1A-4F623B000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116a9-ffe1-4bbc-bb2f-51c6aa5f3284"/>
    <ds:schemaRef ds:uri="0263c8d4-f996-4729-986a-eb22291ee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856E73-2D52-41D7-88B5-F27BCFCD1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1109</TotalTime>
  <Words>1484</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Myriad Pro</vt:lpstr>
      <vt:lpstr>office theme</vt:lpstr>
      <vt:lpstr>Beyond the Bet: Sports Betting</vt:lpstr>
      <vt:lpstr>“Craziest Endings in Sports History” Video </vt:lpstr>
      <vt:lpstr>Discussion</vt:lpstr>
      <vt:lpstr>PowerPoint Presentation</vt:lpstr>
      <vt:lpstr>PowerPoint Presentation</vt:lpstr>
      <vt:lpstr>PowerPoint Presentation</vt:lpstr>
      <vt:lpstr>What is gambling?</vt:lpstr>
      <vt:lpstr>PowerPoint Presentation</vt:lpstr>
      <vt:lpstr>Sports Betting Examples</vt:lpstr>
      <vt:lpstr>PowerPoint Presentation</vt:lpstr>
      <vt:lpstr>PowerPoint Presentation</vt:lpstr>
      <vt:lpstr>PowerPoint Presentation</vt:lpstr>
      <vt:lpstr>Questions</vt:lpstr>
      <vt:lpstr>Incentives Matter</vt:lpstr>
      <vt:lpstr>Break into groups of FIVE.   Each student will read ONE of the five articles and report a short summary to your group. You’ll have 5-10 minutes.</vt:lpstr>
      <vt:lpstr>Small Group Discussion</vt:lpstr>
      <vt:lpstr>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Bernstein, Jennifer M</cp:lastModifiedBy>
  <cp:revision>84</cp:revision>
  <dcterms:created xsi:type="dcterms:W3CDTF">2024-07-26T03:14:08Z</dcterms:created>
  <dcterms:modified xsi:type="dcterms:W3CDTF">2025-02-28T13:32:53Z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1c2f0d-b3ff-4d77-9838-7b0e82bdd7ab_Enabled">
    <vt:lpwstr>true</vt:lpwstr>
  </property>
  <property fmtid="{D5CDD505-2E9C-101B-9397-08002B2CF9AE}" pid="3" name="MSIP_Label_b51c2f0d-b3ff-4d77-9838-7b0e82bdd7ab_SetDate">
    <vt:lpwstr>2025-02-11T21:04:36Z</vt:lpwstr>
  </property>
  <property fmtid="{D5CDD505-2E9C-101B-9397-08002B2CF9AE}" pid="4" name="MSIP_Label_b51c2f0d-b3ff-4d77-9838-7b0e82bdd7ab_Method">
    <vt:lpwstr>Privileged</vt:lpwstr>
  </property>
  <property fmtid="{D5CDD505-2E9C-101B-9397-08002B2CF9AE}" pid="5" name="MSIP_Label_b51c2f0d-b3ff-4d77-9838-7b0e82bdd7ab_Name">
    <vt:lpwstr>b51c2f0d-b3ff-4d77-9838-7b0e82bdd7ab</vt:lpwstr>
  </property>
  <property fmtid="{D5CDD505-2E9C-101B-9397-08002B2CF9AE}" pid="6" name="MSIP_Label_b51c2f0d-b3ff-4d77-9838-7b0e82bdd7ab_SiteId">
    <vt:lpwstr>b397c653-5b19-463f-b9fc-af658ded9128</vt:lpwstr>
  </property>
  <property fmtid="{D5CDD505-2E9C-101B-9397-08002B2CF9AE}" pid="7" name="MSIP_Label_b51c2f0d-b3ff-4d77-9838-7b0e82bdd7ab_ActionId">
    <vt:lpwstr>afc1c14d-4863-43cb-a2be-c61ec0abeb98</vt:lpwstr>
  </property>
  <property fmtid="{D5CDD505-2E9C-101B-9397-08002B2CF9AE}" pid="8" name="MSIP_Label_b51c2f0d-b3ff-4d77-9838-7b0e82bdd7ab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NONCONFIDENTIAL // EXTERNAL</vt:lpwstr>
  </property>
</Properties>
</file>