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60" r:id="rId4"/>
    <p:sldId id="258" r:id="rId5"/>
    <p:sldId id="259" r:id="rId6"/>
    <p:sldId id="261" r:id="rId7"/>
    <p:sldId id="262" r:id="rId8"/>
    <p:sldId id="263" r:id="rId9"/>
    <p:sldId id="264" r:id="rId10"/>
    <p:sldId id="279"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0160000" cy="87884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8">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45" autoAdjust="0"/>
  </p:normalViewPr>
  <p:slideViewPr>
    <p:cSldViewPr>
      <p:cViewPr varScale="1">
        <p:scale>
          <a:sx n="78" d="100"/>
          <a:sy n="78" d="100"/>
        </p:scale>
        <p:origin x="2328" y="90"/>
      </p:cViewPr>
      <p:guideLst>
        <p:guide orient="horz" pos="2768"/>
        <p:guide pos="32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7562E-0D68-4AA5-A89D-157616C900E3}" type="datetimeFigureOut">
              <a:rPr lang="en-US" smtClean="0"/>
              <a:t>1/30/2023</a:t>
            </a:fld>
            <a:endParaRPr lang="en-US"/>
          </a:p>
        </p:txBody>
      </p:sp>
      <p:sp>
        <p:nvSpPr>
          <p:cNvPr id="4" name="Slide Image Placeholder 3"/>
          <p:cNvSpPr>
            <a:spLocks noGrp="1" noRot="1" noChangeAspect="1"/>
          </p:cNvSpPr>
          <p:nvPr>
            <p:ph type="sldImg" idx="2"/>
          </p:nvPr>
        </p:nvSpPr>
        <p:spPr>
          <a:xfrm>
            <a:off x="1644650" y="1143000"/>
            <a:ext cx="3568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FB9B0-ADF5-4D8C-BB53-1562E2CD4090}" type="slidenum">
              <a:rPr lang="en-US" smtClean="0"/>
              <a:t>‹#›</a:t>
            </a:fld>
            <a:endParaRPr lang="en-US"/>
          </a:p>
        </p:txBody>
      </p:sp>
    </p:spTree>
    <p:extLst>
      <p:ext uri="{BB962C8B-B14F-4D97-AF65-F5344CB8AC3E}">
        <p14:creationId xmlns:p14="http://schemas.microsoft.com/office/powerpoint/2010/main" val="1558825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pc="0" dirty="0">
                <a:solidFill>
                  <a:srgbClr val="000000">
                    <a:alpha val="100000"/>
                  </a:srgbClr>
                </a:solidFill>
                <a:latin typeface="Calibri"/>
              </a:rPr>
              <a:t>Source:
            U.S. Bureau of Labor Statistics
Release:
            Employment Situation
Units: 
Percent, Seasonally Adjusted
Frequency: 
          Monthly
To obtain estimates of women worker employment, the ratio of weighted women employees to the weighted all employees in the sample is assumed to equal the same ratio in the universe. The current month's women worker ratio, thus, is estimated and then multiplied by the all-employee estimate. The weighted-difference-link-and-taper formula (described in the source) is used to estimate the current month's women worker ratio. This formula adds the change in the matched sample's women worker ratio (the weighted-difference link) to the prior month's estimate, which has been slightly modified to reflect changes in the sample composition (the taper).The series comes from the 'Current Population Survey (Household Survey)'The source code is: LNS11300002
U.S. Bureau of Labor Statistics,
                    Labor Force Participation Rate - Women [LNS11300002],
                    retrieved from FRED,
                    Federal Reserve Bank of St. Louis;
                    https://fred.stlouisfed.org/series/LNS11300002,
                    January 24, 2023.
</a:t>
            </a:r>
          </a:p>
          <a:p>
            <a:endParaRPr lang="en-US" dirty="0"/>
          </a:p>
        </p:txBody>
      </p:sp>
      <p:sp>
        <p:nvSpPr>
          <p:cNvPr id="4" name="Slide Number Placeholder 3"/>
          <p:cNvSpPr>
            <a:spLocks noGrp="1"/>
          </p:cNvSpPr>
          <p:nvPr>
            <p:ph type="sldNum" sz="quarter" idx="5"/>
          </p:nvPr>
        </p:nvSpPr>
        <p:spPr/>
        <p:txBody>
          <a:bodyPr/>
          <a:lstStyle/>
          <a:p>
            <a:fld id="{B6AFB9B0-ADF5-4D8C-BB53-1562E2CD4090}" type="slidenum">
              <a:rPr lang="en-US" smtClean="0"/>
              <a:t>4</a:t>
            </a:fld>
            <a:endParaRPr lang="en-US"/>
          </a:p>
        </p:txBody>
      </p:sp>
    </p:spTree>
    <p:extLst>
      <p:ext uri="{BB962C8B-B14F-4D97-AF65-F5344CB8AC3E}">
        <p14:creationId xmlns:p14="http://schemas.microsoft.com/office/powerpoint/2010/main" val="238722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FB9B0-ADF5-4D8C-BB53-1562E2CD4090}" type="slidenum">
              <a:rPr lang="en-US" smtClean="0"/>
              <a:t>5</a:t>
            </a:fld>
            <a:endParaRPr lang="en-US"/>
          </a:p>
        </p:txBody>
      </p:sp>
    </p:spTree>
    <p:extLst>
      <p:ext uri="{BB962C8B-B14F-4D97-AF65-F5344CB8AC3E}">
        <p14:creationId xmlns:p14="http://schemas.microsoft.com/office/powerpoint/2010/main" val="1946342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FB9B0-ADF5-4D8C-BB53-1562E2CD4090}" type="slidenum">
              <a:rPr lang="en-US" smtClean="0"/>
              <a:t>20</a:t>
            </a:fld>
            <a:endParaRPr lang="en-US"/>
          </a:p>
        </p:txBody>
      </p:sp>
    </p:spTree>
    <p:extLst>
      <p:ext uri="{BB962C8B-B14F-4D97-AF65-F5344CB8AC3E}">
        <p14:creationId xmlns:p14="http://schemas.microsoft.com/office/powerpoint/2010/main" val="187661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730102"/>
            <a:ext cx="8636000" cy="1883810"/>
          </a:xfrm>
        </p:spPr>
        <p:txBody>
          <a:bodyPr/>
          <a:lstStyle/>
          <a:p>
            <a:r>
              <a:rPr lang="en-US"/>
              <a:t>Click to edit Master title style</a:t>
            </a:r>
          </a:p>
        </p:txBody>
      </p:sp>
      <p:sp>
        <p:nvSpPr>
          <p:cNvPr id="3" name="Subtitle 2"/>
          <p:cNvSpPr>
            <a:spLocks noGrp="1"/>
          </p:cNvSpPr>
          <p:nvPr>
            <p:ph type="subTitle" idx="1"/>
          </p:nvPr>
        </p:nvSpPr>
        <p:spPr>
          <a:xfrm>
            <a:off x="1524000" y="4980094"/>
            <a:ext cx="7112000" cy="224592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4A752B-3C54-4D73-96B6-246C4505130F}"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17449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A752B-3C54-4D73-96B6-246C4505130F}"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185732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51945"/>
            <a:ext cx="2286000" cy="74986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51945"/>
            <a:ext cx="6688667" cy="74986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A752B-3C54-4D73-96B6-246C4505130F}"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62967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A752B-3C54-4D73-96B6-246C4505130F}"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1606186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5647363"/>
            <a:ext cx="8636000" cy="17454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3724899"/>
            <a:ext cx="8636000" cy="192246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4A752B-3C54-4D73-96B6-246C4505130F}"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377602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2050628"/>
            <a:ext cx="4487333" cy="5799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2050628"/>
            <a:ext cx="4487333" cy="5799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4A752B-3C54-4D73-96B6-246C4505130F}"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241021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967219"/>
            <a:ext cx="4489098" cy="8198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787062"/>
            <a:ext cx="4489098" cy="50635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1" y="1967219"/>
            <a:ext cx="4490861" cy="8198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41" y="2787062"/>
            <a:ext cx="4490861" cy="50635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4A752B-3C54-4D73-96B6-246C4505130F}" type="datetimeFigureOut">
              <a:rPr lang="en-US" smtClean="0"/>
              <a:t>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62214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4A752B-3C54-4D73-96B6-246C4505130F}" type="datetimeFigureOut">
              <a:rPr lang="en-US" smtClean="0"/>
              <a:t>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3154555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A752B-3C54-4D73-96B6-246C4505130F}" type="datetimeFigureOut">
              <a:rPr lang="en-US" smtClean="0"/>
              <a:t>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167019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49908"/>
            <a:ext cx="3342570" cy="148914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349910"/>
            <a:ext cx="5679722" cy="75006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839056"/>
            <a:ext cx="3342570" cy="60115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4A752B-3C54-4D73-96B6-246C4505130F}"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422235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6151880"/>
            <a:ext cx="6096000" cy="72626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785260"/>
            <a:ext cx="6096000" cy="5273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1431" y="6878144"/>
            <a:ext cx="6096000" cy="10314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4A752B-3C54-4D73-96B6-246C4505130F}"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372AE-CBB9-4DD3-9B4E-60465B1844BB}" type="slidenum">
              <a:rPr lang="en-US" smtClean="0"/>
              <a:t>‹#›</a:t>
            </a:fld>
            <a:endParaRPr lang="en-US"/>
          </a:p>
        </p:txBody>
      </p:sp>
    </p:spTree>
    <p:extLst>
      <p:ext uri="{BB962C8B-B14F-4D97-AF65-F5344CB8AC3E}">
        <p14:creationId xmlns:p14="http://schemas.microsoft.com/office/powerpoint/2010/main" val="106552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51944"/>
            <a:ext cx="9144000" cy="1464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8000" y="2050628"/>
            <a:ext cx="9144000" cy="579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8001" y="8145547"/>
            <a:ext cx="2370667" cy="467901"/>
          </a:xfrm>
          <a:prstGeom prst="rect">
            <a:avLst/>
          </a:prstGeom>
        </p:spPr>
        <p:txBody>
          <a:bodyPr vert="horz" lIns="91440" tIns="45720" rIns="91440" bIns="45720" rtlCol="0" anchor="ctr"/>
          <a:lstStyle>
            <a:lvl1pPr algn="l">
              <a:defRPr sz="1200">
                <a:solidFill>
                  <a:schemeClr val="tx1">
                    <a:tint val="75000"/>
                  </a:schemeClr>
                </a:solidFill>
              </a:defRPr>
            </a:lvl1pPr>
          </a:lstStyle>
          <a:p>
            <a:fld id="{594A752B-3C54-4D73-96B6-246C4505130F}" type="datetimeFigureOut">
              <a:rPr lang="en-US" smtClean="0"/>
              <a:t>1/30/2023</a:t>
            </a:fld>
            <a:endParaRPr lang="en-US"/>
          </a:p>
        </p:txBody>
      </p:sp>
      <p:sp>
        <p:nvSpPr>
          <p:cNvPr id="5" name="Footer Placeholder 4"/>
          <p:cNvSpPr>
            <a:spLocks noGrp="1"/>
          </p:cNvSpPr>
          <p:nvPr>
            <p:ph type="ftr" sz="quarter" idx="3"/>
          </p:nvPr>
        </p:nvSpPr>
        <p:spPr>
          <a:xfrm>
            <a:off x="3471335" y="8145547"/>
            <a:ext cx="3217333" cy="4679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4" y="8145547"/>
            <a:ext cx="2370667" cy="467901"/>
          </a:xfrm>
          <a:prstGeom prst="rect">
            <a:avLst/>
          </a:prstGeom>
        </p:spPr>
        <p:txBody>
          <a:bodyPr vert="horz" lIns="91440" tIns="45720" rIns="91440" bIns="45720" rtlCol="0" anchor="ctr"/>
          <a:lstStyle>
            <a:lvl1pPr algn="r">
              <a:defRPr sz="1200">
                <a:solidFill>
                  <a:schemeClr val="tx1">
                    <a:tint val="75000"/>
                  </a:schemeClr>
                </a:solidFill>
              </a:defRPr>
            </a:lvl1pPr>
          </a:lstStyle>
          <a:p>
            <a:fld id="{249372AE-CBB9-4DD3-9B4E-60465B1844BB}" type="slidenum">
              <a:rPr lang="en-US" smtClean="0"/>
              <a:t>‹#›</a:t>
            </a:fld>
            <a:endParaRPr lang="en-US"/>
          </a:p>
        </p:txBody>
      </p:sp>
      <p:sp>
        <p:nvSpPr>
          <p:cNvPr id="7" name="MSIPCMContentMarking" descr="{&quot;HashCode&quot;:320688167,&quot;Placement&quot;:&quot;Header&quot;,&quot;Top&quot;:0.0,&quot;Left&quot;:0.0,&quot;SlideWidth&quot;:800,&quot;SlideHeight&quot;:692}">
            <a:extLst>
              <a:ext uri="{FF2B5EF4-FFF2-40B4-BE49-F238E27FC236}">
                <a16:creationId xmlns:a16="http://schemas.microsoft.com/office/drawing/2014/main" id="{64EFC47E-C1F5-4643-AE39-3FDB782FC53F}"/>
              </a:ext>
            </a:extLst>
          </p:cNvPr>
          <p:cNvSpPr txBox="1"/>
          <p:nvPr userDrawn="1"/>
        </p:nvSpPr>
        <p:spPr>
          <a:xfrm>
            <a:off x="0" y="0"/>
            <a:ext cx="2204311" cy="279435"/>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NONCONFIDENTIAL // EXTERNAL</a:t>
            </a:r>
          </a:p>
        </p:txBody>
      </p:sp>
    </p:spTree>
    <p:extLst>
      <p:ext uri="{BB962C8B-B14F-4D97-AF65-F5344CB8AC3E}">
        <p14:creationId xmlns:p14="http://schemas.microsoft.com/office/powerpoint/2010/main" val="2848668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ydneypadua.com/2dgoggles/demorgan.gif" TargetMode="External"/><Relationship Id="rId3" Type="http://schemas.openxmlformats.org/officeDocument/2006/relationships/hyperlink" Target="http://findingada.com/about/who-was-ada/" TargetMode="External"/><Relationship Id="rId7" Type="http://schemas.openxmlformats.org/officeDocument/2006/relationships/hyperlink" Target="http://www.fourmilab.ch/babbage/sketch.html"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books.google.com/books?id=qsY-AAAAYAAJ&amp;pg=PA666&amp;lpg=PA666&amp;dq=sketch+analytical+engine+scientific+memoirs&amp;source=bl&amp;ots=neH2YnKs8C&amp;sig=ag61w9eUiO8tjtK-IhLYz9ndEfc&amp;hl=en&amp;sa=X&amp;ei=94p-UZP5DOHW2AXjsYD4Cw&amp;sqi=2#v=onepage&amp;q=sketch%20analytical%20engine%20scientific%20memoirs&amp;f=false" TargetMode="External"/><Relationship Id="rId5" Type="http://schemas.openxmlformats.org/officeDocument/2006/relationships/hyperlink" Target="http://books.google.com/books?id=qsY-AAAAYAAJ&amp;pg=PA666&amp;lpg=PA666&amp;dq=sketch+analytical+engine+scientific+memoirs&amp;source=bl&amp;ots=neH2YnKs8C&amp;sig=ag61w9eUiO8tjtK-IhLYz9ndEfc&amp;hl=en&amp;sa=X&amp;ei=94p-UZP5DOHW2AXjsYD4Cw&amp;sqi=2&amp;ved=0CEUQ6AEwBA" TargetMode="External"/><Relationship Id="rId10" Type="http://schemas.openxmlformats.org/officeDocument/2006/relationships/hyperlink" Target="https://www.pbs.org/newshour/show/why-more-women-aren-t-computer-scientists-engineers" TargetMode="External"/><Relationship Id="rId4" Type="http://schemas.openxmlformats.org/officeDocument/2006/relationships/hyperlink" Target="https://findingada.com/about/who-was-ada/" TargetMode="External"/><Relationship Id="rId9" Type="http://schemas.openxmlformats.org/officeDocument/2006/relationships/hyperlink" Target="http://www.pbs.org/newshour/bb/science/jan-june12/womenscience_04-26.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8.png"/><Relationship Id="rId4" Type="http://schemas.openxmlformats.org/officeDocument/2006/relationships/image" Target="../media/image17.gif"/></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29.gif"/><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https://fred.stlouisfed.org/series/LNS11000002"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fred.stlouisfed.org/series/LNS11000002"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fred.stlouisfed.org/series/LNS11000002"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0" y="-12700"/>
            <a:ext cx="10159999" cy="600202"/>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261647" y="984501"/>
            <a:ext cx="9636705" cy="6819398"/>
          </a:xfrm>
          <a:prstGeom prst="rect">
            <a:avLst/>
          </a:prstGeom>
          <a:solidFill>
            <a:scrgbClr r="0" g="0" b="0">
              <a:alpha val="0"/>
            </a:scrgbClr>
          </a:solidFill>
        </p:spPr>
      </p:pic>
      <p:sp>
        <p:nvSpPr>
          <p:cNvPr id="4" name="TextBox 3"/>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spTree>
    <p:extLst>
      <p:ext uri="{BB962C8B-B14F-4D97-AF65-F5344CB8AC3E}">
        <p14:creationId xmlns:p14="http://schemas.microsoft.com/office/powerpoint/2010/main" val="6108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5BAD6F-84AB-4C6E-809B-6A9CFDCA9181}"/>
              </a:ext>
            </a:extLst>
          </p:cNvPr>
          <p:cNvPicPr>
            <a:picLocks noChangeAspect="1"/>
          </p:cNvPicPr>
          <p:nvPr/>
        </p:nvPicPr>
        <p:blipFill>
          <a:blip r:embed="rId2"/>
          <a:stretch>
            <a:fillRect/>
          </a:stretch>
        </p:blipFill>
        <p:spPr>
          <a:xfrm>
            <a:off x="0" y="283589"/>
            <a:ext cx="6258798" cy="8221222"/>
          </a:xfrm>
          <a:prstGeom prst="rect">
            <a:avLst/>
          </a:prstGeom>
        </p:spPr>
      </p:pic>
      <p:pic>
        <p:nvPicPr>
          <p:cNvPr id="6" name="Picture 5">
            <a:extLst>
              <a:ext uri="{FF2B5EF4-FFF2-40B4-BE49-F238E27FC236}">
                <a16:creationId xmlns:a16="http://schemas.microsoft.com/office/drawing/2014/main" id="{BF2FDAD8-BD5C-4947-B5EF-3579B9F4BC70}"/>
              </a:ext>
            </a:extLst>
          </p:cNvPr>
          <p:cNvPicPr>
            <a:picLocks noChangeAspect="1"/>
          </p:cNvPicPr>
          <p:nvPr/>
        </p:nvPicPr>
        <p:blipFill>
          <a:blip r:embed="rId3"/>
          <a:stretch>
            <a:fillRect/>
          </a:stretch>
        </p:blipFill>
        <p:spPr>
          <a:xfrm>
            <a:off x="3556000" y="1258445"/>
            <a:ext cx="4648849" cy="7278116"/>
          </a:xfrm>
          <a:prstGeom prst="rect">
            <a:avLst/>
          </a:prstGeom>
        </p:spPr>
      </p:pic>
      <p:sp>
        <p:nvSpPr>
          <p:cNvPr id="8" name="Rectangle 7">
            <a:extLst>
              <a:ext uri="{FF2B5EF4-FFF2-40B4-BE49-F238E27FC236}">
                <a16:creationId xmlns:a16="http://schemas.microsoft.com/office/drawing/2014/main" id="{97F3D2C1-B508-40F1-804E-86FD11830009}"/>
              </a:ext>
            </a:extLst>
          </p:cNvPr>
          <p:cNvSpPr/>
          <p:nvPr/>
        </p:nvSpPr>
        <p:spPr>
          <a:xfrm>
            <a:off x="7147798" y="3116927"/>
            <a:ext cx="2667000" cy="255454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B9280FB-D341-4DAB-B14A-09D91CEEA757}"/>
              </a:ext>
            </a:extLst>
          </p:cNvPr>
          <p:cNvSpPr txBox="1"/>
          <p:nvPr/>
        </p:nvSpPr>
        <p:spPr>
          <a:xfrm>
            <a:off x="7147798" y="3116926"/>
            <a:ext cx="2667000" cy="2554545"/>
          </a:xfrm>
          <a:prstGeom prst="rect">
            <a:avLst/>
          </a:prstGeom>
          <a:noFill/>
        </p:spPr>
        <p:txBody>
          <a:bodyPr wrap="square" rtlCol="0">
            <a:spAutoFit/>
          </a:bodyPr>
          <a:lstStyle/>
          <a:p>
            <a:pPr algn="ctr"/>
            <a:r>
              <a:rPr lang="en-US" sz="3200" b="1" dirty="0"/>
              <a:t>As of 2023, the share of CEOs who are women is 10.6%.</a:t>
            </a:r>
          </a:p>
        </p:txBody>
      </p:sp>
    </p:spTree>
    <p:extLst>
      <p:ext uri="{BB962C8B-B14F-4D97-AF65-F5344CB8AC3E}">
        <p14:creationId xmlns:p14="http://schemas.microsoft.com/office/powerpoint/2010/main" val="3853831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0160" y="-20472"/>
            <a:ext cx="10160000" cy="600202"/>
          </a:xfrm>
          <a:prstGeom prst="rect">
            <a:avLst/>
          </a:prstGeom>
          <a:solidFill>
            <a:scrgbClr r="0" g="0" b="0">
              <a:alpha val="0"/>
            </a:scrgbClr>
          </a:solidFill>
        </p:spPr>
      </p:pic>
      <p:sp>
        <p:nvSpPr>
          <p:cNvPr id="3" name="TextBox 2"/>
          <p:cNvSpPr txBox="1"/>
          <p:nvPr/>
        </p:nvSpPr>
        <p:spPr>
          <a:xfrm>
            <a:off x="2844799" y="141129"/>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sp>
        <p:nvSpPr>
          <p:cNvPr id="4" name="TextBox 3">
            <a:hlinkClick r:id="rId3"/>
          </p:cNvPr>
          <p:cNvSpPr txBox="1"/>
          <p:nvPr/>
        </p:nvSpPr>
        <p:spPr>
          <a:xfrm>
            <a:off x="1803399" y="3949700"/>
            <a:ext cx="2057400" cy="369332"/>
          </a:xfrm>
          <a:prstGeom prst="rect">
            <a:avLst/>
          </a:prstGeom>
          <a:noFill/>
        </p:spPr>
        <p:txBody>
          <a:bodyPr vert="horz" wrap="square" rtlCol="0">
            <a:spAutoFit/>
          </a:bodyPr>
          <a:lstStyle/>
          <a:p>
            <a:r>
              <a:rPr lang="en-US" dirty="0">
                <a:solidFill>
                  <a:srgbClr val="000000"/>
                </a:solidFill>
                <a:latin typeface="Arial - 24"/>
                <a:hlinkClick r:id="rId4"/>
              </a:rPr>
              <a:t>Finding Ada</a:t>
            </a:r>
            <a:endParaRPr lang="en-US" dirty="0">
              <a:solidFill>
                <a:srgbClr val="000000"/>
              </a:solidFill>
              <a:latin typeface="Arial - 24"/>
            </a:endParaRPr>
          </a:p>
        </p:txBody>
      </p:sp>
      <p:sp>
        <p:nvSpPr>
          <p:cNvPr id="5" name="TextBox 4">
            <a:hlinkClick r:id="rId5"/>
          </p:cNvPr>
          <p:cNvSpPr txBox="1"/>
          <p:nvPr/>
        </p:nvSpPr>
        <p:spPr>
          <a:xfrm>
            <a:off x="1803399" y="4611848"/>
            <a:ext cx="4622800" cy="369332"/>
          </a:xfrm>
          <a:prstGeom prst="rect">
            <a:avLst/>
          </a:prstGeom>
          <a:noFill/>
        </p:spPr>
        <p:txBody>
          <a:bodyPr vert="horz" wrap="square" rtlCol="0">
            <a:spAutoFit/>
          </a:bodyPr>
          <a:lstStyle/>
          <a:p>
            <a:r>
              <a:rPr lang="en-US" dirty="0">
                <a:solidFill>
                  <a:srgbClr val="000000"/>
                </a:solidFill>
                <a:latin typeface="Arial - 24"/>
                <a:hlinkClick r:id="rId6"/>
              </a:rPr>
              <a:t>Sketch of the Analytical Engine</a:t>
            </a:r>
            <a:endParaRPr lang="en-US" dirty="0">
              <a:solidFill>
                <a:srgbClr val="000000"/>
              </a:solidFill>
              <a:latin typeface="Arial - 24"/>
            </a:endParaRPr>
          </a:p>
        </p:txBody>
      </p:sp>
      <p:sp>
        <p:nvSpPr>
          <p:cNvPr id="6" name="TextBox 5">
            <a:hlinkClick r:id="rId7"/>
          </p:cNvPr>
          <p:cNvSpPr txBox="1"/>
          <p:nvPr/>
        </p:nvSpPr>
        <p:spPr>
          <a:xfrm>
            <a:off x="1803399" y="5157990"/>
            <a:ext cx="6705600" cy="369332"/>
          </a:xfrm>
          <a:prstGeom prst="rect">
            <a:avLst/>
          </a:prstGeom>
          <a:noFill/>
        </p:spPr>
        <p:txBody>
          <a:bodyPr vert="horz" wrap="square" rtlCol="0">
            <a:spAutoFit/>
          </a:bodyPr>
          <a:lstStyle/>
          <a:p>
            <a:r>
              <a:rPr lang="en-US" dirty="0">
                <a:solidFill>
                  <a:srgbClr val="000000"/>
                </a:solidFill>
                <a:latin typeface="Arial - 24"/>
                <a:hlinkClick r:id="rId7"/>
              </a:rPr>
              <a:t>Sketch of the Analytical Engine (more readable)</a:t>
            </a:r>
            <a:endParaRPr lang="en-US" dirty="0">
              <a:solidFill>
                <a:srgbClr val="000000"/>
              </a:solidFill>
              <a:latin typeface="Arial - 24"/>
            </a:endParaRPr>
          </a:p>
        </p:txBody>
      </p:sp>
      <p:sp>
        <p:nvSpPr>
          <p:cNvPr id="7" name="TextBox 6">
            <a:hlinkClick r:id="rId8"/>
          </p:cNvPr>
          <p:cNvSpPr txBox="1"/>
          <p:nvPr/>
        </p:nvSpPr>
        <p:spPr>
          <a:xfrm>
            <a:off x="1803399" y="5752362"/>
            <a:ext cx="7416800" cy="369332"/>
          </a:xfrm>
          <a:prstGeom prst="rect">
            <a:avLst/>
          </a:prstGeom>
          <a:noFill/>
        </p:spPr>
        <p:txBody>
          <a:bodyPr vert="horz" wrap="square" rtlCol="0">
            <a:spAutoFit/>
          </a:bodyPr>
          <a:lstStyle/>
          <a:p>
            <a:r>
              <a:rPr lang="en-US" dirty="0">
                <a:solidFill>
                  <a:srgbClr val="000000"/>
                </a:solidFill>
                <a:latin typeface="Arial - 24"/>
                <a:hlinkClick r:id="rId8"/>
              </a:rPr>
              <a:t>Letter from </a:t>
            </a:r>
            <a:r>
              <a:rPr lang="en-US" dirty="0" err="1">
                <a:solidFill>
                  <a:srgbClr val="000000"/>
                </a:solidFill>
                <a:latin typeface="Arial - 24"/>
                <a:hlinkClick r:id="rId8"/>
              </a:rPr>
              <a:t>DeMorgan</a:t>
            </a:r>
            <a:r>
              <a:rPr lang="en-US" dirty="0">
                <a:solidFill>
                  <a:srgbClr val="000000"/>
                </a:solidFill>
                <a:latin typeface="Arial - 24"/>
                <a:hlinkClick r:id="rId8"/>
              </a:rPr>
              <a:t> to Lady Byron (Ada's mother)</a:t>
            </a:r>
            <a:endParaRPr lang="en-US" dirty="0">
              <a:solidFill>
                <a:srgbClr val="000000"/>
              </a:solidFill>
              <a:latin typeface="Arial - 24"/>
            </a:endParaRPr>
          </a:p>
        </p:txBody>
      </p:sp>
      <p:sp>
        <p:nvSpPr>
          <p:cNvPr id="8" name="TextBox 7">
            <a:hlinkClick r:id="rId9"/>
          </p:cNvPr>
          <p:cNvSpPr txBox="1"/>
          <p:nvPr/>
        </p:nvSpPr>
        <p:spPr>
          <a:xfrm>
            <a:off x="1803399" y="3035300"/>
            <a:ext cx="8128000" cy="646331"/>
          </a:xfrm>
          <a:prstGeom prst="rect">
            <a:avLst/>
          </a:prstGeom>
          <a:noFill/>
        </p:spPr>
        <p:txBody>
          <a:bodyPr vert="horz" wrap="square" rtlCol="0">
            <a:spAutoFit/>
          </a:bodyPr>
          <a:lstStyle/>
          <a:p>
            <a:r>
              <a:rPr lang="en-US" dirty="0">
                <a:solidFill>
                  <a:srgbClr val="000000"/>
                </a:solidFill>
                <a:latin typeface="Arial - 24"/>
                <a:hlinkClick r:id="rId10"/>
              </a:rPr>
              <a:t>Bridging the Gender Gap: Why More Women Aren't Computer Scientists, Engineers </a:t>
            </a:r>
            <a:endParaRPr lang="en-US" dirty="0">
              <a:solidFill>
                <a:srgbClr val="000000"/>
              </a:solidFill>
              <a:latin typeface="Arial - 24"/>
            </a:endParaRPr>
          </a:p>
        </p:txBody>
      </p:sp>
    </p:spTree>
    <p:extLst>
      <p:ext uri="{BB962C8B-B14F-4D97-AF65-F5344CB8AC3E}">
        <p14:creationId xmlns:p14="http://schemas.microsoft.com/office/powerpoint/2010/main" val="934346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07518" y="965200"/>
            <a:ext cx="9744964" cy="5745353"/>
          </a:xfrm>
          <a:prstGeom prst="rect">
            <a:avLst/>
          </a:prstGeom>
          <a:solidFill>
            <a:scrgbClr r="0" g="0" b="0">
              <a:alpha val="0"/>
            </a:scrgbClr>
          </a:solidFill>
        </p:spPr>
      </p:pic>
      <p:sp>
        <p:nvSpPr>
          <p:cNvPr id="3" name="TextBox 2"/>
          <p:cNvSpPr txBox="1"/>
          <p:nvPr/>
        </p:nvSpPr>
        <p:spPr>
          <a:xfrm>
            <a:off x="355600" y="76708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2198490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8AA8422-4929-4184-918E-296ED75F5BCB}"/>
              </a:ext>
            </a:extLst>
          </p:cNvPr>
          <p:cNvGrpSpPr/>
          <p:nvPr/>
        </p:nvGrpSpPr>
        <p:grpSpPr>
          <a:xfrm>
            <a:off x="494314" y="736600"/>
            <a:ext cx="9171372" cy="7556653"/>
            <a:chOff x="215900" y="74678"/>
            <a:chExt cx="9171372" cy="7556653"/>
          </a:xfrm>
        </p:grpSpPr>
        <p:grpSp>
          <p:nvGrpSpPr>
            <p:cNvPr id="5" name="Group 4"/>
            <p:cNvGrpSpPr/>
            <p:nvPr/>
          </p:nvGrpSpPr>
          <p:grpSpPr>
            <a:xfrm>
              <a:off x="215900" y="74678"/>
              <a:ext cx="3272766" cy="5700823"/>
              <a:chOff x="215900" y="74678"/>
              <a:chExt cx="3683314" cy="5700823"/>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15900" y="76200"/>
                <a:ext cx="3673750" cy="5682464"/>
              </a:xfrm>
              <a:prstGeom prst="rect">
                <a:avLst/>
              </a:prstGeom>
              <a:solidFill>
                <a:scrgbClr r="0" g="0" b="0">
                  <a:alpha val="0"/>
                </a:scrgbClr>
              </a:solidFill>
            </p:spPr>
          </p:pic>
          <p:sp>
            <p:nvSpPr>
              <p:cNvPr id="3" name="Freeform 2"/>
              <p:cNvSpPr/>
              <p:nvPr/>
            </p:nvSpPr>
            <p:spPr>
              <a:xfrm>
                <a:off x="222034" y="74678"/>
                <a:ext cx="3677180" cy="5700823"/>
              </a:xfrm>
              <a:custGeom>
                <a:avLst/>
                <a:gdLst/>
                <a:ahLst/>
                <a:cxnLst/>
                <a:rect l="0" t="0" r="0" b="0"/>
                <a:pathLst>
                  <a:path w="3677180" h="5700823">
                    <a:moveTo>
                      <a:pt x="0" y="0"/>
                    </a:moveTo>
                    <a:lnTo>
                      <a:pt x="3677179" y="0"/>
                    </a:lnTo>
                    <a:lnTo>
                      <a:pt x="3677179" y="5700822"/>
                    </a:lnTo>
                    <a:lnTo>
                      <a:pt x="0" y="5700822"/>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46100" y="4644066"/>
                <a:ext cx="2942566" cy="923330"/>
              </a:xfrm>
              <a:prstGeom prst="rect">
                <a:avLst/>
              </a:prstGeom>
              <a:noFill/>
            </p:spPr>
            <p:txBody>
              <a:bodyPr vert="horz" rtlCol="0">
                <a:spAutoFit/>
              </a:bodyPr>
              <a:lstStyle/>
              <a:p>
                <a:pPr algn="ctr"/>
                <a:r>
                  <a:rPr lang="en-US" sz="2700" dirty="0">
                    <a:solidFill>
                      <a:srgbClr val="000000"/>
                    </a:solidFill>
                    <a:latin typeface="Arial - 36"/>
                  </a:rPr>
                  <a:t>Presidential Candidate</a:t>
                </a:r>
              </a:p>
            </p:txBody>
          </p:sp>
        </p:grpSp>
        <p:grpSp>
          <p:nvGrpSpPr>
            <p:cNvPr id="10" name="Group 9"/>
            <p:cNvGrpSpPr/>
            <p:nvPr/>
          </p:nvGrpSpPr>
          <p:grpSpPr>
            <a:xfrm>
              <a:off x="3488666" y="74678"/>
              <a:ext cx="3045518" cy="5728107"/>
              <a:chOff x="3935388" y="63500"/>
              <a:chExt cx="3045518" cy="5728107"/>
            </a:xfrm>
          </p:grpSpPr>
          <p:grpSp>
            <p:nvGrpSpPr>
              <p:cNvPr id="8" name="Group 7"/>
              <p:cNvGrpSpPr/>
              <p:nvPr/>
            </p:nvGrpSpPr>
            <p:grpSpPr>
              <a:xfrm>
                <a:off x="3935388" y="63500"/>
                <a:ext cx="3045518" cy="5728107"/>
                <a:chOff x="3935388" y="63500"/>
                <a:chExt cx="3045518" cy="5728107"/>
              </a:xfrm>
            </p:grpSpPr>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3937000" y="63500"/>
                  <a:ext cx="3043906" cy="5728107"/>
                </a:xfrm>
                <a:prstGeom prst="rect">
                  <a:avLst/>
                </a:prstGeom>
                <a:solidFill>
                  <a:scrgbClr r="0" g="0" b="0">
                    <a:alpha val="0"/>
                  </a:scrgbClr>
                </a:solidFill>
              </p:spPr>
            </p:pic>
            <p:sp>
              <p:nvSpPr>
                <p:cNvPr id="7" name="Freeform 6"/>
                <p:cNvSpPr/>
                <p:nvPr/>
              </p:nvSpPr>
              <p:spPr>
                <a:xfrm>
                  <a:off x="3935388" y="65664"/>
                  <a:ext cx="3040099" cy="5705965"/>
                </a:xfrm>
                <a:custGeom>
                  <a:avLst/>
                  <a:gdLst/>
                  <a:ahLst/>
                  <a:cxnLst/>
                  <a:rect l="0" t="0" r="0" b="0"/>
                  <a:pathLst>
                    <a:path w="3040099" h="5705965">
                      <a:moveTo>
                        <a:pt x="0" y="0"/>
                      </a:moveTo>
                      <a:lnTo>
                        <a:pt x="3040098" y="0"/>
                      </a:lnTo>
                      <a:lnTo>
                        <a:pt x="3040098" y="5705964"/>
                      </a:lnTo>
                      <a:lnTo>
                        <a:pt x="0" y="5705964"/>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4173019" y="5030573"/>
                <a:ext cx="2538573" cy="507831"/>
              </a:xfrm>
              <a:prstGeom prst="rect">
                <a:avLst/>
              </a:prstGeom>
              <a:noFill/>
            </p:spPr>
            <p:txBody>
              <a:bodyPr vert="horz" rtlCol="0">
                <a:spAutoFit/>
              </a:bodyPr>
              <a:lstStyle/>
              <a:p>
                <a:pPr algn="ctr"/>
                <a:r>
                  <a:rPr lang="en-US" sz="2700" dirty="0">
                    <a:solidFill>
                      <a:srgbClr val="000000"/>
                    </a:solidFill>
                    <a:latin typeface="Arial - 36"/>
                  </a:rPr>
                  <a:t>Army Medic</a:t>
                </a:r>
              </a:p>
            </p:txBody>
          </p:sp>
        </p:grpSp>
        <p:grpSp>
          <p:nvGrpSpPr>
            <p:cNvPr id="14" name="Group 13"/>
            <p:cNvGrpSpPr/>
            <p:nvPr/>
          </p:nvGrpSpPr>
          <p:grpSpPr>
            <a:xfrm>
              <a:off x="6534184" y="74678"/>
              <a:ext cx="2847029" cy="5714860"/>
              <a:chOff x="6985000" y="63500"/>
              <a:chExt cx="2847029" cy="5714860"/>
            </a:xfrm>
          </p:grpSpPr>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6985000" y="63500"/>
                <a:ext cx="2845831" cy="5714860"/>
              </a:xfrm>
              <a:prstGeom prst="rect">
                <a:avLst/>
              </a:prstGeom>
              <a:solidFill>
                <a:scrgbClr r="0" g="0" b="0">
                  <a:alpha val="0"/>
                </a:scrgbClr>
              </a:solidFill>
            </p:spPr>
          </p:pic>
          <p:sp>
            <p:nvSpPr>
              <p:cNvPr id="12" name="Freeform 11"/>
              <p:cNvSpPr/>
              <p:nvPr/>
            </p:nvSpPr>
            <p:spPr>
              <a:xfrm>
                <a:off x="6987228" y="64168"/>
                <a:ext cx="2844801" cy="5703861"/>
              </a:xfrm>
              <a:custGeom>
                <a:avLst/>
                <a:gdLst/>
                <a:ahLst/>
                <a:cxnLst/>
                <a:rect l="0" t="0" r="0" b="0"/>
                <a:pathLst>
                  <a:path w="2844801" h="5703861">
                    <a:moveTo>
                      <a:pt x="0" y="0"/>
                    </a:moveTo>
                    <a:lnTo>
                      <a:pt x="2844800" y="0"/>
                    </a:lnTo>
                    <a:lnTo>
                      <a:pt x="2844800" y="5703860"/>
                    </a:lnTo>
                    <a:lnTo>
                      <a:pt x="0" y="570386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47203" y="4620126"/>
                <a:ext cx="2510034" cy="923330"/>
              </a:xfrm>
              <a:prstGeom prst="rect">
                <a:avLst/>
              </a:prstGeom>
              <a:noFill/>
            </p:spPr>
            <p:txBody>
              <a:bodyPr vert="horz" rtlCol="0">
                <a:spAutoFit/>
              </a:bodyPr>
              <a:lstStyle/>
              <a:p>
                <a:pPr algn="ctr"/>
                <a:r>
                  <a:rPr lang="en-US" sz="2700" dirty="0">
                    <a:solidFill>
                      <a:srgbClr val="000000"/>
                    </a:solidFill>
                    <a:latin typeface="Arial - 36"/>
                  </a:rPr>
                  <a:t>Business Executive</a:t>
                </a:r>
              </a:p>
            </p:txBody>
          </p:sp>
        </p:grpSp>
        <p:sp>
          <p:nvSpPr>
            <p:cNvPr id="15" name="TextBox 14"/>
            <p:cNvSpPr txBox="1"/>
            <p:nvPr/>
          </p:nvSpPr>
          <p:spPr>
            <a:xfrm>
              <a:off x="395672" y="69850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grpSp>
    </p:spTree>
    <p:extLst>
      <p:ext uri="{BB962C8B-B14F-4D97-AF65-F5344CB8AC3E}">
        <p14:creationId xmlns:p14="http://schemas.microsoft.com/office/powerpoint/2010/main" val="221602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84924" y="736600"/>
            <a:ext cx="9590151" cy="5785866"/>
          </a:xfrm>
          <a:prstGeom prst="rect">
            <a:avLst/>
          </a:prstGeom>
          <a:solidFill>
            <a:scrgbClr r="0" g="0" b="0">
              <a:alpha val="0"/>
            </a:scrgbClr>
          </a:solidFill>
        </p:spPr>
      </p:pic>
      <p:sp>
        <p:nvSpPr>
          <p:cNvPr id="3" name="TextBox 2"/>
          <p:cNvSpPr txBox="1"/>
          <p:nvPr/>
        </p:nvSpPr>
        <p:spPr>
          <a:xfrm>
            <a:off x="431800" y="69850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94652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55891" y="889000"/>
            <a:ext cx="8848217" cy="5740273"/>
          </a:xfrm>
          <a:prstGeom prst="rect">
            <a:avLst/>
          </a:prstGeom>
          <a:solidFill>
            <a:scrgbClr r="0" g="0" b="0">
              <a:alpha val="0"/>
            </a:scrgbClr>
          </a:solidFill>
        </p:spPr>
      </p:pic>
      <p:sp>
        <p:nvSpPr>
          <p:cNvPr id="3" name="TextBox 2"/>
          <p:cNvSpPr txBox="1"/>
          <p:nvPr/>
        </p:nvSpPr>
        <p:spPr>
          <a:xfrm>
            <a:off x="479280" y="73660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321267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703961" y="812800"/>
            <a:ext cx="8752078" cy="5760339"/>
          </a:xfrm>
          <a:prstGeom prst="rect">
            <a:avLst/>
          </a:prstGeom>
          <a:solidFill>
            <a:scrgbClr r="0" g="0" b="0">
              <a:alpha val="0"/>
            </a:scrgbClr>
          </a:solidFill>
        </p:spPr>
      </p:pic>
      <p:sp>
        <p:nvSpPr>
          <p:cNvPr id="3" name="TextBox 2"/>
          <p:cNvSpPr txBox="1"/>
          <p:nvPr/>
        </p:nvSpPr>
        <p:spPr>
          <a:xfrm>
            <a:off x="431800" y="69850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874397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89428" y="812800"/>
            <a:ext cx="8823833" cy="5777484"/>
          </a:xfrm>
          <a:prstGeom prst="rect">
            <a:avLst/>
          </a:prstGeom>
          <a:solidFill>
            <a:scrgbClr r="0" g="0" b="0">
              <a:alpha val="0"/>
            </a:scrgbClr>
          </a:solidFill>
        </p:spPr>
      </p:pic>
      <p:sp>
        <p:nvSpPr>
          <p:cNvPr id="3" name="TextBox 2"/>
          <p:cNvSpPr txBox="1"/>
          <p:nvPr/>
        </p:nvSpPr>
        <p:spPr>
          <a:xfrm>
            <a:off x="518758" y="76708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3331104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96774" y="1061401"/>
            <a:ext cx="6350889" cy="5786628"/>
          </a:xfrm>
          <a:prstGeom prst="rect">
            <a:avLst/>
          </a:prstGeom>
          <a:solidFill>
            <a:scrgbClr r="0" g="0" b="0">
              <a:alpha val="0"/>
            </a:scrgbClr>
          </a:solidFill>
        </p:spPr>
      </p:pic>
      <p:grpSp>
        <p:nvGrpSpPr>
          <p:cNvPr id="7" name="Group 6"/>
          <p:cNvGrpSpPr/>
          <p:nvPr/>
        </p:nvGrpSpPr>
        <p:grpSpPr>
          <a:xfrm>
            <a:off x="6688914" y="1090598"/>
            <a:ext cx="2984107" cy="5728233"/>
            <a:chOff x="6629340" y="48457"/>
            <a:chExt cx="2984107" cy="5724267"/>
          </a:xfrm>
        </p:grpSpPr>
        <p:grpSp>
          <p:nvGrpSpPr>
            <p:cNvPr id="5" name="Group 4"/>
            <p:cNvGrpSpPr/>
            <p:nvPr/>
          </p:nvGrpSpPr>
          <p:grpSpPr>
            <a:xfrm>
              <a:off x="6629340" y="48457"/>
              <a:ext cx="2984107" cy="5724267"/>
              <a:chOff x="6629340" y="48457"/>
              <a:chExt cx="2984107" cy="5724267"/>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6629340" y="50726"/>
                <a:ext cx="2983119" cy="5708449"/>
              </a:xfrm>
              <a:prstGeom prst="rect">
                <a:avLst/>
              </a:prstGeom>
              <a:solidFill>
                <a:scrgbClr r="0" g="0" b="0">
                  <a:alpha val="0"/>
                </a:scrgbClr>
              </a:solidFill>
            </p:spPr>
          </p:pic>
          <p:sp>
            <p:nvSpPr>
              <p:cNvPr id="4" name="Freeform 3"/>
              <p:cNvSpPr/>
              <p:nvPr/>
            </p:nvSpPr>
            <p:spPr>
              <a:xfrm>
                <a:off x="6629711" y="48457"/>
                <a:ext cx="2983736" cy="5724267"/>
              </a:xfrm>
              <a:custGeom>
                <a:avLst/>
                <a:gdLst/>
                <a:ahLst/>
                <a:cxnLst/>
                <a:rect l="0" t="0" r="0" b="0"/>
                <a:pathLst>
                  <a:path w="2983736" h="5724267">
                    <a:moveTo>
                      <a:pt x="0" y="0"/>
                    </a:moveTo>
                    <a:lnTo>
                      <a:pt x="2983735" y="0"/>
                    </a:lnTo>
                    <a:lnTo>
                      <a:pt x="2983735" y="5724266"/>
                    </a:lnTo>
                    <a:lnTo>
                      <a:pt x="0" y="5724266"/>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7036741" y="4535521"/>
              <a:ext cx="2169675" cy="1193826"/>
            </a:xfrm>
            <a:prstGeom prst="rect">
              <a:avLst/>
            </a:prstGeom>
            <a:noFill/>
          </p:spPr>
          <p:txBody>
            <a:bodyPr vert="horz" wrap="square" rtlCol="0">
              <a:spAutoFit/>
            </a:bodyPr>
            <a:lstStyle/>
            <a:p>
              <a:pPr algn="ctr"/>
              <a:r>
                <a:rPr lang="en-US" sz="3600" dirty="0">
                  <a:solidFill>
                    <a:srgbClr val="000000"/>
                  </a:solidFill>
                  <a:latin typeface="Arial - 36"/>
                </a:rPr>
                <a:t>Olympic Gymnast</a:t>
              </a:r>
            </a:p>
          </p:txBody>
        </p:sp>
      </p:grpSp>
      <p:sp>
        <p:nvSpPr>
          <p:cNvPr id="8" name="TextBox 7"/>
          <p:cNvSpPr txBox="1"/>
          <p:nvPr/>
        </p:nvSpPr>
        <p:spPr>
          <a:xfrm>
            <a:off x="427516" y="74422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3597948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C05D1FD-2523-43CE-8C68-B3B407B738C7}"/>
              </a:ext>
            </a:extLst>
          </p:cNvPr>
          <p:cNvGrpSpPr/>
          <p:nvPr/>
        </p:nvGrpSpPr>
        <p:grpSpPr>
          <a:xfrm>
            <a:off x="812800" y="753733"/>
            <a:ext cx="9174172" cy="7280933"/>
            <a:chOff x="249228" y="350398"/>
            <a:chExt cx="9174172" cy="7280933"/>
          </a:xfrm>
        </p:grpSpPr>
        <p:grpSp>
          <p:nvGrpSpPr>
            <p:cNvPr id="5" name="Group 4"/>
            <p:cNvGrpSpPr/>
            <p:nvPr/>
          </p:nvGrpSpPr>
          <p:grpSpPr>
            <a:xfrm>
              <a:off x="6099679" y="350398"/>
              <a:ext cx="2606548" cy="5755438"/>
              <a:chOff x="6017260" y="29591"/>
              <a:chExt cx="2606548" cy="5755438"/>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019546" y="37846"/>
                <a:ext cx="2604262" cy="5739638"/>
              </a:xfrm>
              <a:prstGeom prst="rect">
                <a:avLst/>
              </a:prstGeom>
              <a:solidFill>
                <a:scrgbClr r="0" g="0" b="0">
                  <a:alpha val="0"/>
                </a:scrgbClr>
              </a:solidFill>
            </p:spPr>
          </p:pic>
          <p:sp>
            <p:nvSpPr>
              <p:cNvPr id="3" name="Freeform 2"/>
              <p:cNvSpPr/>
              <p:nvPr/>
            </p:nvSpPr>
            <p:spPr>
              <a:xfrm>
                <a:off x="6017260" y="29591"/>
                <a:ext cx="2585975" cy="5748783"/>
              </a:xfrm>
              <a:custGeom>
                <a:avLst/>
                <a:gdLst/>
                <a:ahLst/>
                <a:cxnLst/>
                <a:rect l="0" t="0" r="0" b="0"/>
                <a:pathLst>
                  <a:path w="2585975" h="5748783">
                    <a:moveTo>
                      <a:pt x="0" y="0"/>
                    </a:moveTo>
                    <a:lnTo>
                      <a:pt x="2585974" y="0"/>
                    </a:lnTo>
                    <a:lnTo>
                      <a:pt x="2585974" y="5748782"/>
                    </a:lnTo>
                    <a:lnTo>
                      <a:pt x="0" y="5748782"/>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172200" y="4584700"/>
                <a:ext cx="2260600" cy="1200329"/>
              </a:xfrm>
              <a:prstGeom prst="rect">
                <a:avLst/>
              </a:prstGeom>
              <a:noFill/>
            </p:spPr>
            <p:txBody>
              <a:bodyPr vert="horz" rtlCol="0">
                <a:spAutoFit/>
              </a:bodyPr>
              <a:lstStyle/>
              <a:p>
                <a:pPr algn="ctr"/>
                <a:r>
                  <a:rPr lang="en-US" sz="3600" dirty="0">
                    <a:solidFill>
                      <a:srgbClr val="000000"/>
                    </a:solidFill>
                    <a:latin typeface="Arial - 36"/>
                  </a:rPr>
                  <a:t>WNBA Player</a:t>
                </a:r>
              </a:p>
            </p:txBody>
          </p:sp>
        </p:grpSp>
        <p:grpSp>
          <p:nvGrpSpPr>
            <p:cNvPr id="9" name="Group 8"/>
            <p:cNvGrpSpPr/>
            <p:nvPr/>
          </p:nvGrpSpPr>
          <p:grpSpPr>
            <a:xfrm>
              <a:off x="249228" y="350398"/>
              <a:ext cx="2723643" cy="5758938"/>
              <a:chOff x="121158" y="42799"/>
              <a:chExt cx="2723643" cy="5764781"/>
            </a:xfrm>
          </p:grpSpPr>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127000" y="63500"/>
                <a:ext cx="2713863" cy="5732526"/>
              </a:xfrm>
              <a:prstGeom prst="rect">
                <a:avLst/>
              </a:prstGeom>
              <a:solidFill>
                <a:scrgbClr r="0" g="0" b="0">
                  <a:alpha val="0"/>
                </a:scrgbClr>
              </a:solidFill>
            </p:spPr>
          </p:pic>
          <p:sp>
            <p:nvSpPr>
              <p:cNvPr id="7" name="Freeform 6"/>
              <p:cNvSpPr/>
              <p:nvPr/>
            </p:nvSpPr>
            <p:spPr>
              <a:xfrm>
                <a:off x="121158" y="42799"/>
                <a:ext cx="2723643" cy="5753736"/>
              </a:xfrm>
              <a:custGeom>
                <a:avLst/>
                <a:gdLst/>
                <a:ahLst/>
                <a:cxnLst/>
                <a:rect l="0" t="0" r="0" b="0"/>
                <a:pathLst>
                  <a:path w="2723643" h="5753736">
                    <a:moveTo>
                      <a:pt x="0" y="0"/>
                    </a:moveTo>
                    <a:lnTo>
                      <a:pt x="2723642" y="0"/>
                    </a:lnTo>
                    <a:lnTo>
                      <a:pt x="2723642" y="5753735"/>
                    </a:lnTo>
                    <a:lnTo>
                      <a:pt x="0" y="5753735"/>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8531" y="4607251"/>
                <a:ext cx="2590800" cy="1200329"/>
              </a:xfrm>
              <a:prstGeom prst="rect">
                <a:avLst/>
              </a:prstGeom>
              <a:noFill/>
            </p:spPr>
            <p:txBody>
              <a:bodyPr vert="horz" rtlCol="0">
                <a:spAutoFit/>
              </a:bodyPr>
              <a:lstStyle/>
              <a:p>
                <a:pPr algn="ctr"/>
                <a:r>
                  <a:rPr lang="en-US" sz="3600" dirty="0">
                    <a:solidFill>
                      <a:srgbClr val="000000"/>
                    </a:solidFill>
                    <a:latin typeface="Arial - 36"/>
                  </a:rPr>
                  <a:t>Soccer Player</a:t>
                </a:r>
              </a:p>
            </p:txBody>
          </p:sp>
        </p:grpSp>
        <p:grpSp>
          <p:nvGrpSpPr>
            <p:cNvPr id="14" name="Group 13"/>
            <p:cNvGrpSpPr/>
            <p:nvPr/>
          </p:nvGrpSpPr>
          <p:grpSpPr>
            <a:xfrm>
              <a:off x="2984500" y="355600"/>
              <a:ext cx="3140965" cy="5753735"/>
              <a:chOff x="2870200" y="35687"/>
              <a:chExt cx="3149981" cy="5768721"/>
            </a:xfrm>
          </p:grpSpPr>
          <p:grpSp>
            <p:nvGrpSpPr>
              <p:cNvPr id="12" name="Group 11"/>
              <p:cNvGrpSpPr/>
              <p:nvPr/>
            </p:nvGrpSpPr>
            <p:grpSpPr>
              <a:xfrm>
                <a:off x="2870200" y="35687"/>
                <a:ext cx="3149981" cy="5768721"/>
                <a:chOff x="2870200" y="35687"/>
                <a:chExt cx="3149981" cy="5768721"/>
              </a:xfrm>
            </p:grpSpPr>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2870200" y="38100"/>
                  <a:ext cx="3149981" cy="5766308"/>
                </a:xfrm>
                <a:prstGeom prst="rect">
                  <a:avLst/>
                </a:prstGeom>
                <a:solidFill>
                  <a:scrgbClr r="0" g="0" b="0">
                    <a:alpha val="0"/>
                  </a:scrgbClr>
                </a:solidFill>
              </p:spPr>
            </p:pic>
            <p:sp>
              <p:nvSpPr>
                <p:cNvPr id="11" name="Freeform 10"/>
                <p:cNvSpPr/>
                <p:nvPr/>
              </p:nvSpPr>
              <p:spPr>
                <a:xfrm>
                  <a:off x="2871724" y="35687"/>
                  <a:ext cx="3137155" cy="5753736"/>
                </a:xfrm>
                <a:custGeom>
                  <a:avLst/>
                  <a:gdLst/>
                  <a:ahLst/>
                  <a:cxnLst/>
                  <a:rect l="0" t="0" r="0" b="0"/>
                  <a:pathLst>
                    <a:path w="3137155" h="5753736">
                      <a:moveTo>
                        <a:pt x="0" y="0"/>
                      </a:moveTo>
                      <a:lnTo>
                        <a:pt x="3137154" y="0"/>
                      </a:lnTo>
                      <a:lnTo>
                        <a:pt x="3137154" y="5753735"/>
                      </a:lnTo>
                      <a:lnTo>
                        <a:pt x="0" y="5753735"/>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979801" y="5131538"/>
                <a:ext cx="2921000" cy="646331"/>
              </a:xfrm>
              <a:prstGeom prst="rect">
                <a:avLst/>
              </a:prstGeom>
              <a:noFill/>
            </p:spPr>
            <p:txBody>
              <a:bodyPr vert="horz" rtlCol="0">
                <a:spAutoFit/>
              </a:bodyPr>
              <a:lstStyle/>
              <a:p>
                <a:pPr algn="ctr"/>
                <a:r>
                  <a:rPr lang="en-US" sz="3600" dirty="0">
                    <a:solidFill>
                      <a:srgbClr val="000000"/>
                    </a:solidFill>
                    <a:latin typeface="Arial - 36"/>
                  </a:rPr>
                  <a:t>Airline Pilot</a:t>
                </a:r>
              </a:p>
            </p:txBody>
          </p:sp>
        </p:grpSp>
        <p:sp>
          <p:nvSpPr>
            <p:cNvPr id="15" name="TextBox 14"/>
            <p:cNvSpPr txBox="1"/>
            <p:nvPr/>
          </p:nvSpPr>
          <p:spPr>
            <a:xfrm>
              <a:off x="431800" y="69850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grpSp>
    </p:spTree>
    <p:extLst>
      <p:ext uri="{BB962C8B-B14F-4D97-AF65-F5344CB8AC3E}">
        <p14:creationId xmlns:p14="http://schemas.microsoft.com/office/powerpoint/2010/main" val="43037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336394" y="1517140"/>
            <a:ext cx="9487212" cy="6400800"/>
          </a:xfrm>
          <a:prstGeom prst="rect">
            <a:avLst/>
          </a:prstGeom>
          <a:solidFill>
            <a:scrgbClr r="0" g="0" b="0">
              <a:alpha val="0"/>
            </a:scrgbClr>
          </a:solidFill>
        </p:spPr>
      </p:pic>
      <p:sp>
        <p:nvSpPr>
          <p:cNvPr id="5" name="TextBox 4"/>
          <p:cNvSpPr txBox="1"/>
          <p:nvPr/>
        </p:nvSpPr>
        <p:spPr>
          <a:xfrm>
            <a:off x="2152806" y="870460"/>
            <a:ext cx="7696200" cy="276999"/>
          </a:xfrm>
          <a:prstGeom prst="rect">
            <a:avLst/>
          </a:prstGeom>
          <a:noFill/>
        </p:spPr>
        <p:txBody>
          <a:bodyPr vert="horz" rtlCol="0">
            <a:spAutoFit/>
          </a:bodyPr>
          <a:lstStyle/>
          <a:p>
            <a:r>
              <a:rPr lang="en-US" sz="1200" dirty="0">
                <a:solidFill>
                  <a:srgbClr val="000000"/>
                </a:solidFill>
                <a:latin typeface="Calibri - 16"/>
              </a:rPr>
              <a:t>Source: http://fraser.stlouisfed.org/docs/publications/women/highlights_dolwb_1960.pdf</a:t>
            </a:r>
          </a:p>
        </p:txBody>
      </p:sp>
    </p:spTree>
    <p:extLst>
      <p:ext uri="{BB962C8B-B14F-4D97-AF65-F5344CB8AC3E}">
        <p14:creationId xmlns:p14="http://schemas.microsoft.com/office/powerpoint/2010/main" val="3595971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p:cNvGrpSpPr/>
          <p:nvPr/>
        </p:nvGrpSpPr>
        <p:grpSpPr>
          <a:xfrm>
            <a:off x="1117600" y="800186"/>
            <a:ext cx="2108200" cy="5778020"/>
            <a:chOff x="127000" y="49911"/>
            <a:chExt cx="2108200" cy="577802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127000" y="50800"/>
              <a:ext cx="2005584" cy="5742305"/>
            </a:xfrm>
            <a:prstGeom prst="rect">
              <a:avLst/>
            </a:prstGeom>
            <a:solidFill>
              <a:scrgbClr r="0" g="0" b="0">
                <a:alpha val="0"/>
              </a:scrgbClr>
            </a:solidFill>
          </p:spPr>
        </p:pic>
        <p:sp>
          <p:nvSpPr>
            <p:cNvPr id="3" name="Freeform 2"/>
            <p:cNvSpPr/>
            <p:nvPr/>
          </p:nvSpPr>
          <p:spPr>
            <a:xfrm>
              <a:off x="128397" y="49911"/>
              <a:ext cx="2010538" cy="5739512"/>
            </a:xfrm>
            <a:custGeom>
              <a:avLst/>
              <a:gdLst/>
              <a:ahLst/>
              <a:cxnLst/>
              <a:rect l="0" t="0" r="0" b="0"/>
              <a:pathLst>
                <a:path w="2010538" h="5739512">
                  <a:moveTo>
                    <a:pt x="0" y="0"/>
                  </a:moveTo>
                  <a:lnTo>
                    <a:pt x="2010537" y="0"/>
                  </a:lnTo>
                  <a:lnTo>
                    <a:pt x="2010537" y="5739511"/>
                  </a:lnTo>
                  <a:lnTo>
                    <a:pt x="0" y="5739511"/>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9400" y="5181600"/>
              <a:ext cx="1955800" cy="646331"/>
            </a:xfrm>
            <a:prstGeom prst="rect">
              <a:avLst/>
            </a:prstGeom>
            <a:noFill/>
          </p:spPr>
          <p:txBody>
            <a:bodyPr vert="horz" rtlCol="0">
              <a:spAutoFit/>
            </a:bodyPr>
            <a:lstStyle/>
            <a:p>
              <a:r>
                <a:rPr lang="en-US" sz="3600" dirty="0">
                  <a:solidFill>
                    <a:srgbClr val="000000"/>
                  </a:solidFill>
                  <a:latin typeface="Arial - 36"/>
                </a:rPr>
                <a:t>Dentist</a:t>
              </a:r>
            </a:p>
          </p:txBody>
        </p:sp>
      </p:grpSp>
      <p:grpSp>
        <p:nvGrpSpPr>
          <p:cNvPr id="9" name="Group 8"/>
          <p:cNvGrpSpPr/>
          <p:nvPr/>
        </p:nvGrpSpPr>
        <p:grpSpPr>
          <a:xfrm>
            <a:off x="3144731" y="788683"/>
            <a:ext cx="3253613" cy="5861229"/>
            <a:chOff x="2167636" y="38100"/>
            <a:chExt cx="3253613" cy="5861229"/>
          </a:xfrm>
        </p:grpSpPr>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2171700" y="38100"/>
              <a:ext cx="3249549" cy="5749290"/>
            </a:xfrm>
            <a:prstGeom prst="rect">
              <a:avLst/>
            </a:prstGeom>
            <a:solidFill>
              <a:scrgbClr r="0" g="0" b="0">
                <a:alpha val="0"/>
              </a:scrgbClr>
            </a:solidFill>
          </p:spPr>
        </p:pic>
        <p:sp>
          <p:nvSpPr>
            <p:cNvPr id="7" name="Freeform 6"/>
            <p:cNvSpPr/>
            <p:nvPr/>
          </p:nvSpPr>
          <p:spPr>
            <a:xfrm>
              <a:off x="2167636" y="44577"/>
              <a:ext cx="3219451" cy="5750688"/>
            </a:xfrm>
            <a:custGeom>
              <a:avLst/>
              <a:gdLst/>
              <a:ahLst/>
              <a:cxnLst/>
              <a:rect l="0" t="0" r="0" b="0"/>
              <a:pathLst>
                <a:path w="3219451" h="5750688">
                  <a:moveTo>
                    <a:pt x="0" y="0"/>
                  </a:moveTo>
                  <a:lnTo>
                    <a:pt x="3219450" y="0"/>
                  </a:lnTo>
                  <a:lnTo>
                    <a:pt x="3219450" y="5750687"/>
                  </a:lnTo>
                  <a:lnTo>
                    <a:pt x="0" y="5750687"/>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24100" y="4699000"/>
              <a:ext cx="2819400" cy="1200329"/>
            </a:xfrm>
            <a:prstGeom prst="rect">
              <a:avLst/>
            </a:prstGeom>
            <a:noFill/>
          </p:spPr>
          <p:txBody>
            <a:bodyPr vert="horz" rtlCol="0">
              <a:spAutoFit/>
            </a:bodyPr>
            <a:lstStyle/>
            <a:p>
              <a:pPr algn="ctr"/>
              <a:r>
                <a:rPr lang="en-US" sz="3600" dirty="0">
                  <a:solidFill>
                    <a:srgbClr val="000000"/>
                  </a:solidFill>
                  <a:latin typeface="Arial - 36"/>
                </a:rPr>
                <a:t>Olympic Skier</a:t>
              </a:r>
            </a:p>
          </p:txBody>
        </p:sp>
      </p:grpSp>
      <p:grpSp>
        <p:nvGrpSpPr>
          <p:cNvPr id="13" name="Group 12"/>
          <p:cNvGrpSpPr/>
          <p:nvPr/>
        </p:nvGrpSpPr>
        <p:grpSpPr>
          <a:xfrm>
            <a:off x="6375332" y="807552"/>
            <a:ext cx="3044444" cy="5834559"/>
            <a:chOff x="5417820" y="39370"/>
            <a:chExt cx="3044444" cy="5834559"/>
          </a:xfrm>
        </p:grpSpPr>
        <p:pic>
          <p:nvPicPr>
            <p:cNvPr id="10" name="Picture 9"/>
            <p:cNvPicPr>
              <a:picLocks/>
            </p:cNvPicPr>
            <p:nvPr/>
          </p:nvPicPr>
          <p:blipFill>
            <a:blip r:embed="rId5">
              <a:extLst>
                <a:ext uri="{28A0092B-C50C-407E-A947-70E740481C1C}">
                  <a14:useLocalDpi xmlns:a14="http://schemas.microsoft.com/office/drawing/2010/main" val="0"/>
                </a:ext>
              </a:extLst>
            </a:blip>
            <a:stretch>
              <a:fillRect/>
            </a:stretch>
          </p:blipFill>
          <p:spPr>
            <a:xfrm>
              <a:off x="5417820" y="39370"/>
              <a:ext cx="3044444" cy="5737606"/>
            </a:xfrm>
            <a:prstGeom prst="rect">
              <a:avLst/>
            </a:prstGeom>
            <a:solidFill>
              <a:scrgbClr r="0" g="0" b="0">
                <a:alpha val="0"/>
              </a:scrgbClr>
            </a:solidFill>
          </p:spPr>
        </p:pic>
        <p:sp>
          <p:nvSpPr>
            <p:cNvPr id="11" name="Freeform 10"/>
            <p:cNvSpPr/>
            <p:nvPr/>
          </p:nvSpPr>
          <p:spPr>
            <a:xfrm>
              <a:off x="5424678" y="45974"/>
              <a:ext cx="2999360" cy="5747894"/>
            </a:xfrm>
            <a:custGeom>
              <a:avLst/>
              <a:gdLst/>
              <a:ahLst/>
              <a:cxnLst/>
              <a:rect l="0" t="0" r="0" b="0"/>
              <a:pathLst>
                <a:path w="2999360" h="5747894">
                  <a:moveTo>
                    <a:pt x="0" y="0"/>
                  </a:moveTo>
                  <a:lnTo>
                    <a:pt x="2999359" y="0"/>
                  </a:lnTo>
                  <a:lnTo>
                    <a:pt x="2999359" y="5747893"/>
                  </a:lnTo>
                  <a:lnTo>
                    <a:pt x="0" y="5747893"/>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537200" y="4673600"/>
              <a:ext cx="2768600" cy="1200329"/>
            </a:xfrm>
            <a:prstGeom prst="rect">
              <a:avLst/>
            </a:prstGeom>
            <a:noFill/>
          </p:spPr>
          <p:txBody>
            <a:bodyPr vert="horz" rtlCol="0">
              <a:spAutoFit/>
            </a:bodyPr>
            <a:lstStyle/>
            <a:p>
              <a:pPr algn="ctr"/>
              <a:r>
                <a:rPr lang="en-US" sz="3600" dirty="0">
                  <a:solidFill>
                    <a:srgbClr val="000000"/>
                  </a:solidFill>
                  <a:latin typeface="Arial - 36"/>
                </a:rPr>
                <a:t>Presidential Candidate</a:t>
              </a:r>
            </a:p>
          </p:txBody>
        </p:sp>
      </p:grpSp>
      <p:sp>
        <p:nvSpPr>
          <p:cNvPr id="14" name="TextBox 13"/>
          <p:cNvSpPr txBox="1"/>
          <p:nvPr/>
        </p:nvSpPr>
        <p:spPr>
          <a:xfrm>
            <a:off x="889000" y="7378731"/>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233715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4"/>
          <p:cNvGrpSpPr/>
          <p:nvPr/>
        </p:nvGrpSpPr>
        <p:grpSpPr>
          <a:xfrm>
            <a:off x="4320315" y="812800"/>
            <a:ext cx="2436087" cy="5788680"/>
            <a:chOff x="5223023" y="63478"/>
            <a:chExt cx="2311291" cy="5816659"/>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5321417" y="63478"/>
              <a:ext cx="2114505" cy="5736365"/>
            </a:xfrm>
            <a:prstGeom prst="rect">
              <a:avLst/>
            </a:prstGeom>
            <a:solidFill>
              <a:scrgbClr r="0" g="0" b="0">
                <a:alpha val="0"/>
              </a:scrgbClr>
            </a:solidFill>
          </p:spPr>
        </p:pic>
        <p:sp>
          <p:nvSpPr>
            <p:cNvPr id="3" name="TextBox 2"/>
            <p:cNvSpPr txBox="1"/>
            <p:nvPr/>
          </p:nvSpPr>
          <p:spPr>
            <a:xfrm>
              <a:off x="5223023" y="4679808"/>
              <a:ext cx="2311291" cy="1200329"/>
            </a:xfrm>
            <a:prstGeom prst="rect">
              <a:avLst/>
            </a:prstGeom>
            <a:noFill/>
          </p:spPr>
          <p:txBody>
            <a:bodyPr vert="horz" wrap="square" rtlCol="0">
              <a:spAutoFit/>
            </a:bodyPr>
            <a:lstStyle/>
            <a:p>
              <a:pPr algn="ctr"/>
              <a:r>
                <a:rPr lang="en-US" sz="3600" dirty="0">
                  <a:solidFill>
                    <a:srgbClr val="000000"/>
                  </a:solidFill>
                  <a:latin typeface="Arial - 36"/>
                </a:rPr>
                <a:t>Business Executive</a:t>
              </a:r>
            </a:p>
          </p:txBody>
        </p:sp>
        <p:sp>
          <p:nvSpPr>
            <p:cNvPr id="4" name="Freeform 3"/>
            <p:cNvSpPr/>
            <p:nvPr/>
          </p:nvSpPr>
          <p:spPr>
            <a:xfrm>
              <a:off x="5325262" y="68425"/>
              <a:ext cx="2105006" cy="5738774"/>
            </a:xfrm>
            <a:custGeom>
              <a:avLst/>
              <a:gdLst/>
              <a:ahLst/>
              <a:cxnLst/>
              <a:rect l="0" t="0" r="0" b="0"/>
              <a:pathLst>
                <a:path w="2105006" h="5738774">
                  <a:moveTo>
                    <a:pt x="0" y="0"/>
                  </a:moveTo>
                  <a:lnTo>
                    <a:pt x="2105005" y="0"/>
                  </a:lnTo>
                  <a:lnTo>
                    <a:pt x="2105005" y="5738773"/>
                  </a:lnTo>
                  <a:lnTo>
                    <a:pt x="0" y="5738773"/>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p:cNvPicPr>
          <p:nvPr/>
        </p:nvPicPr>
        <p:blipFill>
          <a:blip r:embed="rId3">
            <a:extLst>
              <a:ext uri="{28A0092B-C50C-407E-A947-70E740481C1C}">
                <a14:useLocalDpi xmlns:a14="http://schemas.microsoft.com/office/drawing/2010/main" val="0"/>
              </a:ext>
            </a:extLst>
          </a:blip>
          <a:stretch>
            <a:fillRect/>
          </a:stretch>
        </p:blipFill>
        <p:spPr>
          <a:xfrm>
            <a:off x="6663481" y="814688"/>
            <a:ext cx="2093550" cy="5724755"/>
          </a:xfrm>
          <a:prstGeom prst="rect">
            <a:avLst/>
          </a:prstGeom>
          <a:solidFill>
            <a:scrgbClr r="0" g="0" b="0">
              <a:alpha val="0"/>
            </a:scrgbClr>
          </a:solidFill>
        </p:spPr>
      </p:pic>
      <p:sp>
        <p:nvSpPr>
          <p:cNvPr id="11" name="Freeform 10"/>
          <p:cNvSpPr/>
          <p:nvPr/>
        </p:nvSpPr>
        <p:spPr>
          <a:xfrm>
            <a:off x="6625223" y="812800"/>
            <a:ext cx="2115117" cy="5724755"/>
          </a:xfrm>
          <a:custGeom>
            <a:avLst/>
            <a:gdLst/>
            <a:ahLst/>
            <a:cxnLst/>
            <a:rect l="0" t="0" r="0" b="0"/>
            <a:pathLst>
              <a:path w="2115117" h="5747588">
                <a:moveTo>
                  <a:pt x="0" y="0"/>
                </a:moveTo>
                <a:lnTo>
                  <a:pt x="2115116" y="0"/>
                </a:lnTo>
                <a:lnTo>
                  <a:pt x="2115116" y="5747587"/>
                </a:lnTo>
                <a:lnTo>
                  <a:pt x="0" y="5747587"/>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659211" y="5366046"/>
            <a:ext cx="2108604" cy="1200329"/>
          </a:xfrm>
          <a:prstGeom prst="rect">
            <a:avLst/>
          </a:prstGeom>
          <a:noFill/>
        </p:spPr>
        <p:txBody>
          <a:bodyPr vert="horz" rtlCol="0">
            <a:spAutoFit/>
          </a:bodyPr>
          <a:lstStyle/>
          <a:p>
            <a:pPr algn="ctr"/>
            <a:r>
              <a:rPr lang="en-US" sz="3600" dirty="0">
                <a:solidFill>
                  <a:srgbClr val="000000"/>
                </a:solidFill>
                <a:latin typeface="Arial - 36"/>
              </a:rPr>
              <a:t>Olympic Swimmer</a:t>
            </a:r>
          </a:p>
        </p:txBody>
      </p:sp>
      <p:pic>
        <p:nvPicPr>
          <p:cNvPr id="14" name="Picture 13"/>
          <p:cNvPicPr>
            <a:picLocks/>
          </p:cNvPicPr>
          <p:nvPr/>
        </p:nvPicPr>
        <p:blipFill>
          <a:blip r:embed="rId4">
            <a:extLst>
              <a:ext uri="{28A0092B-C50C-407E-A947-70E740481C1C}">
                <a14:useLocalDpi xmlns:a14="http://schemas.microsoft.com/office/drawing/2010/main" val="0"/>
              </a:ext>
            </a:extLst>
          </a:blip>
          <a:stretch>
            <a:fillRect/>
          </a:stretch>
        </p:blipFill>
        <p:spPr>
          <a:xfrm>
            <a:off x="1498602" y="823885"/>
            <a:ext cx="2916909" cy="5724755"/>
          </a:xfrm>
          <a:prstGeom prst="rect">
            <a:avLst/>
          </a:prstGeom>
          <a:solidFill>
            <a:scrgbClr r="0" g="0" b="0">
              <a:alpha val="0"/>
            </a:scrgbClr>
          </a:solidFill>
        </p:spPr>
      </p:pic>
      <p:sp>
        <p:nvSpPr>
          <p:cNvPr id="15" name="Rectangle 14"/>
          <p:cNvSpPr/>
          <p:nvPr/>
        </p:nvSpPr>
        <p:spPr>
          <a:xfrm>
            <a:off x="1498600" y="812800"/>
            <a:ext cx="2916909" cy="572664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93796" y="5339114"/>
            <a:ext cx="2726519" cy="1200329"/>
          </a:xfrm>
          <a:prstGeom prst="rect">
            <a:avLst/>
          </a:prstGeom>
        </p:spPr>
        <p:txBody>
          <a:bodyPr wrap="square">
            <a:spAutoFit/>
          </a:bodyPr>
          <a:lstStyle/>
          <a:p>
            <a:pPr algn="ctr"/>
            <a:r>
              <a:rPr lang="en-US" sz="3600" dirty="0">
                <a:solidFill>
                  <a:srgbClr val="000000"/>
                </a:solidFill>
                <a:latin typeface="Arial - 36"/>
              </a:rPr>
              <a:t>Marine Corp Sergeant</a:t>
            </a:r>
          </a:p>
        </p:txBody>
      </p:sp>
      <p:sp>
        <p:nvSpPr>
          <p:cNvPr id="13" name="TextBox 12"/>
          <p:cNvSpPr txBox="1"/>
          <p:nvPr/>
        </p:nvSpPr>
        <p:spPr>
          <a:xfrm>
            <a:off x="736600" y="7327381"/>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492686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22197" y="4038111"/>
            <a:ext cx="5309674" cy="3092272"/>
          </a:xfrm>
          <a:prstGeom prst="rect">
            <a:avLst/>
          </a:prstGeom>
          <a:solidFill>
            <a:scrgbClr r="0" g="0" b="0">
              <a:alpha val="0"/>
            </a:scrgbClr>
          </a:solidFill>
        </p:spPr>
      </p:pic>
      <p:grpSp>
        <p:nvGrpSpPr>
          <p:cNvPr id="6" name="Group 5"/>
          <p:cNvGrpSpPr/>
          <p:nvPr/>
        </p:nvGrpSpPr>
        <p:grpSpPr>
          <a:xfrm>
            <a:off x="8271443" y="4025205"/>
            <a:ext cx="1539994" cy="3064365"/>
            <a:chOff x="8400787" y="2126707"/>
            <a:chExt cx="1345590" cy="3041181"/>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8510768" y="2127984"/>
              <a:ext cx="1120581" cy="3039904"/>
            </a:xfrm>
            <a:prstGeom prst="rect">
              <a:avLst/>
            </a:prstGeom>
            <a:solidFill>
              <a:scrgbClr r="0" g="0" b="0">
                <a:alpha val="0"/>
              </a:scrgbClr>
            </a:solidFill>
          </p:spPr>
        </p:pic>
        <p:sp>
          <p:nvSpPr>
            <p:cNvPr id="4" name="TextBox 3"/>
            <p:cNvSpPr txBox="1"/>
            <p:nvPr/>
          </p:nvSpPr>
          <p:spPr>
            <a:xfrm>
              <a:off x="8400787" y="4460002"/>
              <a:ext cx="1345590" cy="707886"/>
            </a:xfrm>
            <a:prstGeom prst="rect">
              <a:avLst/>
            </a:prstGeom>
            <a:noFill/>
          </p:spPr>
          <p:txBody>
            <a:bodyPr vert="horz" wrap="square" rtlCol="0">
              <a:spAutoFit/>
            </a:bodyPr>
            <a:lstStyle/>
            <a:p>
              <a:pPr algn="ctr"/>
              <a:r>
                <a:rPr lang="en-US" sz="2000" dirty="0">
                  <a:solidFill>
                    <a:srgbClr val="000000"/>
                  </a:solidFill>
                  <a:latin typeface="Arial - 36"/>
                </a:rPr>
                <a:t>Business Executive</a:t>
              </a:r>
            </a:p>
          </p:txBody>
        </p:sp>
        <p:sp>
          <p:nvSpPr>
            <p:cNvPr id="5" name="Freeform 4"/>
            <p:cNvSpPr/>
            <p:nvPr/>
          </p:nvSpPr>
          <p:spPr>
            <a:xfrm>
              <a:off x="8515815" y="2126707"/>
              <a:ext cx="1115534" cy="3041181"/>
            </a:xfrm>
            <a:custGeom>
              <a:avLst/>
              <a:gdLst/>
              <a:ahLst/>
              <a:cxnLst/>
              <a:rect l="0" t="0" r="0" b="0"/>
              <a:pathLst>
                <a:path w="1115534" h="3041181">
                  <a:moveTo>
                    <a:pt x="0" y="0"/>
                  </a:moveTo>
                  <a:lnTo>
                    <a:pt x="1115533" y="0"/>
                  </a:lnTo>
                  <a:lnTo>
                    <a:pt x="1115533" y="3041180"/>
                  </a:lnTo>
                  <a:lnTo>
                    <a:pt x="0" y="304118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718684" y="4037942"/>
            <a:ext cx="1656616" cy="3065401"/>
            <a:chOff x="6610796" y="3514494"/>
            <a:chExt cx="1656616" cy="3065401"/>
          </a:xfrm>
        </p:grpSpPr>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617357" y="3523293"/>
              <a:ext cx="1638988" cy="3042860"/>
            </a:xfrm>
            <a:prstGeom prst="rect">
              <a:avLst/>
            </a:prstGeom>
            <a:solidFill>
              <a:scrgbClr r="0" g="0" b="0">
                <a:alpha val="0"/>
              </a:scrgbClr>
            </a:solidFill>
          </p:spPr>
        </p:pic>
        <p:sp>
          <p:nvSpPr>
            <p:cNvPr id="8" name="Freeform 7"/>
            <p:cNvSpPr/>
            <p:nvPr/>
          </p:nvSpPr>
          <p:spPr>
            <a:xfrm>
              <a:off x="6619862" y="3514494"/>
              <a:ext cx="1645487" cy="3059442"/>
            </a:xfrm>
            <a:custGeom>
              <a:avLst/>
              <a:gdLst/>
              <a:ahLst/>
              <a:cxnLst/>
              <a:rect l="0" t="0" r="0" b="0"/>
              <a:pathLst>
                <a:path w="1645487" h="3059442">
                  <a:moveTo>
                    <a:pt x="0" y="0"/>
                  </a:moveTo>
                  <a:lnTo>
                    <a:pt x="1645486" y="0"/>
                  </a:lnTo>
                  <a:lnTo>
                    <a:pt x="1645486" y="3059441"/>
                  </a:lnTo>
                  <a:lnTo>
                    <a:pt x="0" y="3059441"/>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10796" y="5872009"/>
              <a:ext cx="1656616" cy="707886"/>
            </a:xfrm>
            <a:prstGeom prst="rect">
              <a:avLst/>
            </a:prstGeom>
            <a:noFill/>
          </p:spPr>
          <p:txBody>
            <a:bodyPr vert="horz" rtlCol="0">
              <a:spAutoFit/>
            </a:bodyPr>
            <a:lstStyle/>
            <a:p>
              <a:pPr algn="ctr"/>
              <a:r>
                <a:rPr lang="en-US" sz="2000" dirty="0">
                  <a:solidFill>
                    <a:srgbClr val="000000"/>
                  </a:solidFill>
                  <a:latin typeface="Arial - 36"/>
                </a:rPr>
                <a:t>Marine Corp Sergeant</a:t>
              </a:r>
            </a:p>
          </p:txBody>
        </p:sp>
      </p:grpSp>
      <p:grpSp>
        <p:nvGrpSpPr>
          <p:cNvPr id="14" name="Group 13"/>
          <p:cNvGrpSpPr/>
          <p:nvPr/>
        </p:nvGrpSpPr>
        <p:grpSpPr>
          <a:xfrm>
            <a:off x="5514176" y="4037942"/>
            <a:ext cx="1316979" cy="3085148"/>
            <a:chOff x="5336516" y="3517032"/>
            <a:chExt cx="1316979" cy="3085148"/>
          </a:xfrm>
        </p:grpSpPr>
        <p:pic>
          <p:nvPicPr>
            <p:cNvPr id="11" name="Picture 10"/>
            <p:cNvPicPr>
              <a:picLocks/>
            </p:cNvPicPr>
            <p:nvPr/>
          </p:nvPicPr>
          <p:blipFill>
            <a:blip r:embed="rId5">
              <a:extLst>
                <a:ext uri="{28A0092B-C50C-407E-A947-70E740481C1C}">
                  <a14:useLocalDpi xmlns:a14="http://schemas.microsoft.com/office/drawing/2010/main" val="0"/>
                </a:ext>
              </a:extLst>
            </a:blip>
            <a:stretch>
              <a:fillRect/>
            </a:stretch>
          </p:blipFill>
          <p:spPr>
            <a:xfrm>
              <a:off x="5461910" y="3517978"/>
              <a:ext cx="1134809" cy="3050682"/>
            </a:xfrm>
            <a:prstGeom prst="rect">
              <a:avLst/>
            </a:prstGeom>
            <a:solidFill>
              <a:scrgbClr r="0" g="0" b="0">
                <a:alpha val="0"/>
              </a:scrgbClr>
            </a:solidFill>
          </p:spPr>
        </p:pic>
        <p:sp>
          <p:nvSpPr>
            <p:cNvPr id="12" name="Freeform 11"/>
            <p:cNvSpPr/>
            <p:nvPr/>
          </p:nvSpPr>
          <p:spPr>
            <a:xfrm>
              <a:off x="5467120" y="3517032"/>
              <a:ext cx="1127095" cy="3062863"/>
            </a:xfrm>
            <a:custGeom>
              <a:avLst/>
              <a:gdLst/>
              <a:ahLst/>
              <a:cxnLst/>
              <a:rect l="0" t="0" r="0" b="0"/>
              <a:pathLst>
                <a:path w="1127095" h="3062863">
                  <a:moveTo>
                    <a:pt x="0" y="0"/>
                  </a:moveTo>
                  <a:lnTo>
                    <a:pt x="1127094" y="0"/>
                  </a:lnTo>
                  <a:lnTo>
                    <a:pt x="1127094" y="3062862"/>
                  </a:lnTo>
                  <a:lnTo>
                    <a:pt x="0" y="3062862"/>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36516" y="5894294"/>
              <a:ext cx="1316979" cy="707886"/>
            </a:xfrm>
            <a:prstGeom prst="rect">
              <a:avLst/>
            </a:prstGeom>
            <a:noFill/>
          </p:spPr>
          <p:txBody>
            <a:bodyPr vert="horz" wrap="square" rtlCol="0">
              <a:spAutoFit/>
            </a:bodyPr>
            <a:lstStyle/>
            <a:p>
              <a:pPr algn="ctr"/>
              <a:r>
                <a:rPr lang="en-US" sz="2000" dirty="0">
                  <a:solidFill>
                    <a:srgbClr val="000000"/>
                  </a:solidFill>
                  <a:latin typeface="Arial - 36"/>
                </a:rPr>
                <a:t>Olympic Swimmer</a:t>
              </a:r>
            </a:p>
          </p:txBody>
        </p:sp>
      </p:grpSp>
      <p:pic>
        <p:nvPicPr>
          <p:cNvPr id="15" name="Picture 1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55893" y="613203"/>
            <a:ext cx="4942459" cy="3078488"/>
          </a:xfrm>
          <a:prstGeom prst="rect">
            <a:avLst/>
          </a:prstGeom>
          <a:solidFill>
            <a:scrgbClr r="0" g="0" b="0">
              <a:alpha val="0"/>
            </a:scrgbClr>
          </a:solidFill>
        </p:spPr>
      </p:pic>
      <p:pic>
        <p:nvPicPr>
          <p:cNvPr id="16" name="Picture 15"/>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5185370" y="613203"/>
            <a:ext cx="4718737" cy="3073609"/>
          </a:xfrm>
          <a:prstGeom prst="rect">
            <a:avLst/>
          </a:prstGeom>
          <a:solidFill>
            <a:scrgbClr r="0" g="0" b="0">
              <a:alpha val="0"/>
            </a:scrgbClr>
          </a:solidFill>
        </p:spPr>
      </p:pic>
      <p:sp>
        <p:nvSpPr>
          <p:cNvPr id="17" name="TextBox 16"/>
          <p:cNvSpPr txBox="1"/>
          <p:nvPr/>
        </p:nvSpPr>
        <p:spPr>
          <a:xfrm>
            <a:off x="355600" y="78232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178436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86024" y="4380394"/>
            <a:ext cx="5407473" cy="3121473"/>
          </a:xfrm>
          <a:prstGeom prst="rect">
            <a:avLst/>
          </a:prstGeom>
          <a:solidFill>
            <a:scrgbClr r="0" g="0" b="0">
              <a:alpha val="0"/>
            </a:scrgbClr>
          </a:solidFill>
        </p:spPr>
      </p:pic>
      <p:grpSp>
        <p:nvGrpSpPr>
          <p:cNvPr id="6" name="Group 5"/>
          <p:cNvGrpSpPr/>
          <p:nvPr/>
        </p:nvGrpSpPr>
        <p:grpSpPr>
          <a:xfrm>
            <a:off x="5991546" y="4380394"/>
            <a:ext cx="1984474" cy="3149084"/>
            <a:chOff x="5507489" y="3454915"/>
            <a:chExt cx="1989622" cy="3157113"/>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5507489" y="3455742"/>
              <a:ext cx="1984474" cy="3069555"/>
            </a:xfrm>
            <a:prstGeom prst="rect">
              <a:avLst/>
            </a:prstGeom>
            <a:solidFill>
              <a:scrgbClr r="0" g="0" b="0">
                <a:alpha val="0"/>
              </a:scrgbClr>
            </a:solidFill>
          </p:spPr>
        </p:pic>
        <p:sp>
          <p:nvSpPr>
            <p:cNvPr id="4" name="Freeform 3"/>
            <p:cNvSpPr/>
            <p:nvPr/>
          </p:nvSpPr>
          <p:spPr>
            <a:xfrm>
              <a:off x="5510785" y="3454915"/>
              <a:ext cx="1986326" cy="3079439"/>
            </a:xfrm>
            <a:custGeom>
              <a:avLst/>
              <a:gdLst/>
              <a:ahLst/>
              <a:cxnLst/>
              <a:rect l="0" t="0" r="0" b="0"/>
              <a:pathLst>
                <a:path w="1986326" h="3079439">
                  <a:moveTo>
                    <a:pt x="0" y="0"/>
                  </a:moveTo>
                  <a:lnTo>
                    <a:pt x="1986325" y="0"/>
                  </a:lnTo>
                  <a:lnTo>
                    <a:pt x="1986325" y="3079438"/>
                  </a:lnTo>
                  <a:lnTo>
                    <a:pt x="0" y="3079438"/>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56660" y="5842587"/>
              <a:ext cx="1649980" cy="769441"/>
            </a:xfrm>
            <a:prstGeom prst="rect">
              <a:avLst/>
            </a:prstGeom>
            <a:noFill/>
          </p:spPr>
          <p:txBody>
            <a:bodyPr vert="horz" rtlCol="0">
              <a:spAutoFit/>
            </a:bodyPr>
            <a:lstStyle/>
            <a:p>
              <a:pPr algn="ctr"/>
              <a:r>
                <a:rPr lang="en-US" sz="2200" dirty="0">
                  <a:solidFill>
                    <a:srgbClr val="000000"/>
                  </a:solidFill>
                  <a:latin typeface="Arial - 36"/>
                </a:rPr>
                <a:t>Presidential Candidate</a:t>
              </a:r>
            </a:p>
          </p:txBody>
        </p:sp>
      </p:grpSp>
      <p:grpSp>
        <p:nvGrpSpPr>
          <p:cNvPr id="11" name="Group 10"/>
          <p:cNvGrpSpPr/>
          <p:nvPr/>
        </p:nvGrpSpPr>
        <p:grpSpPr>
          <a:xfrm>
            <a:off x="7976465" y="4362854"/>
            <a:ext cx="1641668" cy="3098477"/>
            <a:chOff x="7527030" y="3451996"/>
            <a:chExt cx="1641668" cy="3098477"/>
          </a:xfrm>
        </p:grpSpPr>
        <p:grpSp>
          <p:nvGrpSpPr>
            <p:cNvPr id="9" name="Group 8"/>
            <p:cNvGrpSpPr/>
            <p:nvPr/>
          </p:nvGrpSpPr>
          <p:grpSpPr>
            <a:xfrm>
              <a:off x="7527030" y="3451996"/>
              <a:ext cx="1641668" cy="3087653"/>
              <a:chOff x="7527030" y="3451996"/>
              <a:chExt cx="1641668" cy="3087653"/>
            </a:xfrm>
          </p:grpSpPr>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7527921" y="3451996"/>
                <a:ext cx="1640777" cy="3087653"/>
              </a:xfrm>
              <a:prstGeom prst="rect">
                <a:avLst/>
              </a:prstGeom>
              <a:solidFill>
                <a:scrgbClr r="0" g="0" b="0">
                  <a:alpha val="0"/>
                </a:scrgbClr>
              </a:solidFill>
            </p:spPr>
          </p:pic>
          <p:sp>
            <p:nvSpPr>
              <p:cNvPr id="8" name="Freeform 7"/>
              <p:cNvSpPr/>
              <p:nvPr/>
            </p:nvSpPr>
            <p:spPr>
              <a:xfrm>
                <a:off x="7527030" y="3453157"/>
                <a:ext cx="1638728" cy="3075742"/>
              </a:xfrm>
              <a:custGeom>
                <a:avLst/>
                <a:gdLst/>
                <a:ahLst/>
                <a:cxnLst/>
                <a:rect l="0" t="0" r="0" b="0"/>
                <a:pathLst>
                  <a:path w="1638728" h="3075742">
                    <a:moveTo>
                      <a:pt x="0" y="0"/>
                    </a:moveTo>
                    <a:lnTo>
                      <a:pt x="1638727" y="0"/>
                    </a:lnTo>
                    <a:lnTo>
                      <a:pt x="1638727" y="3075741"/>
                    </a:lnTo>
                    <a:lnTo>
                      <a:pt x="0" y="3075741"/>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32547" y="5781032"/>
              <a:ext cx="1427694" cy="769441"/>
            </a:xfrm>
            <a:prstGeom prst="rect">
              <a:avLst/>
            </a:prstGeom>
            <a:noFill/>
          </p:spPr>
          <p:txBody>
            <a:bodyPr vert="horz" rtlCol="0">
              <a:spAutoFit/>
            </a:bodyPr>
            <a:lstStyle/>
            <a:p>
              <a:pPr algn="ctr"/>
              <a:r>
                <a:rPr lang="en-US" sz="2200" dirty="0">
                  <a:solidFill>
                    <a:srgbClr val="000000"/>
                  </a:solidFill>
                  <a:latin typeface="Arial - 36"/>
                </a:rPr>
                <a:t>Army Medic</a:t>
              </a:r>
            </a:p>
          </p:txBody>
        </p:sp>
      </p:grpSp>
      <p:pic>
        <p:nvPicPr>
          <p:cNvPr id="12" name="Picture 1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09650" y="972393"/>
            <a:ext cx="4789891" cy="3104055"/>
          </a:xfrm>
          <a:prstGeom prst="rect">
            <a:avLst/>
          </a:prstGeom>
          <a:solidFill>
            <a:scrgbClr r="0" g="0" b="0">
              <a:alpha val="0"/>
            </a:scrgbClr>
          </a:solidFill>
        </p:spPr>
      </p:pic>
      <p:pic>
        <p:nvPicPr>
          <p:cNvPr id="13" name="Picture 12"/>
          <p:cNvPicPr>
            <a:picLocks/>
          </p:cNvPicPr>
          <p:nvPr/>
        </p:nvPicPr>
        <p:blipFill>
          <a:blip r:embed="rId6">
            <a:extLst>
              <a:ext uri="{28A0092B-C50C-407E-A947-70E740481C1C}">
                <a14:useLocalDpi xmlns:a14="http://schemas.microsoft.com/office/drawing/2010/main" val="0"/>
              </a:ext>
            </a:extLst>
          </a:blip>
          <a:stretch>
            <a:fillRect/>
          </a:stretch>
        </p:blipFill>
        <p:spPr>
          <a:xfrm>
            <a:off x="5599541" y="990239"/>
            <a:ext cx="3410486" cy="3099161"/>
          </a:xfrm>
          <a:prstGeom prst="rect">
            <a:avLst/>
          </a:prstGeom>
          <a:solidFill>
            <a:scrgbClr r="0" g="0" b="0">
              <a:alpha val="0"/>
            </a:scrgbClr>
          </a:solidFill>
        </p:spPr>
      </p:pic>
      <p:sp>
        <p:nvSpPr>
          <p:cNvPr id="14" name="TextBox 13"/>
          <p:cNvSpPr txBox="1"/>
          <p:nvPr/>
        </p:nvSpPr>
        <p:spPr>
          <a:xfrm>
            <a:off x="382991" y="7805813"/>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4231653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 name="Group 5"/>
          <p:cNvGrpSpPr/>
          <p:nvPr/>
        </p:nvGrpSpPr>
        <p:grpSpPr>
          <a:xfrm>
            <a:off x="1409434" y="880752"/>
            <a:ext cx="1621050" cy="3113356"/>
            <a:chOff x="220451" y="147701"/>
            <a:chExt cx="1621050" cy="3113356"/>
          </a:xfrm>
        </p:grpSpPr>
        <p:grpSp>
          <p:nvGrpSpPr>
            <p:cNvPr id="4" name="Group 3"/>
            <p:cNvGrpSpPr/>
            <p:nvPr/>
          </p:nvGrpSpPr>
          <p:grpSpPr>
            <a:xfrm>
              <a:off x="232537" y="147701"/>
              <a:ext cx="1608964" cy="3086482"/>
              <a:chOff x="232537" y="147701"/>
              <a:chExt cx="1608964" cy="3086482"/>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32537" y="148844"/>
                <a:ext cx="1608455" cy="3077972"/>
              </a:xfrm>
              <a:prstGeom prst="rect">
                <a:avLst/>
              </a:prstGeom>
              <a:solidFill>
                <a:scrgbClr r="0" g="0" b="0">
                  <a:alpha val="0"/>
                </a:scrgbClr>
              </a:solidFill>
            </p:spPr>
          </p:pic>
          <p:sp>
            <p:nvSpPr>
              <p:cNvPr id="3" name="Freeform 2"/>
              <p:cNvSpPr/>
              <p:nvPr/>
            </p:nvSpPr>
            <p:spPr>
              <a:xfrm>
                <a:off x="232664" y="147701"/>
                <a:ext cx="1608837" cy="3086482"/>
              </a:xfrm>
              <a:custGeom>
                <a:avLst/>
                <a:gdLst/>
                <a:ahLst/>
                <a:cxnLst/>
                <a:rect l="0" t="0" r="0" b="0"/>
                <a:pathLst>
                  <a:path w="1608837" h="3086482">
                    <a:moveTo>
                      <a:pt x="0" y="0"/>
                    </a:moveTo>
                    <a:lnTo>
                      <a:pt x="1608836" y="0"/>
                    </a:lnTo>
                    <a:lnTo>
                      <a:pt x="1608836" y="3086481"/>
                    </a:lnTo>
                    <a:lnTo>
                      <a:pt x="0" y="3086481"/>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20451" y="2430060"/>
              <a:ext cx="1525509" cy="830997"/>
            </a:xfrm>
            <a:prstGeom prst="rect">
              <a:avLst/>
            </a:prstGeom>
            <a:noFill/>
          </p:spPr>
          <p:txBody>
            <a:bodyPr vert="horz" wrap="square" rtlCol="0">
              <a:spAutoFit/>
            </a:bodyPr>
            <a:lstStyle/>
            <a:p>
              <a:pPr algn="ctr"/>
              <a:r>
                <a:rPr lang="en-US" sz="2400" dirty="0">
                  <a:solidFill>
                    <a:srgbClr val="000000"/>
                  </a:solidFill>
                  <a:latin typeface="Arial - 36"/>
                </a:rPr>
                <a:t>Olympic Gymnast</a:t>
              </a:r>
            </a:p>
          </p:txBody>
        </p:sp>
      </p:grpSp>
      <p:grpSp>
        <p:nvGrpSpPr>
          <p:cNvPr id="10" name="Group 9"/>
          <p:cNvGrpSpPr/>
          <p:nvPr/>
        </p:nvGrpSpPr>
        <p:grpSpPr>
          <a:xfrm>
            <a:off x="3044066" y="887471"/>
            <a:ext cx="1110746" cy="3080588"/>
            <a:chOff x="1856048" y="153360"/>
            <a:chExt cx="1110746" cy="3080588"/>
          </a:xfrm>
        </p:grpSpPr>
        <p:pic>
          <p:nvPicPr>
            <p:cNvPr id="7" name="Picture 6"/>
            <p:cNvPicPr>
              <a:picLocks/>
            </p:cNvPicPr>
            <p:nvPr/>
          </p:nvPicPr>
          <p:blipFill>
            <a:blip r:embed="rId3">
              <a:extLst>
                <a:ext uri="{28A0092B-C50C-407E-A947-70E740481C1C}">
                  <a14:useLocalDpi xmlns:a14="http://schemas.microsoft.com/office/drawing/2010/main" val="0"/>
                </a:ext>
              </a:extLst>
            </a:blip>
            <a:stretch>
              <a:fillRect/>
            </a:stretch>
          </p:blipFill>
          <p:spPr>
            <a:xfrm>
              <a:off x="1856048" y="153836"/>
              <a:ext cx="1075773" cy="3080112"/>
            </a:xfrm>
            <a:prstGeom prst="rect">
              <a:avLst/>
            </a:prstGeom>
            <a:solidFill>
              <a:scrgbClr r="0" g="0" b="0">
                <a:alpha val="0"/>
              </a:scrgbClr>
            </a:solidFill>
          </p:spPr>
        </p:pic>
        <p:sp>
          <p:nvSpPr>
            <p:cNvPr id="8" name="Freeform 7"/>
            <p:cNvSpPr/>
            <p:nvPr/>
          </p:nvSpPr>
          <p:spPr>
            <a:xfrm>
              <a:off x="1856800" y="153360"/>
              <a:ext cx="1078432" cy="3078613"/>
            </a:xfrm>
            <a:custGeom>
              <a:avLst/>
              <a:gdLst/>
              <a:ahLst/>
              <a:cxnLst/>
              <a:rect l="0" t="0" r="0" b="0"/>
              <a:pathLst>
                <a:path w="1078432" h="3078613">
                  <a:moveTo>
                    <a:pt x="0" y="0"/>
                  </a:moveTo>
                  <a:lnTo>
                    <a:pt x="1078431" y="0"/>
                  </a:lnTo>
                  <a:lnTo>
                    <a:pt x="1078431" y="3078612"/>
                  </a:lnTo>
                  <a:lnTo>
                    <a:pt x="0" y="3078612"/>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58843" y="2786993"/>
              <a:ext cx="1107951" cy="446276"/>
            </a:xfrm>
            <a:prstGeom prst="rect">
              <a:avLst/>
            </a:prstGeom>
            <a:noFill/>
          </p:spPr>
          <p:txBody>
            <a:bodyPr vert="horz" rtlCol="0">
              <a:spAutoFit/>
            </a:bodyPr>
            <a:lstStyle/>
            <a:p>
              <a:r>
                <a:rPr lang="en-US" sz="2300" dirty="0">
                  <a:solidFill>
                    <a:srgbClr val="000000"/>
                  </a:solidFill>
                  <a:latin typeface="Arial - 36"/>
                </a:rPr>
                <a:t>Dentist</a:t>
              </a:r>
            </a:p>
          </p:txBody>
        </p:sp>
      </p:grpSp>
      <p:grpSp>
        <p:nvGrpSpPr>
          <p:cNvPr id="14" name="Group 13"/>
          <p:cNvGrpSpPr/>
          <p:nvPr/>
        </p:nvGrpSpPr>
        <p:grpSpPr>
          <a:xfrm>
            <a:off x="5753097" y="880752"/>
            <a:ext cx="1738421" cy="3198704"/>
            <a:chOff x="4531582" y="154143"/>
            <a:chExt cx="1738421" cy="3198704"/>
          </a:xfrm>
        </p:grpSpPr>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4533747" y="154143"/>
              <a:ext cx="1736256" cy="3071885"/>
            </a:xfrm>
            <a:prstGeom prst="rect">
              <a:avLst/>
            </a:prstGeom>
            <a:solidFill>
              <a:scrgbClr r="0" g="0" b="0">
                <a:alpha val="0"/>
              </a:scrgbClr>
            </a:solidFill>
          </p:spPr>
        </p:pic>
        <p:sp>
          <p:nvSpPr>
            <p:cNvPr id="12" name="Freeform 11"/>
            <p:cNvSpPr/>
            <p:nvPr/>
          </p:nvSpPr>
          <p:spPr>
            <a:xfrm>
              <a:off x="4531582" y="157604"/>
              <a:ext cx="1720172" cy="3072630"/>
            </a:xfrm>
            <a:custGeom>
              <a:avLst/>
              <a:gdLst/>
              <a:ahLst/>
              <a:cxnLst/>
              <a:rect l="0" t="0" r="0" b="0"/>
              <a:pathLst>
                <a:path w="1720172" h="3072630">
                  <a:moveTo>
                    <a:pt x="0" y="0"/>
                  </a:moveTo>
                  <a:lnTo>
                    <a:pt x="1720171" y="0"/>
                  </a:lnTo>
                  <a:lnTo>
                    <a:pt x="1720171" y="3072629"/>
                  </a:lnTo>
                  <a:lnTo>
                    <a:pt x="0" y="3072629"/>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85609" y="2521850"/>
              <a:ext cx="1565568" cy="830997"/>
            </a:xfrm>
            <a:prstGeom prst="rect">
              <a:avLst/>
            </a:prstGeom>
            <a:noFill/>
          </p:spPr>
          <p:txBody>
            <a:bodyPr vert="horz" rtlCol="0">
              <a:spAutoFit/>
            </a:bodyPr>
            <a:lstStyle/>
            <a:p>
              <a:pPr algn="ctr"/>
              <a:r>
                <a:rPr lang="en-US" sz="2400" dirty="0">
                  <a:solidFill>
                    <a:srgbClr val="000000"/>
                  </a:solidFill>
                  <a:latin typeface="Arial - 36"/>
                </a:rPr>
                <a:t>Olympic Skier</a:t>
              </a:r>
            </a:p>
          </p:txBody>
        </p:sp>
      </p:grpSp>
      <p:grpSp>
        <p:nvGrpSpPr>
          <p:cNvPr id="18" name="Group 17"/>
          <p:cNvGrpSpPr/>
          <p:nvPr/>
        </p:nvGrpSpPr>
        <p:grpSpPr>
          <a:xfrm>
            <a:off x="4033722" y="883944"/>
            <a:ext cx="1787756" cy="3135616"/>
            <a:chOff x="2841162" y="155404"/>
            <a:chExt cx="1787756" cy="3135616"/>
          </a:xfrm>
        </p:grpSpPr>
        <p:pic>
          <p:nvPicPr>
            <p:cNvPr id="15" name="Picture 14"/>
            <p:cNvPicPr>
              <a:picLocks/>
            </p:cNvPicPr>
            <p:nvPr/>
          </p:nvPicPr>
          <p:blipFill>
            <a:blip r:embed="rId5">
              <a:extLst>
                <a:ext uri="{28A0092B-C50C-407E-A947-70E740481C1C}">
                  <a14:useLocalDpi xmlns:a14="http://schemas.microsoft.com/office/drawing/2010/main" val="0"/>
                </a:ext>
              </a:extLst>
            </a:blip>
            <a:stretch>
              <a:fillRect/>
            </a:stretch>
          </p:blipFill>
          <p:spPr>
            <a:xfrm>
              <a:off x="2930355" y="155404"/>
              <a:ext cx="1626127" cy="3064629"/>
            </a:xfrm>
            <a:prstGeom prst="rect">
              <a:avLst/>
            </a:prstGeom>
            <a:solidFill>
              <a:scrgbClr r="0" g="0" b="0">
                <a:alpha val="0"/>
              </a:scrgbClr>
            </a:solidFill>
          </p:spPr>
        </p:pic>
        <p:sp>
          <p:nvSpPr>
            <p:cNvPr id="16" name="Freeform 15"/>
            <p:cNvSpPr/>
            <p:nvPr/>
          </p:nvSpPr>
          <p:spPr>
            <a:xfrm>
              <a:off x="2934016" y="158931"/>
              <a:ext cx="1602048" cy="3070126"/>
            </a:xfrm>
            <a:custGeom>
              <a:avLst/>
              <a:gdLst/>
              <a:ahLst/>
              <a:cxnLst/>
              <a:rect l="0" t="0" r="0" b="0"/>
              <a:pathLst>
                <a:path w="1602048" h="3070126">
                  <a:moveTo>
                    <a:pt x="0" y="0"/>
                  </a:moveTo>
                  <a:lnTo>
                    <a:pt x="1602047" y="0"/>
                  </a:lnTo>
                  <a:lnTo>
                    <a:pt x="1602047" y="3070125"/>
                  </a:lnTo>
                  <a:lnTo>
                    <a:pt x="0" y="3070125"/>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41162" y="2521579"/>
              <a:ext cx="1787756" cy="769441"/>
            </a:xfrm>
            <a:prstGeom prst="rect">
              <a:avLst/>
            </a:prstGeom>
            <a:noFill/>
          </p:spPr>
          <p:txBody>
            <a:bodyPr vert="horz" wrap="square" rtlCol="0">
              <a:spAutoFit/>
            </a:bodyPr>
            <a:lstStyle/>
            <a:p>
              <a:pPr algn="ctr"/>
              <a:r>
                <a:rPr lang="en-US" sz="2200" dirty="0">
                  <a:solidFill>
                    <a:srgbClr val="000000"/>
                  </a:solidFill>
                  <a:latin typeface="Arial - 36"/>
                </a:rPr>
                <a:t>Presidential Candidate</a:t>
              </a:r>
            </a:p>
          </p:txBody>
        </p:sp>
      </p:grpSp>
      <p:grpSp>
        <p:nvGrpSpPr>
          <p:cNvPr id="22" name="Group 21"/>
          <p:cNvGrpSpPr/>
          <p:nvPr/>
        </p:nvGrpSpPr>
        <p:grpSpPr>
          <a:xfrm>
            <a:off x="3178209" y="4313889"/>
            <a:ext cx="1407400" cy="3137371"/>
            <a:chOff x="278888" y="3828921"/>
            <a:chExt cx="1407400" cy="3137371"/>
          </a:xfrm>
        </p:grpSpPr>
        <p:pic>
          <p:nvPicPr>
            <p:cNvPr id="19" name="Picture 18"/>
            <p:cNvPicPr>
              <a:picLocks/>
            </p:cNvPicPr>
            <p:nvPr/>
          </p:nvPicPr>
          <p:blipFill>
            <a:blip r:embed="rId6">
              <a:extLst>
                <a:ext uri="{28A0092B-C50C-407E-A947-70E740481C1C}">
                  <a14:useLocalDpi xmlns:a14="http://schemas.microsoft.com/office/drawing/2010/main" val="0"/>
                </a:ext>
              </a:extLst>
            </a:blip>
            <a:stretch>
              <a:fillRect/>
            </a:stretch>
          </p:blipFill>
          <p:spPr>
            <a:xfrm>
              <a:off x="280125" y="3833378"/>
              <a:ext cx="1406163" cy="3099103"/>
            </a:xfrm>
            <a:prstGeom prst="rect">
              <a:avLst/>
            </a:prstGeom>
            <a:solidFill>
              <a:scrgbClr r="0" g="0" b="0">
                <a:alpha val="0"/>
              </a:scrgbClr>
            </a:solidFill>
          </p:spPr>
        </p:pic>
        <p:sp>
          <p:nvSpPr>
            <p:cNvPr id="20" name="Freeform 19"/>
            <p:cNvSpPr/>
            <p:nvPr/>
          </p:nvSpPr>
          <p:spPr>
            <a:xfrm>
              <a:off x="278888" y="3828921"/>
              <a:ext cx="1396290" cy="3104039"/>
            </a:xfrm>
            <a:custGeom>
              <a:avLst/>
              <a:gdLst/>
              <a:ahLst/>
              <a:cxnLst/>
              <a:rect l="0" t="0" r="0" b="0"/>
              <a:pathLst>
                <a:path w="1396290" h="3104039">
                  <a:moveTo>
                    <a:pt x="0" y="0"/>
                  </a:moveTo>
                  <a:lnTo>
                    <a:pt x="1396289" y="0"/>
                  </a:lnTo>
                  <a:lnTo>
                    <a:pt x="1396289" y="3104038"/>
                  </a:lnTo>
                  <a:lnTo>
                    <a:pt x="0" y="3104038"/>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43690" y="6135295"/>
              <a:ext cx="1279031" cy="830997"/>
            </a:xfrm>
            <a:prstGeom prst="rect">
              <a:avLst/>
            </a:prstGeom>
            <a:noFill/>
          </p:spPr>
          <p:txBody>
            <a:bodyPr vert="horz" rtlCol="0">
              <a:spAutoFit/>
            </a:bodyPr>
            <a:lstStyle/>
            <a:p>
              <a:pPr algn="ctr"/>
              <a:r>
                <a:rPr lang="en-US" sz="2400" dirty="0">
                  <a:solidFill>
                    <a:srgbClr val="000000"/>
                  </a:solidFill>
                  <a:latin typeface="Arial - 36"/>
                </a:rPr>
                <a:t>WNBA Player</a:t>
              </a:r>
            </a:p>
          </p:txBody>
        </p:sp>
      </p:grpSp>
      <p:grpSp>
        <p:nvGrpSpPr>
          <p:cNvPr id="26" name="Group 25"/>
          <p:cNvGrpSpPr/>
          <p:nvPr/>
        </p:nvGrpSpPr>
        <p:grpSpPr>
          <a:xfrm>
            <a:off x="4575215" y="4313889"/>
            <a:ext cx="1465945" cy="3121561"/>
            <a:chOff x="1710600" y="3829341"/>
            <a:chExt cx="1465945" cy="3121561"/>
          </a:xfrm>
        </p:grpSpPr>
        <p:pic>
          <p:nvPicPr>
            <p:cNvPr id="23" name="Picture 22"/>
            <p:cNvPicPr>
              <a:picLocks/>
            </p:cNvPicPr>
            <p:nvPr/>
          </p:nvPicPr>
          <p:blipFill>
            <a:blip r:embed="rId7">
              <a:extLst>
                <a:ext uri="{28A0092B-C50C-407E-A947-70E740481C1C}">
                  <a14:useLocalDpi xmlns:a14="http://schemas.microsoft.com/office/drawing/2010/main" val="0"/>
                </a:ext>
              </a:extLst>
            </a:blip>
            <a:stretch>
              <a:fillRect/>
            </a:stretch>
          </p:blipFill>
          <p:spPr>
            <a:xfrm>
              <a:off x="1713744" y="3840483"/>
              <a:ext cx="1460680" cy="3085422"/>
            </a:xfrm>
            <a:prstGeom prst="rect">
              <a:avLst/>
            </a:prstGeom>
            <a:solidFill>
              <a:scrgbClr r="0" g="0" b="0">
                <a:alpha val="0"/>
              </a:scrgbClr>
            </a:solidFill>
          </p:spPr>
        </p:pic>
        <p:sp>
          <p:nvSpPr>
            <p:cNvPr id="24" name="Freeform 23"/>
            <p:cNvSpPr/>
            <p:nvPr/>
          </p:nvSpPr>
          <p:spPr>
            <a:xfrm>
              <a:off x="1710600" y="3829341"/>
              <a:ext cx="1465945" cy="3096833"/>
            </a:xfrm>
            <a:custGeom>
              <a:avLst/>
              <a:gdLst/>
              <a:ahLst/>
              <a:cxnLst/>
              <a:rect l="0" t="0" r="0" b="0"/>
              <a:pathLst>
                <a:path w="1465945" h="3096833">
                  <a:moveTo>
                    <a:pt x="0" y="0"/>
                  </a:moveTo>
                  <a:lnTo>
                    <a:pt x="1465944" y="0"/>
                  </a:lnTo>
                  <a:lnTo>
                    <a:pt x="1465944" y="3096832"/>
                  </a:lnTo>
                  <a:lnTo>
                    <a:pt x="0" y="3096832"/>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718600" y="6119905"/>
              <a:ext cx="1453090" cy="830997"/>
            </a:xfrm>
            <a:prstGeom prst="rect">
              <a:avLst/>
            </a:prstGeom>
            <a:noFill/>
          </p:spPr>
          <p:txBody>
            <a:bodyPr vert="horz" rtlCol="0">
              <a:spAutoFit/>
            </a:bodyPr>
            <a:lstStyle/>
            <a:p>
              <a:pPr algn="ctr"/>
              <a:r>
                <a:rPr lang="en-US" sz="2400" dirty="0">
                  <a:solidFill>
                    <a:srgbClr val="000000"/>
                  </a:solidFill>
                  <a:latin typeface="Arial - 36"/>
                </a:rPr>
                <a:t>Soccer Player</a:t>
              </a:r>
            </a:p>
          </p:txBody>
        </p:sp>
      </p:grpSp>
      <p:grpSp>
        <p:nvGrpSpPr>
          <p:cNvPr id="31" name="Group 30"/>
          <p:cNvGrpSpPr/>
          <p:nvPr/>
        </p:nvGrpSpPr>
        <p:grpSpPr>
          <a:xfrm>
            <a:off x="7510294" y="871105"/>
            <a:ext cx="1681130" cy="3101100"/>
            <a:chOff x="6296473" y="159957"/>
            <a:chExt cx="1681130" cy="3101100"/>
          </a:xfrm>
        </p:grpSpPr>
        <p:grpSp>
          <p:nvGrpSpPr>
            <p:cNvPr id="29" name="Group 28"/>
            <p:cNvGrpSpPr/>
            <p:nvPr/>
          </p:nvGrpSpPr>
          <p:grpSpPr>
            <a:xfrm>
              <a:off x="6296473" y="159957"/>
              <a:ext cx="1681130" cy="3078734"/>
              <a:chOff x="6296473" y="159957"/>
              <a:chExt cx="1681130" cy="3078734"/>
            </a:xfrm>
          </p:grpSpPr>
          <p:pic>
            <p:nvPicPr>
              <p:cNvPr id="27" name="Picture 26"/>
              <p:cNvPicPr>
                <a:picLocks/>
              </p:cNvPicPr>
              <p:nvPr/>
            </p:nvPicPr>
            <p:blipFill>
              <a:blip r:embed="rId8">
                <a:extLst>
                  <a:ext uri="{28A0092B-C50C-407E-A947-70E740481C1C}">
                    <a14:useLocalDpi xmlns:a14="http://schemas.microsoft.com/office/drawing/2010/main" val="0"/>
                  </a:ext>
                </a:extLst>
              </a:blip>
              <a:stretch>
                <a:fillRect/>
              </a:stretch>
            </p:blipFill>
            <p:spPr>
              <a:xfrm>
                <a:off x="6296473" y="161245"/>
                <a:ext cx="1681130" cy="3077446"/>
              </a:xfrm>
              <a:prstGeom prst="rect">
                <a:avLst/>
              </a:prstGeom>
              <a:solidFill>
                <a:scrgbClr r="0" g="0" b="0">
                  <a:alpha val="0"/>
                </a:scrgbClr>
              </a:solidFill>
            </p:spPr>
          </p:pic>
          <p:sp>
            <p:nvSpPr>
              <p:cNvPr id="28" name="Freeform 27"/>
              <p:cNvSpPr/>
              <p:nvPr/>
            </p:nvSpPr>
            <p:spPr>
              <a:xfrm>
                <a:off x="6297288" y="159957"/>
                <a:ext cx="1674286" cy="3070735"/>
              </a:xfrm>
              <a:custGeom>
                <a:avLst/>
                <a:gdLst/>
                <a:ahLst/>
                <a:cxnLst/>
                <a:rect l="0" t="0" r="0" b="0"/>
                <a:pathLst>
                  <a:path w="1674286" h="3070735">
                    <a:moveTo>
                      <a:pt x="0" y="0"/>
                    </a:moveTo>
                    <a:lnTo>
                      <a:pt x="1674285" y="0"/>
                    </a:lnTo>
                    <a:lnTo>
                      <a:pt x="1674285" y="3070734"/>
                    </a:lnTo>
                    <a:lnTo>
                      <a:pt x="0" y="3070734"/>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6348226" y="2430060"/>
              <a:ext cx="1618146" cy="830997"/>
            </a:xfrm>
            <a:prstGeom prst="rect">
              <a:avLst/>
            </a:prstGeom>
            <a:noFill/>
          </p:spPr>
          <p:txBody>
            <a:bodyPr vert="horz" rtlCol="0">
              <a:spAutoFit/>
            </a:bodyPr>
            <a:lstStyle/>
            <a:p>
              <a:pPr algn="ctr"/>
              <a:r>
                <a:rPr lang="en-US" sz="2400" dirty="0">
                  <a:solidFill>
                    <a:srgbClr val="000000"/>
                  </a:solidFill>
                  <a:latin typeface="Arial - 36"/>
                </a:rPr>
                <a:t>Airline Pilot</a:t>
              </a:r>
            </a:p>
          </p:txBody>
        </p:sp>
      </p:grpSp>
      <p:grpSp>
        <p:nvGrpSpPr>
          <p:cNvPr id="35" name="Group 34"/>
          <p:cNvGrpSpPr/>
          <p:nvPr/>
        </p:nvGrpSpPr>
        <p:grpSpPr>
          <a:xfrm>
            <a:off x="6021572" y="4299889"/>
            <a:ext cx="1570851" cy="3110564"/>
            <a:chOff x="3181441" y="3824950"/>
            <a:chExt cx="1570851" cy="3110564"/>
          </a:xfrm>
        </p:grpSpPr>
        <p:pic>
          <p:nvPicPr>
            <p:cNvPr id="32" name="Picture 31"/>
            <p:cNvPicPr>
              <a:picLocks/>
            </p:cNvPicPr>
            <p:nvPr/>
          </p:nvPicPr>
          <p:blipFill>
            <a:blip r:embed="rId9">
              <a:extLst>
                <a:ext uri="{28A0092B-C50C-407E-A947-70E740481C1C}">
                  <a14:useLocalDpi xmlns:a14="http://schemas.microsoft.com/office/drawing/2010/main" val="0"/>
                </a:ext>
              </a:extLst>
            </a:blip>
            <a:stretch>
              <a:fillRect/>
            </a:stretch>
          </p:blipFill>
          <p:spPr>
            <a:xfrm>
              <a:off x="3202651" y="3824950"/>
              <a:ext cx="1548957" cy="3110564"/>
            </a:xfrm>
            <a:prstGeom prst="rect">
              <a:avLst/>
            </a:prstGeom>
            <a:solidFill>
              <a:scrgbClr r="0" g="0" b="0">
                <a:alpha val="0"/>
              </a:scrgbClr>
            </a:solidFill>
          </p:spPr>
        </p:pic>
        <p:sp>
          <p:nvSpPr>
            <p:cNvPr id="33" name="Freeform 32"/>
            <p:cNvSpPr/>
            <p:nvPr/>
          </p:nvSpPr>
          <p:spPr>
            <a:xfrm>
              <a:off x="3203891" y="3825298"/>
              <a:ext cx="1548401" cy="3104618"/>
            </a:xfrm>
            <a:custGeom>
              <a:avLst/>
              <a:gdLst/>
              <a:ahLst/>
              <a:cxnLst/>
              <a:rect l="0" t="0" r="0" b="0"/>
              <a:pathLst>
                <a:path w="1548401" h="3104618">
                  <a:moveTo>
                    <a:pt x="0" y="0"/>
                  </a:moveTo>
                  <a:lnTo>
                    <a:pt x="1548400" y="0"/>
                  </a:lnTo>
                  <a:lnTo>
                    <a:pt x="1548400" y="3104617"/>
                  </a:lnTo>
                  <a:lnTo>
                    <a:pt x="0" y="3104617"/>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181441" y="6135295"/>
              <a:ext cx="1488722" cy="800219"/>
            </a:xfrm>
            <a:prstGeom prst="rect">
              <a:avLst/>
            </a:prstGeom>
            <a:noFill/>
          </p:spPr>
          <p:txBody>
            <a:bodyPr vert="horz" wrap="square" rtlCol="0">
              <a:spAutoFit/>
            </a:bodyPr>
            <a:lstStyle/>
            <a:p>
              <a:pPr algn="ctr"/>
              <a:r>
                <a:rPr lang="en-US" sz="2300" dirty="0">
                  <a:solidFill>
                    <a:srgbClr val="000000"/>
                  </a:solidFill>
                  <a:latin typeface="Arial - 36"/>
                </a:rPr>
                <a:t>Business Executive</a:t>
              </a:r>
            </a:p>
          </p:txBody>
        </p:sp>
      </p:grpSp>
      <p:sp>
        <p:nvSpPr>
          <p:cNvPr id="36" name="TextBox 35"/>
          <p:cNvSpPr txBox="1"/>
          <p:nvPr/>
        </p:nvSpPr>
        <p:spPr>
          <a:xfrm>
            <a:off x="431800" y="7594600"/>
            <a:ext cx="8991600" cy="646331"/>
          </a:xfrm>
          <a:prstGeom prst="rect">
            <a:avLst/>
          </a:prstGeom>
          <a:noFill/>
        </p:spPr>
        <p:txBody>
          <a:bodyPr wrap="square" rtlCol="0">
            <a:spAutoFit/>
          </a:bodyPr>
          <a:lstStyle/>
          <a:p>
            <a:r>
              <a:rPr lang="en-US" b="1" dirty="0"/>
              <a:t>“Barbie®” photographs © Mattel, Inc. 2012.  All rights reserved.  All “Barbie®” images appear courtesy of Mattel, Inc.  </a:t>
            </a:r>
            <a:endParaRPr lang="en-US" dirty="0"/>
          </a:p>
        </p:txBody>
      </p:sp>
    </p:spTree>
    <p:extLst>
      <p:ext uri="{BB962C8B-B14F-4D97-AF65-F5344CB8AC3E}">
        <p14:creationId xmlns:p14="http://schemas.microsoft.com/office/powerpoint/2010/main" val="767021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sp>
        <p:nvSpPr>
          <p:cNvPr id="8" name="TextBox 7"/>
          <p:cNvSpPr txBox="1"/>
          <p:nvPr/>
        </p:nvSpPr>
        <p:spPr>
          <a:xfrm>
            <a:off x="6146800" y="8084784"/>
            <a:ext cx="3911600" cy="600164"/>
          </a:xfrm>
          <a:prstGeom prst="rect">
            <a:avLst/>
          </a:prstGeom>
          <a:noFill/>
        </p:spPr>
        <p:txBody>
          <a:bodyPr wrap="square" rtlCol="0">
            <a:spAutoFit/>
          </a:bodyPr>
          <a:lstStyle/>
          <a:p>
            <a:pPr algn="ctr"/>
            <a:r>
              <a:rPr lang="en-US" sz="1100" dirty="0">
                <a:hlinkClick r:id="rId3"/>
              </a:rPr>
              <a:t>https://fred.stlouisfed.org/series/LNS11000002</a:t>
            </a:r>
            <a:endParaRPr lang="en-US" sz="1100" dirty="0"/>
          </a:p>
          <a:p>
            <a:pPr algn="ctr"/>
            <a:r>
              <a:rPr lang="en-US" sz="1100" dirty="0"/>
              <a:t>Civilian Labor Force Participation Rate: Women </a:t>
            </a:r>
          </a:p>
          <a:p>
            <a:pPr algn="ctr"/>
            <a:r>
              <a:rPr lang="en-US" sz="1100" dirty="0"/>
              <a:t>(LNS11300002), Percent, Annual, Average, Seasonally Adjusted </a:t>
            </a:r>
          </a:p>
        </p:txBody>
      </p:sp>
      <p:pic>
        <p:nvPicPr>
          <p:cNvPr id="6" name="Picture 5" descr="Chart, line chart&#10;&#10;Description automatically generated">
            <a:extLst>
              <a:ext uri="{FF2B5EF4-FFF2-40B4-BE49-F238E27FC236}">
                <a16:creationId xmlns:a16="http://schemas.microsoft.com/office/drawing/2014/main" id="{B66A007C-F8FC-48C7-BCCB-FA313DE6B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8682"/>
            <a:ext cx="10160000" cy="3911035"/>
          </a:xfrm>
          <a:prstGeom prst="rect">
            <a:avLst/>
          </a:prstGeom>
        </p:spPr>
      </p:pic>
    </p:spTree>
    <p:extLst>
      <p:ext uri="{BB962C8B-B14F-4D97-AF65-F5344CB8AC3E}">
        <p14:creationId xmlns:p14="http://schemas.microsoft.com/office/powerpoint/2010/main" val="94486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pic>
        <p:nvPicPr>
          <p:cNvPr id="5" name="Picture 4">
            <a:extLst>
              <a:ext uri="{FF2B5EF4-FFF2-40B4-BE49-F238E27FC236}">
                <a16:creationId xmlns:a16="http://schemas.microsoft.com/office/drawing/2014/main" id="{48C73226-B6B6-49FE-A662-75C43EE3BB08}"/>
              </a:ext>
            </a:extLst>
          </p:cNvPr>
          <p:cNvPicPr>
            <a:picLocks noChangeAspect="1"/>
          </p:cNvPicPr>
          <p:nvPr/>
        </p:nvPicPr>
        <p:blipFill rotWithShape="1">
          <a:blip r:embed="rId4"/>
          <a:srcRect t="1375"/>
          <a:stretch/>
        </p:blipFill>
        <p:spPr>
          <a:xfrm>
            <a:off x="0" y="1727200"/>
            <a:ext cx="10160000" cy="5409417"/>
          </a:xfrm>
          <a:prstGeom prst="rect">
            <a:avLst/>
          </a:prstGeom>
        </p:spPr>
      </p:pic>
      <p:pic>
        <p:nvPicPr>
          <p:cNvPr id="10" name="Picture 9">
            <a:extLst>
              <a:ext uri="{FF2B5EF4-FFF2-40B4-BE49-F238E27FC236}">
                <a16:creationId xmlns:a16="http://schemas.microsoft.com/office/drawing/2014/main" id="{92AA0D41-7A3F-4D65-A9D1-FEFA226B98FF}"/>
              </a:ext>
            </a:extLst>
          </p:cNvPr>
          <p:cNvPicPr>
            <a:picLocks noChangeAspect="1"/>
          </p:cNvPicPr>
          <p:nvPr/>
        </p:nvPicPr>
        <p:blipFill>
          <a:blip r:embed="rId5"/>
          <a:stretch>
            <a:fillRect/>
          </a:stretch>
        </p:blipFill>
        <p:spPr>
          <a:xfrm>
            <a:off x="5003800" y="3939042"/>
            <a:ext cx="3683464" cy="3501115"/>
          </a:xfrm>
          <a:prstGeom prst="rect">
            <a:avLst/>
          </a:prstGeom>
        </p:spPr>
      </p:pic>
      <p:cxnSp>
        <p:nvCxnSpPr>
          <p:cNvPr id="12" name="Straight Connector 11">
            <a:extLst>
              <a:ext uri="{FF2B5EF4-FFF2-40B4-BE49-F238E27FC236}">
                <a16:creationId xmlns:a16="http://schemas.microsoft.com/office/drawing/2014/main" id="{E6DC66AF-A7F8-4A5D-8A0E-91621846EC43}"/>
              </a:ext>
            </a:extLst>
          </p:cNvPr>
          <p:cNvCxnSpPr/>
          <p:nvPr/>
        </p:nvCxnSpPr>
        <p:spPr>
          <a:xfrm>
            <a:off x="4851400" y="3784600"/>
            <a:ext cx="0" cy="38100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9807378-747B-41CD-A678-4BDE813B6A78}"/>
              </a:ext>
            </a:extLst>
          </p:cNvPr>
          <p:cNvSpPr txBox="1"/>
          <p:nvPr/>
        </p:nvSpPr>
        <p:spPr>
          <a:xfrm>
            <a:off x="6146800" y="8084784"/>
            <a:ext cx="3911600" cy="600164"/>
          </a:xfrm>
          <a:prstGeom prst="rect">
            <a:avLst/>
          </a:prstGeom>
          <a:noFill/>
        </p:spPr>
        <p:txBody>
          <a:bodyPr wrap="square" rtlCol="0">
            <a:spAutoFit/>
          </a:bodyPr>
          <a:lstStyle/>
          <a:p>
            <a:pPr algn="ctr"/>
            <a:r>
              <a:rPr lang="en-US" sz="1100" dirty="0">
                <a:hlinkClick r:id="rId6"/>
              </a:rPr>
              <a:t>https://fred.stlouisfed.org/series/LNS11000002</a:t>
            </a:r>
            <a:endParaRPr lang="en-US" sz="1100" dirty="0"/>
          </a:p>
          <a:p>
            <a:pPr algn="ctr"/>
            <a:r>
              <a:rPr lang="en-US" sz="1100" dirty="0"/>
              <a:t>Civilian Labor Force Participation Rate: Women </a:t>
            </a:r>
          </a:p>
          <a:p>
            <a:pPr algn="ctr"/>
            <a:r>
              <a:rPr lang="en-US" sz="1100" dirty="0"/>
              <a:t>(LNS11300002), Percent, Annual, Average, Seasonally Adjusted </a:t>
            </a:r>
          </a:p>
        </p:txBody>
      </p:sp>
    </p:spTree>
    <p:extLst>
      <p:ext uri="{BB962C8B-B14F-4D97-AF65-F5344CB8AC3E}">
        <p14:creationId xmlns:p14="http://schemas.microsoft.com/office/powerpoint/2010/main" val="289219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cxnSp>
        <p:nvCxnSpPr>
          <p:cNvPr id="9" name="Straight Connector 8">
            <a:extLst>
              <a:ext uri="{FF2B5EF4-FFF2-40B4-BE49-F238E27FC236}">
                <a16:creationId xmlns:a16="http://schemas.microsoft.com/office/drawing/2014/main" id="{A4219C75-6873-4C56-8142-E0B580A48C6F}"/>
              </a:ext>
            </a:extLst>
          </p:cNvPr>
          <p:cNvCxnSpPr/>
          <p:nvPr/>
        </p:nvCxnSpPr>
        <p:spPr>
          <a:xfrm>
            <a:off x="5080000" y="1041400"/>
            <a:ext cx="31750" cy="7747000"/>
          </a:xfrm>
          <a:prstGeom prst="line">
            <a:avLst/>
          </a:prstGeom>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EF24C512-9698-4165-BC24-163BDB38894A}"/>
              </a:ext>
            </a:extLst>
          </p:cNvPr>
          <p:cNvPicPr>
            <a:picLocks noChangeAspect="1"/>
          </p:cNvPicPr>
          <p:nvPr/>
        </p:nvPicPr>
        <p:blipFill>
          <a:blip r:embed="rId4"/>
          <a:stretch>
            <a:fillRect/>
          </a:stretch>
        </p:blipFill>
        <p:spPr>
          <a:xfrm>
            <a:off x="228105" y="1346199"/>
            <a:ext cx="4667745" cy="6926331"/>
          </a:xfrm>
          <a:prstGeom prst="rect">
            <a:avLst/>
          </a:prstGeom>
        </p:spPr>
      </p:pic>
      <p:pic>
        <p:nvPicPr>
          <p:cNvPr id="13" name="Picture 12">
            <a:extLst>
              <a:ext uri="{FF2B5EF4-FFF2-40B4-BE49-F238E27FC236}">
                <a16:creationId xmlns:a16="http://schemas.microsoft.com/office/drawing/2014/main" id="{2CE606C8-9237-4535-831C-49DB4A657136}"/>
              </a:ext>
            </a:extLst>
          </p:cNvPr>
          <p:cNvPicPr>
            <a:picLocks noChangeAspect="1"/>
          </p:cNvPicPr>
          <p:nvPr/>
        </p:nvPicPr>
        <p:blipFill>
          <a:blip r:embed="rId5"/>
          <a:stretch>
            <a:fillRect/>
          </a:stretch>
        </p:blipFill>
        <p:spPr>
          <a:xfrm>
            <a:off x="5223175" y="1036097"/>
            <a:ext cx="4814809" cy="6926332"/>
          </a:xfrm>
          <a:prstGeom prst="rect">
            <a:avLst/>
          </a:prstGeom>
        </p:spPr>
      </p:pic>
      <p:sp>
        <p:nvSpPr>
          <p:cNvPr id="7" name="TextBox 6">
            <a:extLst>
              <a:ext uri="{FF2B5EF4-FFF2-40B4-BE49-F238E27FC236}">
                <a16:creationId xmlns:a16="http://schemas.microsoft.com/office/drawing/2014/main" id="{A66E6B08-8AA9-4597-8555-0D6A197C125E}"/>
              </a:ext>
            </a:extLst>
          </p:cNvPr>
          <p:cNvSpPr txBox="1"/>
          <p:nvPr/>
        </p:nvSpPr>
        <p:spPr>
          <a:xfrm>
            <a:off x="4383610" y="7962429"/>
            <a:ext cx="6197599" cy="600164"/>
          </a:xfrm>
          <a:prstGeom prst="rect">
            <a:avLst/>
          </a:prstGeom>
          <a:noFill/>
        </p:spPr>
        <p:txBody>
          <a:bodyPr wrap="square" rtlCol="0">
            <a:spAutoFit/>
          </a:bodyPr>
          <a:lstStyle/>
          <a:p>
            <a:pPr algn="ctr"/>
            <a:r>
              <a:rPr lang="en-US" sz="1100" dirty="0">
                <a:hlinkClick r:id="rId6"/>
              </a:rPr>
              <a:t>https://fred.stlouisfed.org/series/LNS11000002</a:t>
            </a:r>
            <a:endParaRPr lang="en-US" sz="1100" dirty="0"/>
          </a:p>
          <a:p>
            <a:pPr algn="ctr"/>
            <a:r>
              <a:rPr lang="en-US" sz="1100" dirty="0"/>
              <a:t>Civilian Labor Force Participation Rate: Women </a:t>
            </a:r>
          </a:p>
          <a:p>
            <a:pPr algn="ctr"/>
            <a:r>
              <a:rPr lang="en-US" sz="1100" dirty="0"/>
              <a:t>(LNS11300002), Percent, Annual, Average, Seasonally Adjusted </a:t>
            </a:r>
          </a:p>
        </p:txBody>
      </p:sp>
    </p:spTree>
    <p:extLst>
      <p:ext uri="{BB962C8B-B14F-4D97-AF65-F5344CB8AC3E}">
        <p14:creationId xmlns:p14="http://schemas.microsoft.com/office/powerpoint/2010/main" val="1042764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296151" y="1346200"/>
            <a:ext cx="9567698" cy="5910580"/>
          </a:xfrm>
          <a:prstGeom prst="rect">
            <a:avLst/>
          </a:prstGeom>
          <a:solidFill>
            <a:scrgbClr r="0" g="0" b="0">
              <a:alpha val="0"/>
            </a:scrgbClr>
          </a:solidFill>
        </p:spPr>
      </p:pic>
      <p:sp>
        <p:nvSpPr>
          <p:cNvPr id="5" name="TextBox 4"/>
          <p:cNvSpPr txBox="1"/>
          <p:nvPr/>
        </p:nvSpPr>
        <p:spPr>
          <a:xfrm>
            <a:off x="2336800" y="8204200"/>
            <a:ext cx="7137400" cy="246221"/>
          </a:xfrm>
          <a:prstGeom prst="rect">
            <a:avLst/>
          </a:prstGeom>
          <a:noFill/>
        </p:spPr>
        <p:txBody>
          <a:bodyPr vert="horz" rtlCol="0">
            <a:spAutoFit/>
          </a:bodyPr>
          <a:lstStyle/>
          <a:p>
            <a:r>
              <a:rPr lang="en-US" sz="1000" u="sng" dirty="0">
                <a:solidFill>
                  <a:srgbClr val="000000"/>
                </a:solidFill>
                <a:latin typeface="Calibri - 14"/>
              </a:rPr>
              <a:t>Source: http://fraser.stlouisfed.org/docs/publications/women/b0253_dolwb_1954.pdf</a:t>
            </a:r>
            <a:r>
              <a:rPr lang="en-US" sz="1000" dirty="0">
                <a:solidFill>
                  <a:srgbClr val="000000"/>
                </a:solidFill>
                <a:latin typeface="Calibri - 14"/>
              </a:rPr>
              <a:t>.</a:t>
            </a:r>
          </a:p>
        </p:txBody>
      </p:sp>
    </p:spTree>
    <p:extLst>
      <p:ext uri="{BB962C8B-B14F-4D97-AF65-F5344CB8AC3E}">
        <p14:creationId xmlns:p14="http://schemas.microsoft.com/office/powerpoint/2010/main" val="952901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2019300" y="765302"/>
            <a:ext cx="6146800" cy="7307658"/>
          </a:xfrm>
          <a:prstGeom prst="rect">
            <a:avLst/>
          </a:prstGeom>
          <a:solidFill>
            <a:scrgbClr r="0" g="0" b="0">
              <a:alpha val="0"/>
            </a:scrgbClr>
          </a:solidFill>
        </p:spPr>
      </p:pic>
      <p:sp>
        <p:nvSpPr>
          <p:cNvPr id="5" name="TextBox 4"/>
          <p:cNvSpPr txBox="1"/>
          <p:nvPr/>
        </p:nvSpPr>
        <p:spPr>
          <a:xfrm>
            <a:off x="3022600" y="8266549"/>
            <a:ext cx="4470400" cy="246221"/>
          </a:xfrm>
          <a:prstGeom prst="rect">
            <a:avLst/>
          </a:prstGeom>
          <a:noFill/>
        </p:spPr>
        <p:txBody>
          <a:bodyPr vert="horz" rtlCol="0">
            <a:spAutoFit/>
          </a:bodyPr>
          <a:lstStyle/>
          <a:p>
            <a:r>
              <a:rPr lang="en-US" sz="1000" u="sng" dirty="0">
                <a:solidFill>
                  <a:srgbClr val="000000"/>
                </a:solidFill>
                <a:latin typeface="Calibri - 13"/>
              </a:rPr>
              <a:t>Source: http://www.dol.gov/wb/factsheets/20lead2010.htm</a:t>
            </a:r>
            <a:r>
              <a:rPr lang="en-US" sz="1000" dirty="0">
                <a:solidFill>
                  <a:srgbClr val="000000"/>
                </a:solidFill>
                <a:latin typeface="Calibri - 13"/>
              </a:rPr>
              <a:t>.</a:t>
            </a:r>
          </a:p>
        </p:txBody>
      </p:sp>
    </p:spTree>
    <p:extLst>
      <p:ext uri="{BB962C8B-B14F-4D97-AF65-F5344CB8AC3E}">
        <p14:creationId xmlns:p14="http://schemas.microsoft.com/office/powerpoint/2010/main" val="2374429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sp>
        <p:nvSpPr>
          <p:cNvPr id="4" name="TextBox 3"/>
          <p:cNvSpPr txBox="1"/>
          <p:nvPr/>
        </p:nvSpPr>
        <p:spPr>
          <a:xfrm>
            <a:off x="279400" y="1855043"/>
            <a:ext cx="2062626" cy="5078313"/>
          </a:xfrm>
          <a:prstGeom prst="rect">
            <a:avLst/>
          </a:prstGeom>
          <a:noFill/>
        </p:spPr>
        <p:txBody>
          <a:bodyPr vert="horz" rtlCol="0">
            <a:spAutoFit/>
          </a:bodyPr>
          <a:lstStyle/>
          <a:p>
            <a:r>
              <a:rPr lang="en-US" dirty="0">
                <a:solidFill>
                  <a:srgbClr val="FF0000"/>
                </a:solidFill>
                <a:latin typeface="Arial - 18"/>
              </a:rPr>
              <a:t>1959</a:t>
            </a:r>
          </a:p>
          <a:p>
            <a:r>
              <a:rPr lang="en-US" dirty="0">
                <a:latin typeface="Arial - 18"/>
              </a:rPr>
              <a:t>F</a:t>
            </a:r>
            <a:r>
              <a:rPr lang="en-US" dirty="0">
                <a:solidFill>
                  <a:srgbClr val="000000"/>
                </a:solidFill>
                <a:latin typeface="Arial - 18"/>
              </a:rPr>
              <a:t>ashion Model</a:t>
            </a:r>
          </a:p>
          <a:p>
            <a:r>
              <a:rPr lang="en-US" dirty="0">
                <a:solidFill>
                  <a:srgbClr val="FF0000"/>
                </a:solidFill>
                <a:latin typeface="Arial - 18"/>
              </a:rPr>
              <a:t>1960</a:t>
            </a:r>
            <a:r>
              <a:rPr lang="en-US" dirty="0">
                <a:solidFill>
                  <a:srgbClr val="000000"/>
                </a:solidFill>
                <a:latin typeface="Arial - 18"/>
              </a:rPr>
              <a:t> </a:t>
            </a:r>
          </a:p>
          <a:p>
            <a:r>
              <a:rPr lang="en-US" dirty="0">
                <a:solidFill>
                  <a:srgbClr val="000000"/>
                </a:solidFill>
                <a:latin typeface="Arial - 18"/>
              </a:rPr>
              <a:t>Fashion Editor</a:t>
            </a:r>
          </a:p>
          <a:p>
            <a:r>
              <a:rPr lang="en-US" dirty="0">
                <a:solidFill>
                  <a:srgbClr val="FF0000"/>
                </a:solidFill>
                <a:latin typeface="Arial - 18"/>
              </a:rPr>
              <a:t>1961</a:t>
            </a:r>
          </a:p>
          <a:p>
            <a:r>
              <a:rPr lang="en-US" dirty="0">
                <a:latin typeface="Arial - 18"/>
              </a:rPr>
              <a:t>S</a:t>
            </a:r>
            <a:r>
              <a:rPr lang="en-US" dirty="0">
                <a:solidFill>
                  <a:srgbClr val="000000"/>
                </a:solidFill>
                <a:latin typeface="Arial - 18"/>
              </a:rPr>
              <a:t>inger</a:t>
            </a:r>
          </a:p>
          <a:p>
            <a:r>
              <a:rPr lang="en-US" dirty="0">
                <a:solidFill>
                  <a:srgbClr val="000000"/>
                </a:solidFill>
                <a:latin typeface="Arial - 18"/>
              </a:rPr>
              <a:t>Nurse</a:t>
            </a:r>
          </a:p>
          <a:p>
            <a:r>
              <a:rPr lang="en-US" dirty="0">
                <a:solidFill>
                  <a:srgbClr val="000000"/>
                </a:solidFill>
                <a:latin typeface="Arial - 18"/>
              </a:rPr>
              <a:t>Ballerina</a:t>
            </a:r>
          </a:p>
          <a:p>
            <a:r>
              <a:rPr lang="en-US" dirty="0">
                <a:solidFill>
                  <a:srgbClr val="000000"/>
                </a:solidFill>
                <a:latin typeface="Arial - 18"/>
              </a:rPr>
              <a:t>Stewardess</a:t>
            </a:r>
          </a:p>
          <a:p>
            <a:r>
              <a:rPr lang="en-US" dirty="0">
                <a:solidFill>
                  <a:srgbClr val="FF0000"/>
                </a:solidFill>
                <a:latin typeface="Arial - 18"/>
              </a:rPr>
              <a:t>1963</a:t>
            </a:r>
          </a:p>
          <a:p>
            <a:r>
              <a:rPr lang="en-US" dirty="0">
                <a:latin typeface="Arial - 18"/>
              </a:rPr>
              <a:t>C</a:t>
            </a:r>
            <a:r>
              <a:rPr lang="en-US" dirty="0">
                <a:solidFill>
                  <a:srgbClr val="000000"/>
                </a:solidFill>
                <a:latin typeface="Arial - 18"/>
              </a:rPr>
              <a:t>areer Girl</a:t>
            </a:r>
          </a:p>
          <a:p>
            <a:r>
              <a:rPr lang="en-US" dirty="0">
                <a:solidFill>
                  <a:srgbClr val="FF0000"/>
                </a:solidFill>
                <a:latin typeface="Arial - 18"/>
              </a:rPr>
              <a:t>1965 </a:t>
            </a:r>
          </a:p>
          <a:p>
            <a:r>
              <a:rPr lang="en-US" dirty="0">
                <a:latin typeface="Arial - 18"/>
              </a:rPr>
              <a:t>S</a:t>
            </a:r>
            <a:r>
              <a:rPr lang="en-US" dirty="0">
                <a:solidFill>
                  <a:srgbClr val="000000"/>
                </a:solidFill>
                <a:latin typeface="Arial - 18"/>
              </a:rPr>
              <a:t>tudent Teacher</a:t>
            </a:r>
          </a:p>
          <a:p>
            <a:r>
              <a:rPr lang="en-US" dirty="0">
                <a:solidFill>
                  <a:srgbClr val="000000"/>
                </a:solidFill>
                <a:latin typeface="Arial - 18"/>
              </a:rPr>
              <a:t>Astronaut</a:t>
            </a:r>
          </a:p>
          <a:p>
            <a:r>
              <a:rPr lang="en-US" dirty="0">
                <a:solidFill>
                  <a:srgbClr val="FF0000"/>
                </a:solidFill>
                <a:latin typeface="Arial - 18"/>
              </a:rPr>
              <a:t>1973</a:t>
            </a:r>
          </a:p>
          <a:p>
            <a:r>
              <a:rPr lang="en-US" dirty="0">
                <a:latin typeface="Arial - 18"/>
              </a:rPr>
              <a:t>S</a:t>
            </a:r>
            <a:r>
              <a:rPr lang="en-US" dirty="0">
                <a:solidFill>
                  <a:srgbClr val="000000"/>
                </a:solidFill>
                <a:latin typeface="Arial - 18"/>
              </a:rPr>
              <a:t>urgeon</a:t>
            </a:r>
          </a:p>
          <a:p>
            <a:r>
              <a:rPr lang="en-US" dirty="0">
                <a:solidFill>
                  <a:srgbClr val="FF0000"/>
                </a:solidFill>
                <a:latin typeface="Arial - 18"/>
              </a:rPr>
              <a:t>1975</a:t>
            </a:r>
          </a:p>
          <a:p>
            <a:r>
              <a:rPr lang="en-US" dirty="0">
                <a:latin typeface="Arial - 18"/>
              </a:rPr>
              <a:t>O</a:t>
            </a:r>
            <a:r>
              <a:rPr lang="en-US" dirty="0">
                <a:solidFill>
                  <a:srgbClr val="000000"/>
                </a:solidFill>
                <a:latin typeface="Arial - 18"/>
              </a:rPr>
              <a:t>lympic Skier</a:t>
            </a:r>
          </a:p>
        </p:txBody>
      </p:sp>
      <p:sp>
        <p:nvSpPr>
          <p:cNvPr id="5" name="TextBox 4"/>
          <p:cNvSpPr txBox="1"/>
          <p:nvPr/>
        </p:nvSpPr>
        <p:spPr>
          <a:xfrm>
            <a:off x="3098800" y="1855043"/>
            <a:ext cx="2717800" cy="5078313"/>
          </a:xfrm>
          <a:prstGeom prst="rect">
            <a:avLst/>
          </a:prstGeom>
          <a:noFill/>
        </p:spPr>
        <p:txBody>
          <a:bodyPr vert="horz" rtlCol="0">
            <a:spAutoFit/>
          </a:bodyPr>
          <a:lstStyle/>
          <a:p>
            <a:r>
              <a:rPr lang="en-US" dirty="0">
                <a:solidFill>
                  <a:srgbClr val="FF0000"/>
                </a:solidFill>
                <a:latin typeface="Arial - 18"/>
              </a:rPr>
              <a:t>1985</a:t>
            </a:r>
          </a:p>
          <a:p>
            <a:r>
              <a:rPr lang="en-US" dirty="0">
                <a:latin typeface="Arial - 18"/>
              </a:rPr>
              <a:t>V</a:t>
            </a:r>
            <a:r>
              <a:rPr lang="en-US" dirty="0">
                <a:solidFill>
                  <a:srgbClr val="000000"/>
                </a:solidFill>
                <a:latin typeface="Arial - 18"/>
              </a:rPr>
              <a:t>eterinarian</a:t>
            </a:r>
          </a:p>
          <a:p>
            <a:r>
              <a:rPr lang="en-US" dirty="0">
                <a:solidFill>
                  <a:srgbClr val="FF0000"/>
                </a:solidFill>
                <a:latin typeface="Arial - 18"/>
              </a:rPr>
              <a:t>1986</a:t>
            </a:r>
          </a:p>
          <a:p>
            <a:r>
              <a:rPr lang="en-US" dirty="0">
                <a:latin typeface="Arial - 18"/>
              </a:rPr>
              <a:t>A</a:t>
            </a:r>
            <a:r>
              <a:rPr lang="en-US" dirty="0">
                <a:solidFill>
                  <a:srgbClr val="000000"/>
                </a:solidFill>
                <a:latin typeface="Arial - 18"/>
              </a:rPr>
              <a:t>stronaut (in pink)</a:t>
            </a:r>
          </a:p>
          <a:p>
            <a:r>
              <a:rPr lang="en-US" dirty="0">
                <a:solidFill>
                  <a:srgbClr val="FF0000"/>
                </a:solidFill>
                <a:latin typeface="Arial - 18"/>
              </a:rPr>
              <a:t>1991 </a:t>
            </a:r>
          </a:p>
          <a:p>
            <a:r>
              <a:rPr lang="en-US" dirty="0">
                <a:latin typeface="Arial - 18"/>
              </a:rPr>
              <a:t>N</a:t>
            </a:r>
            <a:r>
              <a:rPr lang="en-US" dirty="0">
                <a:solidFill>
                  <a:srgbClr val="000000"/>
                </a:solidFill>
                <a:latin typeface="Arial - 18"/>
              </a:rPr>
              <a:t>aval Petty Officer</a:t>
            </a:r>
          </a:p>
          <a:p>
            <a:r>
              <a:rPr lang="en-US" dirty="0">
                <a:solidFill>
                  <a:srgbClr val="FF0000"/>
                </a:solidFill>
                <a:latin typeface="Arial - 18"/>
              </a:rPr>
              <a:t>1992</a:t>
            </a:r>
          </a:p>
          <a:p>
            <a:r>
              <a:rPr lang="en-US" dirty="0">
                <a:latin typeface="Arial - 18"/>
              </a:rPr>
              <a:t>P</a:t>
            </a:r>
            <a:r>
              <a:rPr lang="en-US" dirty="0">
                <a:solidFill>
                  <a:srgbClr val="000000"/>
                </a:solidFill>
                <a:latin typeface="Arial - 18"/>
              </a:rPr>
              <a:t>residential Candidate</a:t>
            </a:r>
          </a:p>
          <a:p>
            <a:r>
              <a:rPr lang="en-US" dirty="0">
                <a:solidFill>
                  <a:srgbClr val="000000"/>
                </a:solidFill>
                <a:latin typeface="Arial - 18"/>
              </a:rPr>
              <a:t>Business Executive</a:t>
            </a:r>
          </a:p>
          <a:p>
            <a:r>
              <a:rPr lang="en-US" dirty="0">
                <a:solidFill>
                  <a:srgbClr val="000000"/>
                </a:solidFill>
                <a:latin typeface="Arial - 18"/>
              </a:rPr>
              <a:t>Marine Corp Sergeant</a:t>
            </a:r>
          </a:p>
          <a:p>
            <a:r>
              <a:rPr lang="en-US" dirty="0">
                <a:solidFill>
                  <a:srgbClr val="FF0000"/>
                </a:solidFill>
                <a:latin typeface="Arial - 18"/>
              </a:rPr>
              <a:t>1993</a:t>
            </a:r>
          </a:p>
          <a:p>
            <a:r>
              <a:rPr lang="en-US" dirty="0">
                <a:latin typeface="Arial - 18"/>
              </a:rPr>
              <a:t>A</a:t>
            </a:r>
            <a:r>
              <a:rPr lang="en-US" dirty="0">
                <a:solidFill>
                  <a:srgbClr val="000000"/>
                </a:solidFill>
                <a:latin typeface="Arial - 18"/>
              </a:rPr>
              <a:t>rmy Medic</a:t>
            </a:r>
          </a:p>
          <a:p>
            <a:r>
              <a:rPr lang="en-US" dirty="0">
                <a:solidFill>
                  <a:srgbClr val="FF0000"/>
                </a:solidFill>
                <a:latin typeface="Arial - 18"/>
              </a:rPr>
              <a:t>1995</a:t>
            </a:r>
          </a:p>
          <a:p>
            <a:r>
              <a:rPr lang="en-US" dirty="0">
                <a:latin typeface="Arial - 18"/>
              </a:rPr>
              <a:t>F</a:t>
            </a:r>
            <a:r>
              <a:rPr lang="en-US" dirty="0">
                <a:solidFill>
                  <a:srgbClr val="000000"/>
                </a:solidFill>
                <a:latin typeface="Arial - 18"/>
              </a:rPr>
              <a:t>irefighter</a:t>
            </a:r>
          </a:p>
          <a:p>
            <a:r>
              <a:rPr lang="en-US" dirty="0">
                <a:solidFill>
                  <a:srgbClr val="FF0000"/>
                </a:solidFill>
                <a:latin typeface="Arial - 18"/>
              </a:rPr>
              <a:t>1996</a:t>
            </a:r>
          </a:p>
          <a:p>
            <a:r>
              <a:rPr lang="en-US" dirty="0">
                <a:latin typeface="Arial - 18"/>
              </a:rPr>
              <a:t>O</a:t>
            </a:r>
            <a:r>
              <a:rPr lang="en-US" dirty="0">
                <a:solidFill>
                  <a:srgbClr val="000000"/>
                </a:solidFill>
                <a:latin typeface="Arial - 18"/>
              </a:rPr>
              <a:t>lympic Gymnast</a:t>
            </a:r>
          </a:p>
          <a:p>
            <a:r>
              <a:rPr lang="en-US" dirty="0">
                <a:solidFill>
                  <a:srgbClr val="FF0000"/>
                </a:solidFill>
                <a:latin typeface="Arial - 18"/>
              </a:rPr>
              <a:t>1997</a:t>
            </a:r>
          </a:p>
          <a:p>
            <a:r>
              <a:rPr lang="en-US" dirty="0">
                <a:latin typeface="Arial - 18"/>
              </a:rPr>
              <a:t>D</a:t>
            </a:r>
            <a:r>
              <a:rPr lang="en-US" dirty="0">
                <a:solidFill>
                  <a:srgbClr val="000000"/>
                </a:solidFill>
                <a:latin typeface="Arial - 18"/>
              </a:rPr>
              <a:t>entist</a:t>
            </a:r>
          </a:p>
        </p:txBody>
      </p:sp>
      <p:sp>
        <p:nvSpPr>
          <p:cNvPr id="6" name="TextBox 5"/>
          <p:cNvSpPr txBox="1"/>
          <p:nvPr/>
        </p:nvSpPr>
        <p:spPr>
          <a:xfrm>
            <a:off x="5922554" y="1855043"/>
            <a:ext cx="3937000" cy="4524315"/>
          </a:xfrm>
          <a:prstGeom prst="rect">
            <a:avLst/>
          </a:prstGeom>
          <a:noFill/>
        </p:spPr>
        <p:txBody>
          <a:bodyPr vert="horz" rtlCol="0">
            <a:spAutoFit/>
          </a:bodyPr>
          <a:lstStyle/>
          <a:p>
            <a:r>
              <a:rPr lang="en-US" dirty="0">
                <a:solidFill>
                  <a:srgbClr val="FF0000"/>
                </a:solidFill>
                <a:latin typeface="Arial - 18"/>
              </a:rPr>
              <a:t>1998</a:t>
            </a:r>
          </a:p>
          <a:p>
            <a:r>
              <a:rPr lang="en-US" dirty="0">
                <a:latin typeface="Arial - 18"/>
              </a:rPr>
              <a:t>W</a:t>
            </a:r>
            <a:r>
              <a:rPr lang="en-US" dirty="0">
                <a:solidFill>
                  <a:srgbClr val="000000"/>
                </a:solidFill>
                <a:latin typeface="Arial - 18"/>
              </a:rPr>
              <a:t>NBA Player</a:t>
            </a:r>
          </a:p>
          <a:p>
            <a:r>
              <a:rPr lang="en-US" dirty="0">
                <a:solidFill>
                  <a:srgbClr val="FF0000"/>
                </a:solidFill>
                <a:latin typeface="Arial - 18"/>
              </a:rPr>
              <a:t>1999</a:t>
            </a:r>
          </a:p>
          <a:p>
            <a:r>
              <a:rPr lang="en-US" dirty="0">
                <a:latin typeface="Arial - 18"/>
              </a:rPr>
              <a:t>A</a:t>
            </a:r>
            <a:r>
              <a:rPr lang="en-US" dirty="0">
                <a:solidFill>
                  <a:srgbClr val="000000"/>
                </a:solidFill>
                <a:latin typeface="Arial - 18"/>
              </a:rPr>
              <a:t>irline Pilot</a:t>
            </a:r>
          </a:p>
          <a:p>
            <a:r>
              <a:rPr lang="en-US" dirty="0">
                <a:solidFill>
                  <a:srgbClr val="000000"/>
                </a:solidFill>
                <a:latin typeface="Arial - 18"/>
              </a:rPr>
              <a:t>Business Executive</a:t>
            </a:r>
          </a:p>
          <a:p>
            <a:r>
              <a:rPr lang="en-US" dirty="0">
                <a:solidFill>
                  <a:srgbClr val="000000"/>
                </a:solidFill>
                <a:latin typeface="Arial - 18"/>
              </a:rPr>
              <a:t>Women's World Cup Soccer Player</a:t>
            </a:r>
          </a:p>
          <a:p>
            <a:r>
              <a:rPr lang="en-US" dirty="0">
                <a:solidFill>
                  <a:srgbClr val="FF0000"/>
                </a:solidFill>
                <a:latin typeface="Arial - 18"/>
              </a:rPr>
              <a:t>2000</a:t>
            </a:r>
          </a:p>
          <a:p>
            <a:r>
              <a:rPr lang="en-US" dirty="0">
                <a:latin typeface="Arial - 18"/>
              </a:rPr>
              <a:t>O</a:t>
            </a:r>
            <a:r>
              <a:rPr lang="en-US" dirty="0">
                <a:solidFill>
                  <a:srgbClr val="000000"/>
                </a:solidFill>
                <a:latin typeface="Arial - 18"/>
              </a:rPr>
              <a:t>lympic Swimmer</a:t>
            </a:r>
          </a:p>
          <a:p>
            <a:r>
              <a:rPr lang="en-US" dirty="0">
                <a:solidFill>
                  <a:srgbClr val="FF0000"/>
                </a:solidFill>
                <a:latin typeface="Arial - 18"/>
              </a:rPr>
              <a:t>2002</a:t>
            </a:r>
          </a:p>
          <a:p>
            <a:r>
              <a:rPr lang="en-US" dirty="0">
                <a:latin typeface="Arial - 18"/>
              </a:rPr>
              <a:t>A</a:t>
            </a:r>
            <a:r>
              <a:rPr lang="en-US" dirty="0">
                <a:solidFill>
                  <a:srgbClr val="000000"/>
                </a:solidFill>
                <a:latin typeface="Arial - 18"/>
              </a:rPr>
              <a:t>rt Teacher</a:t>
            </a:r>
          </a:p>
          <a:p>
            <a:r>
              <a:rPr lang="en-US" dirty="0">
                <a:solidFill>
                  <a:srgbClr val="FF0000"/>
                </a:solidFill>
                <a:latin typeface="Arial - 18"/>
              </a:rPr>
              <a:t>2003</a:t>
            </a:r>
          </a:p>
          <a:p>
            <a:r>
              <a:rPr lang="en-US" dirty="0">
                <a:latin typeface="Arial - 18"/>
              </a:rPr>
              <a:t>P</a:t>
            </a:r>
            <a:r>
              <a:rPr lang="en-US" dirty="0">
                <a:solidFill>
                  <a:srgbClr val="000000"/>
                </a:solidFill>
                <a:latin typeface="Arial - 18"/>
              </a:rPr>
              <a:t>roducer</a:t>
            </a:r>
          </a:p>
          <a:p>
            <a:r>
              <a:rPr lang="en-US" dirty="0">
                <a:solidFill>
                  <a:srgbClr val="FF0000"/>
                </a:solidFill>
                <a:latin typeface="Arial - 18"/>
              </a:rPr>
              <a:t>2004</a:t>
            </a:r>
          </a:p>
          <a:p>
            <a:r>
              <a:rPr lang="en-US" dirty="0">
                <a:latin typeface="Arial - 18"/>
              </a:rPr>
              <a:t>P</a:t>
            </a:r>
            <a:r>
              <a:rPr lang="en-US" dirty="0">
                <a:solidFill>
                  <a:srgbClr val="000000"/>
                </a:solidFill>
                <a:latin typeface="Arial - 18"/>
              </a:rPr>
              <a:t>residential Candidate</a:t>
            </a:r>
          </a:p>
          <a:p>
            <a:r>
              <a:rPr lang="en-US" dirty="0">
                <a:solidFill>
                  <a:srgbClr val="FF0000"/>
                </a:solidFill>
                <a:latin typeface="Arial - 18"/>
              </a:rPr>
              <a:t>2010</a:t>
            </a:r>
          </a:p>
          <a:p>
            <a:r>
              <a:rPr lang="en-US" dirty="0">
                <a:latin typeface="Arial - 18"/>
              </a:rPr>
              <a:t>R</a:t>
            </a:r>
            <a:r>
              <a:rPr lang="en-US" dirty="0">
                <a:solidFill>
                  <a:srgbClr val="000000"/>
                </a:solidFill>
                <a:latin typeface="Arial - 18"/>
              </a:rPr>
              <a:t>ace Car Driver</a:t>
            </a:r>
          </a:p>
        </p:txBody>
      </p:sp>
    </p:spTree>
    <p:extLst>
      <p:ext uri="{BB962C8B-B14F-4D97-AF65-F5344CB8AC3E}">
        <p14:creationId xmlns:p14="http://schemas.microsoft.com/office/powerpoint/2010/main" val="1909179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 y="-12700"/>
            <a:ext cx="10160000" cy="600202"/>
          </a:xfrm>
          <a:prstGeom prst="rect">
            <a:avLst/>
          </a:prstGeom>
          <a:solidFill>
            <a:scrgbClr r="0" g="0" b="0">
              <a:alpha val="0"/>
            </a:scrgbClr>
          </a:solidFill>
        </p:spPr>
      </p:pic>
      <p:sp>
        <p:nvSpPr>
          <p:cNvPr id="3" name="TextBox 2"/>
          <p:cNvSpPr txBox="1"/>
          <p:nvPr/>
        </p:nvSpPr>
        <p:spPr>
          <a:xfrm>
            <a:off x="3759200" y="165100"/>
            <a:ext cx="2667000" cy="276999"/>
          </a:xfrm>
          <a:prstGeom prst="rect">
            <a:avLst/>
          </a:prstGeom>
          <a:noFill/>
        </p:spPr>
        <p:txBody>
          <a:bodyPr vert="horz" rtlCol="0">
            <a:spAutoFit/>
          </a:bodyPr>
          <a:lstStyle/>
          <a:p>
            <a:r>
              <a:rPr lang="en-US" sz="1200" dirty="0">
                <a:solidFill>
                  <a:srgbClr val="FFFFFF"/>
                </a:solidFill>
                <a:latin typeface="Arial - 16"/>
              </a:rPr>
              <a:t>Barbie</a:t>
            </a:r>
            <a:r>
              <a:rPr lang="en-US" sz="1200" dirty="0">
                <a:solidFill>
                  <a:srgbClr val="FFFFFF"/>
                </a:solidFill>
                <a:latin typeface="Arial"/>
                <a:cs typeface="Arial"/>
              </a:rPr>
              <a:t>®</a:t>
            </a:r>
            <a:r>
              <a:rPr lang="en-US" sz="1200" dirty="0">
                <a:solidFill>
                  <a:srgbClr val="FFFFFF"/>
                </a:solidFill>
                <a:latin typeface="Arial - 16"/>
              </a:rPr>
              <a:t> in the Labor Force</a:t>
            </a:r>
          </a:p>
        </p:txBody>
      </p:sp>
      <p:pic>
        <p:nvPicPr>
          <p:cNvPr id="5" name="Picture 4"/>
          <p:cNvPicPr>
            <a:picLocks noChangeAspect="1"/>
          </p:cNvPicPr>
          <p:nvPr/>
        </p:nvPicPr>
        <p:blipFill>
          <a:blip r:embed="rId3"/>
          <a:stretch>
            <a:fillRect/>
          </a:stretch>
        </p:blipFill>
        <p:spPr>
          <a:xfrm>
            <a:off x="0" y="889000"/>
            <a:ext cx="10159999" cy="7635679"/>
          </a:xfrm>
          <a:prstGeom prst="rect">
            <a:avLst/>
          </a:prstGeom>
        </p:spPr>
      </p:pic>
      <p:pic>
        <p:nvPicPr>
          <p:cNvPr id="6" name="Picture 5">
            <a:extLst>
              <a:ext uri="{FF2B5EF4-FFF2-40B4-BE49-F238E27FC236}">
                <a16:creationId xmlns:a16="http://schemas.microsoft.com/office/drawing/2014/main" id="{77092C39-9231-4518-939F-67A888FD5155}"/>
              </a:ext>
            </a:extLst>
          </p:cNvPr>
          <p:cNvPicPr>
            <a:picLocks noChangeAspect="1"/>
          </p:cNvPicPr>
          <p:nvPr/>
        </p:nvPicPr>
        <p:blipFill>
          <a:blip r:embed="rId4"/>
          <a:stretch>
            <a:fillRect/>
          </a:stretch>
        </p:blipFill>
        <p:spPr>
          <a:xfrm>
            <a:off x="-101600" y="587502"/>
            <a:ext cx="10255249" cy="6087544"/>
          </a:xfrm>
          <a:prstGeom prst="rect">
            <a:avLst/>
          </a:prstGeom>
        </p:spPr>
      </p:pic>
    </p:spTree>
    <p:extLst>
      <p:ext uri="{BB962C8B-B14F-4D97-AF65-F5344CB8AC3E}">
        <p14:creationId xmlns:p14="http://schemas.microsoft.com/office/powerpoint/2010/main" val="72585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981</Words>
  <Application>Microsoft Office PowerPoint</Application>
  <PresentationFormat>Custom</PresentationFormat>
  <Paragraphs>123</Paragraphs>
  <Slides>24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 - 16</vt:lpstr>
      <vt:lpstr>Arial - 18</vt:lpstr>
      <vt:lpstr>Arial</vt:lpstr>
      <vt:lpstr>Calibri - 16</vt:lpstr>
      <vt:lpstr>Arial - 24</vt:lpstr>
      <vt:lpstr>Calibri - 13</vt:lpstr>
      <vt:lpstr>Arial - 36</vt:lpstr>
      <vt:lpstr>Calibri</vt:lpstr>
      <vt:lpstr>Calibri - 14</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Federal Reserve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Barbara</dc:creator>
  <cp:lastModifiedBy>Johnston, Eva K</cp:lastModifiedBy>
  <cp:revision>29</cp:revision>
  <dcterms:created xsi:type="dcterms:W3CDTF">2013-05-21T13:02:58Z</dcterms:created>
  <dcterms:modified xsi:type="dcterms:W3CDTF">2023-01-30T20:01:06Z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de57d058-6c13-490a-8982-5711679f92dd</vt:lpwstr>
  </property>
  <property fmtid="{D5CDD505-2E9C-101B-9397-08002B2CF9AE}" pid="3" name="MSIP_Label_b51c2f0d-b3ff-4d77-9838-7b0e82bdd7ab_Enabled">
    <vt:lpwstr>true</vt:lpwstr>
  </property>
  <property fmtid="{D5CDD505-2E9C-101B-9397-08002B2CF9AE}" pid="4" name="MSIP_Label_b51c2f0d-b3ff-4d77-9838-7b0e82bdd7ab_SetDate">
    <vt:lpwstr>2023-01-30T20:01:02Z</vt:lpwstr>
  </property>
  <property fmtid="{D5CDD505-2E9C-101B-9397-08002B2CF9AE}" pid="5" name="MSIP_Label_b51c2f0d-b3ff-4d77-9838-7b0e82bdd7ab_Method">
    <vt:lpwstr>Privileged</vt:lpwstr>
  </property>
  <property fmtid="{D5CDD505-2E9C-101B-9397-08002B2CF9AE}" pid="6" name="MSIP_Label_b51c2f0d-b3ff-4d77-9838-7b0e82bdd7ab_Name">
    <vt:lpwstr>b51c2f0d-b3ff-4d77-9838-7b0e82bdd7ab</vt:lpwstr>
  </property>
  <property fmtid="{D5CDD505-2E9C-101B-9397-08002B2CF9AE}" pid="7" name="MSIP_Label_b51c2f0d-b3ff-4d77-9838-7b0e82bdd7ab_SiteId">
    <vt:lpwstr>b397c653-5b19-463f-b9fc-af658ded9128</vt:lpwstr>
  </property>
  <property fmtid="{D5CDD505-2E9C-101B-9397-08002B2CF9AE}" pid="8" name="MSIP_Label_b51c2f0d-b3ff-4d77-9838-7b0e82bdd7ab_ActionId">
    <vt:lpwstr>f62e5977-31f1-4e39-8843-625450a679d0</vt:lpwstr>
  </property>
  <property fmtid="{D5CDD505-2E9C-101B-9397-08002B2CF9AE}" pid="9" name="MSIP_Label_b51c2f0d-b3ff-4d77-9838-7b0e82bdd7ab_ContentBits">
    <vt:lpwstr>1</vt:lpwstr>
  </property>
</Properties>
</file>