
<file path=[Content_Types].xml><?xml version="1.0" encoding="utf-8"?>
<Types xmlns="http://schemas.openxmlformats.org/package/2006/content-types">
  <Default Extension="jpg&amp;ehk=j3wHjMiZcd2bnp" ContentType="image/jpeg"/>
  <Default Extension="png&amp;ehk=xSkvgwzX4ZugRhCYo" ContentType="image/png"/>
  <Default Extension="jpg&amp;ehk=MZHIjsi4Yk1NzlLHdPj93w&amp;r=0&amp;pid=OfficeInsert" ContentType="image/jpeg"/>
  <Default Extension="jpg&amp;ehk=97vmAW4vtx0oss" ContentType="image/jpeg"/>
  <Default Extension="jpeg" ContentType="image/jpeg"/>
  <Default Extension="jpg&amp;ehk=" ContentType="image/jpeg"/>
  <Default Extension="rels" ContentType="application/vnd.openxmlformats-package.relationships+xml"/>
  <Default Extension="xml" ContentType="application/xml"/>
  <Default Extension="jpg&amp;ehk=nfV9swFykQmk1aQMMpiDsA&amp;r=0&amp;pid=OfficeInsert" ContentType="image/jpeg"/>
  <Default Extension="jpg" ContentType="image/jpeg"/>
  <Default Extension="jpg&amp;ehk=HwOhjWpMihXd1CVxnSCo4g&amp;r=0&amp;pid=OfficeInsert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4" d="100"/>
          <a:sy n="54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Slide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7FBAB-E96F-432B-9B4B-4090825EF32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F5709-FECD-4647-9FAA-4B8D83A1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Slide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C942-1F70-49F7-82FB-6E4C00B0AC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BDFD-3925-428C-AF07-4112432B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8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C44E-90C1-4A8C-8ACC-C576AB92F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C7BC8-6555-47BA-8710-EA98594C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07E5A-11B6-46E2-B905-BA81ADEF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4DCC-87C2-48C8-BA02-EBA61B899627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D956C-3FCD-4FEB-B4F6-5BBEB43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2BCE8-1D70-4FCE-B537-DC67764D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582F-3BAB-4487-9BFD-B65ED06A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FF161-D73E-463F-BDCC-DBE6D102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8F211-94D6-4DF0-8EBA-B17C5E9E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9F3F-0E41-4760-929D-B06C364A47CC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7BA8-57DF-4DB2-9E33-3FD7274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10D6-1A66-4997-8793-08375F93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0D49F-080B-4378-8582-74AB0E2C1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AEF8E-872B-4E2D-9663-8A474BD77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C4A2-BC23-445A-9520-DBBDA09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18C-59FB-421A-9186-EE8D32E2AF9A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44674-0B25-4B2B-A5EB-3926C1F1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A6D56-59C3-437D-82CB-4475924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8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2133-26EB-4E14-BDB5-9FC3ADB8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D197-0113-4394-B66D-B24F91E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2B4B-373B-491E-889D-86DD4C7E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8F8-30B5-43DA-AAAF-9C5F555CC60C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DD09-4B93-41E9-A628-6A0FF570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4D4A-EDC0-49BA-A98C-D48F412F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A9A4-5B75-422E-96C8-8B5E9940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4D88B-85FF-4F80-8768-EBB80880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49488-86A9-4567-82D7-53907E64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3A4C-8173-410B-B6F4-EF9FB6CB4CAA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9445-0E97-4FF3-96DB-2738A8F1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E8DC-427A-4155-874D-5620C662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FBE-D5F3-4A89-BA2E-C0793E9F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AFFB-D02F-4F35-91E0-66C619749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A3769-6FAD-42EF-B53B-DB51E3B48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76595-D3E9-426A-B6C1-9F7DD42C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2024-75F0-46EF-9F9F-1855ADB15D44}" type="datetime1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61BA9-CA74-4720-864F-46229905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E6832-4DE6-4ED2-860C-B3A4DA9E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5239-9DBF-4C1D-AEDC-81A98A92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B2800-8B05-48D1-9CC7-34F25125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060C1-2437-45F4-AADB-E74D175D3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94361-9D44-47C8-8BA4-39681A879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10586-73DC-406F-A470-122AAD49B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4FF94-2954-4691-9DE8-30C2CBDB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DF2-F2B0-4A00-A63D-E0D4173F1841}" type="datetime1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A13A0-0F25-4A94-B445-50E2119F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0C51A-1A08-4080-B891-9243A447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4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AF3C-3CF5-4CEB-A930-EE876DD2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31E35-8D70-40AD-8DA2-B97BF4A8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A340-6D65-49E6-8198-A6F54E144546}" type="datetime1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00BA0-81A5-4C05-B7E7-7A82BF92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20F7B-20CD-4CB7-A4B8-0AE83742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02FF0-26FF-4438-BD95-DE18AA26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E1A7-BA4B-4088-A8C7-8CAF8B272F6E}" type="datetime1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0E816-6227-4EEB-BB34-977BBC01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F6BAC-CFD0-42DD-8403-A3A6D899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3885-68D6-4404-8BDF-B48E1D99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290A-B518-442A-BFEB-9BE61CDA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2D366-FD93-4A99-BE11-356081CE2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69B1E-F113-47F9-80A2-2F6C7A85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F3CD-D1FD-4EA2-98E0-E4E85E37C933}" type="datetime1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02C7E-7AF0-4939-A09F-1895E0DC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EDA48-D8C2-4BAB-8511-2BA50D46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4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8061-A823-43FD-B2EE-54668EA2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86D64-0BA3-4338-8423-A3F83771A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8BF13-7B4A-4D84-8F6F-91497A1A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596F8-C13A-4024-91BB-73D16129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A284-A007-4545-8E94-B120BA8C08A0}" type="datetime1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24D70-2436-457D-887F-4903683E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146BA-0B3A-46F1-B802-827986A6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D6E4F-0E58-4464-872C-41F9E9D2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B88B3-DE06-4336-8E5A-CD73DF24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1E39-0F04-4649-8296-2799BAF97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081E-C5F0-474C-AF67-DD5CDBBDF7B2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9EB78-1724-491E-A7D5-6A3EA3850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BEEE-09C9-4899-B939-BC61102E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6EAB-1B37-493C-A4B0-96B42F24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&amp;ehk="/><Relationship Id="rId3" Type="http://schemas.openxmlformats.org/officeDocument/2006/relationships/hyperlink" Target="http://www.geograph.org.uk/photo/109052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g&amp;ehk=nfV9swFykQmk1aQMMpiDsA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oil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sa/2.0/" TargetMode="External"/><Relationship Id="rId9" Type="http://schemas.openxmlformats.org/officeDocument/2006/relationships/hyperlink" Target="http://www.flickr.com/photos/todbaker/914869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mrski-apecon-2008.wikispaces.com/%28BTY%29+Chapter+18" TargetMode="External"/><Relationship Id="rId7" Type="http://schemas.openxmlformats.org/officeDocument/2006/relationships/hyperlink" Target="https://2012books.lardbucket.org/books/beginning-management-of-human-resources/s16-working-with-labor-unions.html" TargetMode="External"/><Relationship Id="rId2" Type="http://schemas.openxmlformats.org/officeDocument/2006/relationships/image" Target="../media/image5.jpg&amp;ehk=MZHIjsi4Yk1NzlLHdPj93w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s://creativecommons.org/licenses/by-nd/4.0/" TargetMode="External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journalistsresource.org/studies/economics/jobs/social-networks-labor-employment-immigration-refugee" TargetMode="External"/><Relationship Id="rId4" Type="http://schemas.openxmlformats.org/officeDocument/2006/relationships/hyperlink" Target="https://mrski-apecon-2008.wikispaces.com/(BTY)+Chapter+18" TargetMode="External"/><Relationship Id="rId9" Type="http://schemas.openxmlformats.org/officeDocument/2006/relationships/image" Target="../media/image7.jpg&amp;ehk=j3wHjMiZcd2bn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dern-tractor.jpg" TargetMode="External"/><Relationship Id="rId2" Type="http://schemas.openxmlformats.org/officeDocument/2006/relationships/image" Target="../media/image8.jpg&amp;ehk=97vmAW4vtx0oss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&amp;ehk=HwOhjWpMihXd1CVxnSCo4g&amp;r=0&amp;pid=OfficeInsert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ampost.com/sabrina-martin/2015/09/21/leaked-government-study-reveals-extent-of-shortage-crisis-in-venezuela/" TargetMode="External"/><Relationship Id="rId2" Type="http://schemas.openxmlformats.org/officeDocument/2006/relationships/image" Target="../media/image10.png&amp;ehk=xSkvgwzX4ZugRhCYo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90AE-B127-4820-BFAC-078594687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6101"/>
            <a:ext cx="9144000" cy="2469931"/>
          </a:xfrm>
        </p:spPr>
        <p:txBody>
          <a:bodyPr anchor="ctr">
            <a:normAutofit/>
          </a:bodyPr>
          <a:lstStyle/>
          <a:p>
            <a:r>
              <a:rPr lang="en-US" sz="5400" dirty="0" smtClean="0">
                <a:latin typeface="+mn-lt"/>
              </a:rPr>
              <a:t>Saving the Environment with Economic Ideas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65417-716C-4A26-8032-09A517E9B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8303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Lesson 6: Green Is the New Gold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B809-FABD-4724-86B7-66F9A1B5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6" y="669463"/>
            <a:ext cx="10515600" cy="4719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Revenue: </a:t>
            </a:r>
            <a:r>
              <a:rPr lang="en-US" dirty="0"/>
              <a:t>The money a business receives from customers who buy its goods and services. Not to be confused with profit.</a:t>
            </a:r>
          </a:p>
          <a:p>
            <a:pPr marL="457200" lvl="1" indent="0">
              <a:buNone/>
            </a:pPr>
            <a:r>
              <a:rPr lang="en-US" b="1" dirty="0"/>
              <a:t>Formula: </a:t>
            </a:r>
            <a:r>
              <a:rPr lang="en-US" dirty="0"/>
              <a:t>Selling price of good x </a:t>
            </a:r>
            <a:r>
              <a:rPr lang="en-US" dirty="0" smtClean="0"/>
              <a:t>Number </a:t>
            </a:r>
            <a:r>
              <a:rPr lang="en-US" dirty="0"/>
              <a:t>of units sold = </a:t>
            </a:r>
            <a:r>
              <a:rPr lang="en-US" dirty="0" smtClean="0"/>
              <a:t>Revenue</a:t>
            </a:r>
            <a:endParaRPr lang="en-US" dirty="0"/>
          </a:p>
          <a:p>
            <a:pPr marL="914400" lvl="2" indent="0">
              <a:buNone/>
            </a:pPr>
            <a:r>
              <a:rPr lang="en-US" sz="2400" b="1" dirty="0"/>
              <a:t>Example: </a:t>
            </a:r>
            <a:r>
              <a:rPr lang="en-US" sz="2400" dirty="0"/>
              <a:t>$</a:t>
            </a:r>
            <a:r>
              <a:rPr lang="en-US" sz="2400" dirty="0" smtClean="0"/>
              <a:t>10 x 100 = $1,000</a:t>
            </a:r>
            <a:endParaRPr lang="en-US" sz="2400" dirty="0"/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b="1" dirty="0"/>
              <a:t>Profit: </a:t>
            </a:r>
            <a:r>
              <a:rPr lang="en-US" dirty="0"/>
              <a:t>The surplus remaining after total costs are deducted from total revenue. </a:t>
            </a:r>
          </a:p>
          <a:p>
            <a:pPr marL="457200" lvl="1" indent="0">
              <a:buNone/>
            </a:pPr>
            <a:r>
              <a:rPr lang="en-US" b="1" dirty="0"/>
              <a:t>Formula: </a:t>
            </a:r>
            <a:r>
              <a:rPr lang="en-US" dirty="0" smtClean="0"/>
              <a:t>Revenue ‒ </a:t>
            </a:r>
            <a:r>
              <a:rPr lang="en-US" dirty="0"/>
              <a:t>Total </a:t>
            </a:r>
            <a:r>
              <a:rPr lang="en-US" dirty="0" smtClean="0"/>
              <a:t>costs = </a:t>
            </a:r>
            <a:r>
              <a:rPr lang="en-US" dirty="0"/>
              <a:t>Profit</a:t>
            </a:r>
          </a:p>
          <a:p>
            <a:pPr marL="914400" lvl="2" indent="0">
              <a:buNone/>
            </a:pPr>
            <a:r>
              <a:rPr lang="en-US" sz="2400" b="1" dirty="0"/>
              <a:t>Example: </a:t>
            </a:r>
            <a:r>
              <a:rPr lang="en-US" sz="2400" dirty="0"/>
              <a:t>$</a:t>
            </a:r>
            <a:r>
              <a:rPr lang="en-US" sz="2400" dirty="0" smtClean="0"/>
              <a:t>1,000 (Revenue</a:t>
            </a:r>
            <a:r>
              <a:rPr lang="en-US" sz="2400" dirty="0"/>
              <a:t>) ‒ </a:t>
            </a:r>
            <a:r>
              <a:rPr lang="en-US" sz="2400" dirty="0" smtClean="0"/>
              <a:t>$500 (</a:t>
            </a:r>
            <a:r>
              <a:rPr lang="en-US" sz="2400" dirty="0"/>
              <a:t>Total </a:t>
            </a:r>
            <a:r>
              <a:rPr lang="en-US" sz="2400" dirty="0" smtClean="0"/>
              <a:t>costs) = </a:t>
            </a:r>
            <a:r>
              <a:rPr lang="en-US" sz="2400" dirty="0"/>
              <a:t>$500 </a:t>
            </a:r>
            <a:r>
              <a:rPr lang="en-US" sz="2400" dirty="0" smtClean="0"/>
              <a:t>(Profit)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4820-1159-4704-8924-3BF12DA5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058"/>
            <a:ext cx="10515600" cy="51742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average cost of tipping a ton of waste </a:t>
            </a:r>
            <a:r>
              <a:rPr lang="en-US" dirty="0" smtClean="0"/>
              <a:t>into a </a:t>
            </a:r>
            <a:r>
              <a:rPr lang="en-US" dirty="0"/>
              <a:t>U.S. landfill increased to nearly $49 at the end of 2016, up </a:t>
            </a:r>
            <a:r>
              <a:rPr lang="en-US" dirty="0" smtClean="0"/>
              <a:t>1.5 percent </a:t>
            </a:r>
            <a:r>
              <a:rPr lang="en-US" dirty="0"/>
              <a:t>from $48 at the same point in 2015, according to the Solid Waste Environmental Excellence </a:t>
            </a:r>
            <a:r>
              <a:rPr lang="en-US" dirty="0" smtClean="0"/>
              <a:t>Protocol</a:t>
            </a:r>
            <a:r>
              <a:rPr lang="en-US" dirty="0"/>
              <a:t>.</a:t>
            </a:r>
          </a:p>
          <a:p>
            <a:r>
              <a:rPr lang="en-US" dirty="0" smtClean="0"/>
              <a:t>Regional </a:t>
            </a:r>
            <a:r>
              <a:rPr lang="en-US" dirty="0"/>
              <a:t>trends remained the same, with the highest costs in the Northeast and the lowest in the West. Approximate average tip fees at the end of 2016 were $78 in the Northeast, $57 in Pacific states, $48 in the Midwest, $41 in the </a:t>
            </a:r>
            <a:r>
              <a:rPr lang="en-US" dirty="0" smtClean="0"/>
              <a:t>Southeast, </a:t>
            </a:r>
            <a:r>
              <a:rPr lang="en-US" dirty="0"/>
              <a:t>and $35 in the West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Average landfill costs for construction and demolition debris increased from approximately $38 to $40 over the same period, which is seen as a reflection of a growing real estate market and new construction.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smtClean="0"/>
              <a:t>SOURCE: </a:t>
            </a:r>
            <a:r>
              <a:rPr lang="en-US" sz="1400" dirty="0" err="1"/>
              <a:t>Rosengren</a:t>
            </a:r>
            <a:r>
              <a:rPr lang="en-US" sz="1400" dirty="0"/>
              <a:t>, Cole. “SWEEP: Average landfill tip fees increased in 2016.” </a:t>
            </a:r>
            <a:r>
              <a:rPr lang="en-US" sz="1400" i="1" dirty="0"/>
              <a:t>Waste Dive</a:t>
            </a:r>
            <a:r>
              <a:rPr lang="en-US" sz="1400" dirty="0"/>
              <a:t>, </a:t>
            </a:r>
            <a:r>
              <a:rPr lang="en-US" sz="1400" dirty="0" smtClean="0"/>
              <a:t>January 12, 2017; </a:t>
            </a:r>
            <a:r>
              <a:rPr lang="en-US" sz="1400" dirty="0"/>
              <a:t>www.wastedive.com/news/sweep-average-landfill-tip-fees-increased-in-2016/433932/.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3CA6-DD48-4FC0-AA22-4389EC715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2548"/>
            <a:ext cx="10344808" cy="517426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C</a:t>
            </a:r>
            <a:r>
              <a:rPr lang="en-US" sz="4400" dirty="0" smtClean="0"/>
              <a:t>ompanies </a:t>
            </a:r>
            <a:r>
              <a:rPr lang="en-US" sz="4400" dirty="0"/>
              <a:t>m</a:t>
            </a:r>
            <a:r>
              <a:rPr lang="en-US" sz="4400" dirty="0" smtClean="0"/>
              <a:t>aking </a:t>
            </a:r>
            <a:r>
              <a:rPr lang="en-US" sz="4400" dirty="0"/>
              <a:t>sustainability </a:t>
            </a:r>
            <a:r>
              <a:rPr lang="en-US" sz="4400" dirty="0" smtClean="0"/>
              <a:t>profitable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 smtClean="0"/>
              <a:t>Tesla</a:t>
            </a:r>
          </a:p>
          <a:p>
            <a:pPr lvl="1"/>
            <a:r>
              <a:rPr lang="en-US" sz="3200" dirty="0" smtClean="0"/>
              <a:t>Chipotle </a:t>
            </a:r>
          </a:p>
          <a:p>
            <a:pPr lvl="1"/>
            <a:r>
              <a:rPr lang="en-US" sz="3200" dirty="0" smtClean="0"/>
              <a:t>Toyota</a:t>
            </a:r>
          </a:p>
          <a:p>
            <a:pPr lvl="1"/>
            <a:r>
              <a:rPr lang="en-US" sz="3200" dirty="0" smtClean="0"/>
              <a:t>GE’s </a:t>
            </a:r>
            <a:r>
              <a:rPr lang="en-US" sz="3200" dirty="0"/>
              <a:t>Ecomagination</a:t>
            </a:r>
          </a:p>
          <a:p>
            <a:pPr lvl="1"/>
            <a:r>
              <a:rPr lang="en-US" sz="3200" dirty="0"/>
              <a:t>Patagonia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5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3B4A-C621-41C2-8FC5-3FBABF57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214"/>
            <a:ext cx="10515600" cy="5223641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 do these companies do that stands out from the rest</a:t>
            </a:r>
            <a:r>
              <a:rPr lang="en-US" sz="4400" dirty="0" smtClean="0"/>
              <a:t>?</a:t>
            </a:r>
            <a:endParaRPr lang="en-US" sz="4400" dirty="0"/>
          </a:p>
          <a:p>
            <a:r>
              <a:rPr lang="en-US" b="1" dirty="0"/>
              <a:t>Disruptive </a:t>
            </a:r>
            <a:r>
              <a:rPr lang="en-US" b="1" dirty="0" smtClean="0"/>
              <a:t>innovation</a:t>
            </a:r>
            <a:r>
              <a:rPr lang="en-US" b="1" dirty="0"/>
              <a:t>: </a:t>
            </a:r>
            <a:r>
              <a:rPr lang="en-US" dirty="0"/>
              <a:t>The increased revenues are not just a result of producing more efficiently, but rather </a:t>
            </a:r>
            <a:r>
              <a:rPr lang="en-US" dirty="0" smtClean="0"/>
              <a:t>of innovating something </a:t>
            </a:r>
            <a:r>
              <a:rPr lang="en-US" dirty="0"/>
              <a:t>that disrupts a whole category. </a:t>
            </a:r>
          </a:p>
          <a:p>
            <a:pPr marL="457200" lvl="1" indent="0">
              <a:buNone/>
            </a:pPr>
            <a:r>
              <a:rPr lang="en-US" b="1" dirty="0"/>
              <a:t>Example: </a:t>
            </a:r>
            <a:r>
              <a:rPr lang="en-US" dirty="0"/>
              <a:t>Tesla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 higher purpose:</a:t>
            </a:r>
            <a:r>
              <a:rPr lang="en-US" dirty="0" smtClean="0"/>
              <a:t> </a:t>
            </a:r>
            <a:r>
              <a:rPr lang="en-US" dirty="0"/>
              <a:t>Businesses that have an outlook beyond profit tend to outperform the competition on profit itself. Since </a:t>
            </a:r>
            <a:r>
              <a:rPr lang="en-US" dirty="0" smtClean="0"/>
              <a:t>2011, </a:t>
            </a:r>
            <a:r>
              <a:rPr lang="en-US" dirty="0" smtClean="0"/>
              <a:t>publicly </a:t>
            </a:r>
            <a:r>
              <a:rPr lang="en-US" dirty="0"/>
              <a:t>traded </a:t>
            </a:r>
            <a:r>
              <a:rPr lang="en-US" dirty="0" smtClean="0"/>
              <a:t>sustainability-focused </a:t>
            </a:r>
            <a:r>
              <a:rPr lang="en-US" dirty="0"/>
              <a:t>companies have outperformed by an average of 11.7 </a:t>
            </a:r>
            <a:r>
              <a:rPr lang="en-US" dirty="0" smtClean="0"/>
              <a:t>percent.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FDB5-E4FA-4A29-B121-93BA3E84A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8"/>
            <a:ext cx="10515600" cy="5156545"/>
          </a:xfrm>
        </p:spPr>
        <p:txBody>
          <a:bodyPr/>
          <a:lstStyle/>
          <a:p>
            <a:r>
              <a:rPr lang="en-US" b="1" dirty="0"/>
              <a:t>Built in, </a:t>
            </a:r>
            <a:r>
              <a:rPr lang="en-US" b="1" dirty="0" smtClean="0"/>
              <a:t>not bolted: </a:t>
            </a:r>
            <a:r>
              <a:rPr lang="en-US" dirty="0"/>
              <a:t>These companies do not </a:t>
            </a:r>
            <a:r>
              <a:rPr lang="en-US" dirty="0" smtClean="0"/>
              <a:t>have just two </a:t>
            </a:r>
            <a:r>
              <a:rPr lang="en-US" dirty="0"/>
              <a:t>people worrying about greener production, they have entire departments dedicated to it.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 </a:t>
            </a:r>
            <a:r>
              <a:rPr lang="en-US" b="1" dirty="0" smtClean="0"/>
              <a:t>new behavioral contract: </a:t>
            </a:r>
            <a:r>
              <a:rPr lang="en-US" dirty="0"/>
              <a:t>With increasing scrutiny from the public in the world of social media, companies now have to be more aware, transparent, responsible, and collaborative. Innovations in waste </a:t>
            </a:r>
            <a:r>
              <a:rPr lang="en-US" dirty="0" smtClean="0"/>
              <a:t>management </a:t>
            </a:r>
            <a:r>
              <a:rPr lang="en-US" dirty="0"/>
              <a:t>and the overall production process are now shared more than ever with consumers to prove that companies are responding to their social responsibilities.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021A-CCD1-4992-9983-148A334B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528"/>
            <a:ext cx="10515600" cy="133798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Resources:</a:t>
            </a:r>
            <a:r>
              <a:rPr lang="en-US" dirty="0"/>
              <a:t> The basic kinds of resources used to produce goods and services: land or natural resources, human resources (including labor and entrepreneurship), and capital.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1EC779-940F-4269-A4B2-D17C54CA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0745"/>
            <a:ext cx="4572000" cy="34421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524C0-7844-43FE-8CE3-C4A5CDD7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081"/>
            <a:ext cx="10515600" cy="22163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Land: </a:t>
            </a:r>
            <a:r>
              <a:rPr lang="en-US" dirty="0" smtClean="0"/>
              <a:t>Things that occur naturally in and on the earth that are used </a:t>
            </a:r>
            <a:r>
              <a:rPr lang="en-US" dirty="0"/>
              <a:t>to produce goods and </a:t>
            </a:r>
            <a:r>
              <a:rPr lang="en-US" dirty="0" smtClean="0"/>
              <a:t>services. Examples include </a:t>
            </a:r>
            <a:r>
              <a:rPr lang="en-US" dirty="0"/>
              <a:t>oceans, air, mineral deposits, virgin forests and actual fields of land. </a:t>
            </a:r>
            <a:r>
              <a:rPr lang="en-US" dirty="0" smtClean="0"/>
              <a:t>Land resources are also called natural </a:t>
            </a:r>
            <a:r>
              <a:rPr lang="en-US" dirty="0"/>
              <a:t>resources. When investments are made to improve fields of land or other natural resources, those resources become, in part, capital resources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13917-9774-46E1-93D5-64919331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462" y="3180808"/>
            <a:ext cx="3369994" cy="2248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4E766-44FA-420E-A6DE-BB6046A89BF3}"/>
              </a:ext>
            </a:extLst>
          </p:cNvPr>
          <p:cNvSpPr txBox="1"/>
          <p:nvPr/>
        </p:nvSpPr>
        <p:spPr>
          <a:xfrm>
            <a:off x="986462" y="5614338"/>
            <a:ext cx="3369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geograph.org.uk/photo/10905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2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D6FC4-EA3A-4751-9AD6-76168F49D2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69955" y="3310329"/>
            <a:ext cx="2719419" cy="20395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B9B5D3-F554-4871-9400-5964198B04C5}"/>
              </a:ext>
            </a:extLst>
          </p:cNvPr>
          <p:cNvSpPr txBox="1"/>
          <p:nvPr/>
        </p:nvSpPr>
        <p:spPr>
          <a:xfrm>
            <a:off x="5314060" y="5519122"/>
            <a:ext cx="243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commons.wikimedia.org/wiki/File:Soil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CC80E-E890-4207-AA9C-92A484B6BB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61062" y="3344610"/>
            <a:ext cx="2433503" cy="19522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4E787F-D0E0-40BE-BFF7-E2E789F8A5E5}"/>
              </a:ext>
            </a:extLst>
          </p:cNvPr>
          <p:cNvSpPr txBox="1"/>
          <p:nvPr/>
        </p:nvSpPr>
        <p:spPr>
          <a:xfrm>
            <a:off x="8361062" y="5475838"/>
            <a:ext cx="236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www.flickr.com/photos/todbaker/914869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2.0/"/>
              </a:rPr>
              <a:t>CC BY-SA</a:t>
            </a:r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84375-B3CC-40F8-9B4E-001D1832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2" y="679997"/>
            <a:ext cx="10515600" cy="11109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Labor:</a:t>
            </a:r>
            <a:r>
              <a:rPr lang="en-US" dirty="0"/>
              <a:t> The quantity and quality of human effort available to produce goods and services.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712B7-9EA6-46CC-A0CE-93C541E0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641" y="2149123"/>
            <a:ext cx="3062263" cy="3062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31EB8-1CB3-4B17-BE77-108B75E58D0F}"/>
              </a:ext>
            </a:extLst>
          </p:cNvPr>
          <p:cNvSpPr txBox="1"/>
          <p:nvPr/>
        </p:nvSpPr>
        <p:spPr>
          <a:xfrm>
            <a:off x="785641" y="5256689"/>
            <a:ext cx="3025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mrski-apecon-2008.wikispaces.com/%28BTY%29+Chapter+18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00341-3DAA-4297-BEF2-A4818E2887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54330" y="2478022"/>
            <a:ext cx="3778220" cy="2519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F3C6AF-8988-4823-A002-2D4319AE96C4}"/>
              </a:ext>
            </a:extLst>
          </p:cNvPr>
          <p:cNvSpPr txBox="1"/>
          <p:nvPr/>
        </p:nvSpPr>
        <p:spPr>
          <a:xfrm>
            <a:off x="4154329" y="5161530"/>
            <a:ext cx="3727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2012books.lardbucket.org/books/beginning-management-of-human-resources/s16-working-with-labor-uni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4EF4D-31EC-48BC-821D-37034E64D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38978" y="2478022"/>
            <a:ext cx="3114822" cy="2427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E8EBF0-C000-4AD6-8034-0F074BC11684}"/>
              </a:ext>
            </a:extLst>
          </p:cNvPr>
          <p:cNvSpPr txBox="1"/>
          <p:nvPr/>
        </p:nvSpPr>
        <p:spPr>
          <a:xfrm>
            <a:off x="8238978" y="5077071"/>
            <a:ext cx="311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journalistsresource.org/studies/economics/jobs/social-networks-labor-employment-immigration-refuge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d/4.0/"/>
              </a:rPr>
              <a:t>CC BY-ND</a:t>
            </a:r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7F86-6CC2-48AC-87BF-F4CB6B4D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732549"/>
            <a:ext cx="10515600" cy="1160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Capital:</a:t>
            </a:r>
            <a:r>
              <a:rPr lang="en-US" dirty="0"/>
              <a:t> Resources and goods made and used to produce other goods and services. Examples include buildings, machinery, </a:t>
            </a:r>
            <a:r>
              <a:rPr lang="en-US" dirty="0" smtClean="0"/>
              <a:t>tools, </a:t>
            </a:r>
            <a:r>
              <a:rPr lang="en-US" dirty="0"/>
              <a:t>and equipment.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1E558-C314-457E-A583-29C90FDB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1469" y="2384075"/>
            <a:ext cx="3727938" cy="3178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A4EE5-00AC-4E68-9184-24571A0C46DC}"/>
              </a:ext>
            </a:extLst>
          </p:cNvPr>
          <p:cNvSpPr txBox="1"/>
          <p:nvPr/>
        </p:nvSpPr>
        <p:spPr>
          <a:xfrm>
            <a:off x="1351469" y="5670916"/>
            <a:ext cx="3727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Modern-tractor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090A3-421D-4AD0-9629-E778BB6AF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31" y="2384074"/>
            <a:ext cx="3727937" cy="31780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EB22-E62F-42F7-AB79-02521EBB6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17" y="732548"/>
            <a:ext cx="10515600" cy="35031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Payments for the </a:t>
            </a:r>
            <a:r>
              <a:rPr lang="en-US" sz="4400" dirty="0" smtClean="0"/>
              <a:t>factors of production</a:t>
            </a:r>
          </a:p>
          <a:p>
            <a:pPr marL="0" indent="0">
              <a:buNone/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3200" dirty="0"/>
              <a:t>Land: </a:t>
            </a:r>
            <a:r>
              <a:rPr lang="en-US" sz="3200" dirty="0" smtClean="0"/>
              <a:t>Rent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/>
              <a:t>Labor: Wages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Capital: Interest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28996-2ECD-4DB4-B645-19CE8EDC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386" y="658975"/>
            <a:ext cx="10515600" cy="5100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Fixed costs: </a:t>
            </a:r>
            <a:r>
              <a:rPr lang="en-US" dirty="0"/>
              <a:t>Costs of production that do not change as a firm’s output level changes; costs that must be paid whether the firm produces or not.</a:t>
            </a:r>
          </a:p>
          <a:p>
            <a:pPr marL="457200" lvl="1" indent="0">
              <a:buNone/>
            </a:pPr>
            <a:r>
              <a:rPr lang="en-US" b="1" dirty="0"/>
              <a:t>Examples: </a:t>
            </a:r>
            <a:r>
              <a:rPr lang="en-US" dirty="0"/>
              <a:t>Salaries, rent, insurance, interest, utilities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Variable costs</a:t>
            </a:r>
            <a:r>
              <a:rPr lang="en-US" dirty="0"/>
              <a:t>: Costs of those factors of production that vary as production changes.</a:t>
            </a:r>
          </a:p>
          <a:p>
            <a:pPr marL="457200" lvl="1" indent="0">
              <a:buNone/>
            </a:pPr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smtClean="0"/>
              <a:t>Workers’ </a:t>
            </a:r>
            <a:r>
              <a:rPr lang="en-US" dirty="0"/>
              <a:t>hourly wages, raw materials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Fixed </a:t>
            </a:r>
            <a:r>
              <a:rPr lang="en-US" dirty="0" smtClean="0"/>
              <a:t>costs </a:t>
            </a:r>
            <a:r>
              <a:rPr lang="en-US" dirty="0"/>
              <a:t>+ </a:t>
            </a:r>
            <a:r>
              <a:rPr lang="en-US" dirty="0" smtClean="0"/>
              <a:t>Variable costs </a:t>
            </a:r>
            <a:r>
              <a:rPr lang="en-US" dirty="0"/>
              <a:t>= </a:t>
            </a:r>
            <a:r>
              <a:rPr lang="en-US" b="1" dirty="0"/>
              <a:t>Total </a:t>
            </a:r>
            <a:r>
              <a:rPr lang="en-US" b="1" dirty="0" smtClean="0"/>
              <a:t>costs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3C9F-5375-46F7-A0A2-65AA8D74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507"/>
            <a:ext cx="10515600" cy="224187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Scarcity: </a:t>
            </a:r>
            <a:r>
              <a:rPr lang="en-US" dirty="0"/>
              <a:t>The condition that exists because human wants exceed the capacity of available resources to satisfy those wants; also a situation in which a resource has more than one valuable use. The problem of scarcity faces all individuals and organizations, including firms and government agencies.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E0A23-AF10-474A-9E2E-54E20D01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9320" y="3122391"/>
            <a:ext cx="4103517" cy="2022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D2149-A046-4174-B1D4-E1790E5D44B6}"/>
              </a:ext>
            </a:extLst>
          </p:cNvPr>
          <p:cNvSpPr txBox="1"/>
          <p:nvPr/>
        </p:nvSpPr>
        <p:spPr>
          <a:xfrm>
            <a:off x="4149320" y="5260667"/>
            <a:ext cx="41035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anampost.com/sabrina-martin/2015/09/21/leaked-government-study-reveals-extent-of-shortage-crisis-in-venezuel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0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BF5B-5514-456C-90C7-887D7610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9996"/>
            <a:ext cx="10515600" cy="1874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Opportunity </a:t>
            </a:r>
            <a:r>
              <a:rPr lang="en-US" b="1" dirty="0" smtClean="0"/>
              <a:t>cost</a:t>
            </a:r>
            <a:r>
              <a:rPr lang="en-US" b="1" dirty="0"/>
              <a:t>: </a:t>
            </a:r>
            <a:r>
              <a:rPr lang="en-US" dirty="0"/>
              <a:t>The second-best alternative (or the value of that alternative) that must be given up when scarce resources are used for one purpose instead of another.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93812-55D0-4067-837B-AF576BD52D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81006"/>
            <a:ext cx="4572000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fld id="{E60C6EAB-1B37-493C-A4B0-96B42F2479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4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D9221-D3DF-4978-BB4B-24568637A9C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10C7AD-B882-417B-B446-BDFDE40A21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B36B2-651E-4A88-BB91-9C1E16EF5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842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Saving the Environment with Economic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Caceres- Santamaria</dc:creator>
  <cp:lastModifiedBy>Ives, Jennifer M</cp:lastModifiedBy>
  <cp:revision>40</cp:revision>
  <dcterms:created xsi:type="dcterms:W3CDTF">2018-01-21T20:21:19Z</dcterms:created>
  <dcterms:modified xsi:type="dcterms:W3CDTF">2019-09-06T15:03:09Z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36304fd9-03c0-4b83-a66f-0410040017c6</vt:lpwstr>
  </property>
</Properties>
</file>