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65" r:id="rId8"/>
    <p:sldId id="266" r:id="rId9"/>
    <p:sldId id="26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EAEFF7"/>
    <a:srgbClr val="D2DEEF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3595D-A2E1-E6E4-77A2-AD5DF2AA9AC8}" v="23" dt="2024-07-17T19:35:42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AE93595D-A2E1-E6E4-77A2-AD5DF2AA9AC8}"/>
    <pc:docChg chg="modSld">
      <pc:chgData name="LeTourneau, Melanie R" userId="S::melanie.letourneau@stls.frb.org::a11322e0-5f81-41bf-8d4f-1c8fa7cc7eeb" providerId="AD" clId="Web-{AE93595D-A2E1-E6E4-77A2-AD5DF2AA9AC8}" dt="2024-07-17T19:35:42.959" v="22"/>
      <pc:docMkLst>
        <pc:docMk/>
      </pc:docMkLst>
      <pc:sldChg chg="modSp">
        <pc:chgData name="LeTourneau, Melanie R" userId="S::melanie.letourneau@stls.frb.org::a11322e0-5f81-41bf-8d4f-1c8fa7cc7eeb" providerId="AD" clId="Web-{AE93595D-A2E1-E6E4-77A2-AD5DF2AA9AC8}" dt="2024-07-17T19:35:37.662" v="0" actId="20577"/>
        <pc:sldMkLst>
          <pc:docMk/>
          <pc:sldMk cId="3815561901" sldId="257"/>
        </pc:sldMkLst>
        <pc:spChg chg="mod">
          <ac:chgData name="LeTourneau, Melanie R" userId="S::melanie.letourneau@stls.frb.org::a11322e0-5f81-41bf-8d4f-1c8fa7cc7eeb" providerId="AD" clId="Web-{AE93595D-A2E1-E6E4-77A2-AD5DF2AA9AC8}" dt="2024-07-17T19:35:37.662" v="0" actId="20577"/>
          <ac:spMkLst>
            <pc:docMk/>
            <pc:sldMk cId="3815561901" sldId="257"/>
            <ac:spMk id="3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AE93595D-A2E1-E6E4-77A2-AD5DF2AA9AC8}" dt="2024-07-17T19:35:42.959" v="22"/>
        <pc:sldMkLst>
          <pc:docMk/>
          <pc:sldMk cId="1367562844" sldId="269"/>
        </pc:sldMkLst>
        <pc:graphicFrameChg chg="mod modGraphic">
          <ac:chgData name="LeTourneau, Melanie R" userId="S::melanie.letourneau@stls.frb.org::a11322e0-5f81-41bf-8d4f-1c8fa7cc7eeb" providerId="AD" clId="Web-{AE93595D-A2E1-E6E4-77A2-AD5DF2AA9AC8}" dt="2024-07-17T19:35:42.959" v="22"/>
          <ac:graphicFrameMkLst>
            <pc:docMk/>
            <pc:sldMk cId="1367562844" sldId="269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4B: Understanding Taxes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312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4: Paying Taxes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8" y="6403146"/>
            <a:ext cx="6953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95" y="1521102"/>
            <a:ext cx="5664235" cy="644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78189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various types of taxes </a:t>
            </a:r>
            <a:endParaRPr lang="en-US"/>
          </a:p>
          <a:p>
            <a:pPr marL="0" indent="0">
              <a:lnSpc>
                <a:spcPct val="78189"/>
              </a:lnSpc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affect people differently?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87115" y="330287"/>
            <a:ext cx="4202396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636" y="3078870"/>
            <a:ext cx="7387844" cy="3080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15" y="2998704"/>
            <a:ext cx="8179811" cy="3036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</a:p>
        </p:txBody>
      </p:sp>
    </p:spTree>
    <p:extLst>
      <p:ext uri="{BB962C8B-B14F-4D97-AF65-F5344CB8AC3E}">
        <p14:creationId xmlns:p14="http://schemas.microsoft.com/office/powerpoint/2010/main" val="183688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916" y="3047099"/>
            <a:ext cx="7274502" cy="3138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479" y="1444771"/>
            <a:ext cx="4802159" cy="140234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444478" y="349948"/>
            <a:ext cx="509816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Tax Structures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6052" y="9844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</a:p>
        </p:txBody>
      </p:sp>
    </p:spTree>
    <p:extLst>
      <p:ext uri="{BB962C8B-B14F-4D97-AF65-F5344CB8AC3E}">
        <p14:creationId xmlns:p14="http://schemas.microsoft.com/office/powerpoint/2010/main" val="419556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1919" y="336312"/>
            <a:ext cx="873365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4B.1: Characteristics of Common Taxes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63325"/>
              </p:ext>
            </p:extLst>
          </p:nvPr>
        </p:nvGraphicFramePr>
        <p:xfrm>
          <a:off x="377208" y="1231590"/>
          <a:ext cx="11438282" cy="4875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6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6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35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Tax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Base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Rate structure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How collected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Government level(s)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164"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Income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All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Progressive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Withheld over the year; file tax form once a year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Federal, most states, some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870"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Payroll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Wage/salary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Social Security: regressive due to income cap; Medicare: proportional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Withheld from each paycheck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Federal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394"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Sales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Value of goods and services purchased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Proportional based on purchase price; regressive relative to income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Paid at time of purchase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Most states, some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969"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w Cen MT Condensed" panose="020B0606020104020203" pitchFamily="34" charset="0"/>
                        </a:rPr>
                        <a:t>Property tax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Property value (house/land)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Proportional based on property value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Paid in one or two payments per year or as part of the owner’s mortgage payment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230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w Cen MT Condensed" panose="020B0606020104020203" pitchFamily="34" charset="0"/>
                        </a:rPr>
                        <a:t>Mostly local</a:t>
                      </a:r>
                      <a:endParaRPr lang="en-US" sz="24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8" marR="58428" marT="81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4B</a:t>
            </a:r>
          </a:p>
        </p:txBody>
      </p:sp>
    </p:spTree>
    <p:extLst>
      <p:ext uri="{BB962C8B-B14F-4D97-AF65-F5344CB8AC3E}">
        <p14:creationId xmlns:p14="http://schemas.microsoft.com/office/powerpoint/2010/main" val="136756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F0BA51-5E50-4517-A734-104E2256A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E5798-98B7-4DE2-B010-9B33F4E11F43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3.xml><?xml version="1.0" encoding="utf-8"?>
<ds:datastoreItem xmlns:ds="http://schemas.openxmlformats.org/officeDocument/2006/customXml" ds:itemID="{E479F647-99B9-4675-B523-C1971C722A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60</cp:revision>
  <cp:lastPrinted>2017-02-07T22:44:00Z</cp:lastPrinted>
  <dcterms:created xsi:type="dcterms:W3CDTF">2016-07-22T18:34:21Z</dcterms:created>
  <dcterms:modified xsi:type="dcterms:W3CDTF">2024-07-17T19:35:47Z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2024-07-17T18:58:09Z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85e83bd4-f6f0-4347-bbe3-a611a4a856e3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