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sldIdLst>
    <p:sldId id="594" r:id="rId5"/>
    <p:sldId id="593" r:id="rId6"/>
    <p:sldId id="598" r:id="rId7"/>
    <p:sldId id="599" r:id="rId8"/>
    <p:sldId id="602" r:id="rId9"/>
    <p:sldId id="597" r:id="rId10"/>
    <p:sldId id="595" r:id="rId11"/>
  </p:sldIdLst>
  <p:sldSz cx="12192000" cy="6858000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58F1000-358B-BA9B-08C3-38060F4A3FEC}" v="1" dt="2024-07-17T19:39:30.58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205" autoAdjust="0"/>
    <p:restoredTop sz="94660"/>
  </p:normalViewPr>
  <p:slideViewPr>
    <p:cSldViewPr>
      <p:cViewPr varScale="1">
        <p:scale>
          <a:sx n="107" d="100"/>
          <a:sy n="107" d="100"/>
        </p:scale>
        <p:origin x="336" y="10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ate, Mary Clare" userId="S::maryclare.peate@stls.frb.org::cbbc010a-7142-40e9-9925-1c1a16f72b15" providerId="AD" clId="Web-{158F1000-358B-BA9B-08C3-38060F4A3FEC}"/>
    <pc:docChg chg="modSld">
      <pc:chgData name="Peate, Mary Clare" userId="S::maryclare.peate@stls.frb.org::cbbc010a-7142-40e9-9925-1c1a16f72b15" providerId="AD" clId="Web-{158F1000-358B-BA9B-08C3-38060F4A3FEC}" dt="2024-07-17T19:39:30.583" v="0" actId="20577"/>
      <pc:docMkLst>
        <pc:docMk/>
      </pc:docMkLst>
      <pc:sldChg chg="modSp">
        <pc:chgData name="Peate, Mary Clare" userId="S::maryclare.peate@stls.frb.org::cbbc010a-7142-40e9-9925-1c1a16f72b15" providerId="AD" clId="Web-{158F1000-358B-BA9B-08C3-38060F4A3FEC}" dt="2024-07-17T19:39:30.583" v="0" actId="20577"/>
        <pc:sldMkLst>
          <pc:docMk/>
          <pc:sldMk cId="2217454378" sldId="593"/>
        </pc:sldMkLst>
        <pc:spChg chg="mod">
          <ac:chgData name="Peate, Mary Clare" userId="S::maryclare.peate@stls.frb.org::cbbc010a-7142-40e9-9925-1c1a16f72b15" providerId="AD" clId="Web-{158F1000-358B-BA9B-08C3-38060F4A3FEC}" dt="2024-07-17T19:39:30.583" v="0" actId="20577"/>
          <ac:spMkLst>
            <pc:docMk/>
            <pc:sldMk cId="2217454378" sldId="593"/>
            <ac:spMk id="2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0A155331-86ED-42DB-BFFB-E197B6C76B7B}" type="datetimeFigureOut">
              <a:rPr lang="en-US" smtClean="0"/>
              <a:pPr/>
              <a:t>7/17/2024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429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95112680-EFF6-416B-B5FF-C6C734C295D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80773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29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112680-EFF6-416B-B5FF-C6C734C295D0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47807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29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112680-EFF6-416B-B5FF-C6C734C295D0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217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29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112680-EFF6-416B-B5FF-C6C734C295D0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8131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14E34-AB13-4919-A31B-B2603B54C392}" type="datetimeFigureOut">
              <a:rPr lang="en-US" smtClean="0"/>
              <a:pPr/>
              <a:t>7/17/2024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75760-E721-44C7-8660-8002708296C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14E34-AB13-4919-A31B-B2603B54C392}" type="datetimeFigureOut">
              <a:rPr lang="en-US" smtClean="0"/>
              <a:pPr/>
              <a:t>7/17/2024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75760-E721-44C7-8660-8002708296C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14E34-AB13-4919-A31B-B2603B54C392}" type="datetimeFigureOut">
              <a:rPr lang="en-US" smtClean="0"/>
              <a:pPr/>
              <a:t>7/17/2024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75760-E721-44C7-8660-8002708296C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14E34-AB13-4919-A31B-B2603B54C392}" type="datetimeFigureOut">
              <a:rPr lang="en-US" smtClean="0"/>
              <a:pPr/>
              <a:t>7/17/2024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75760-E721-44C7-8660-8002708296C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14E34-AB13-4919-A31B-B2603B54C392}" type="datetimeFigureOut">
              <a:rPr lang="en-US" smtClean="0"/>
              <a:pPr/>
              <a:t>7/17/2024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75760-E721-44C7-8660-8002708296C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14E34-AB13-4919-A31B-B2603B54C392}" type="datetimeFigureOut">
              <a:rPr lang="en-US" smtClean="0"/>
              <a:pPr/>
              <a:t>7/17/2024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75760-E721-44C7-8660-8002708296C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14E34-AB13-4919-A31B-B2603B54C392}" type="datetimeFigureOut">
              <a:rPr lang="en-US" smtClean="0"/>
              <a:pPr/>
              <a:t>7/17/2024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75760-E721-44C7-8660-8002708296C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14E34-AB13-4919-A31B-B2603B54C392}" type="datetimeFigureOut">
              <a:rPr lang="en-US" smtClean="0"/>
              <a:pPr/>
              <a:t>7/17/2024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75760-E721-44C7-8660-8002708296C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14E34-AB13-4919-A31B-B2603B54C392}" type="datetimeFigureOut">
              <a:rPr lang="en-US" smtClean="0"/>
              <a:pPr/>
              <a:t>7/17/2024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75760-E721-44C7-8660-8002708296C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14E34-AB13-4919-A31B-B2603B54C392}" type="datetimeFigureOut">
              <a:rPr lang="en-US" smtClean="0"/>
              <a:pPr/>
              <a:t>7/17/2024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75760-E721-44C7-8660-8002708296C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14E34-AB13-4919-A31B-B2603B54C392}" type="datetimeFigureOut">
              <a:rPr lang="en-US" smtClean="0"/>
              <a:pPr/>
              <a:t>7/17/2024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75760-E721-44C7-8660-8002708296C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814E34-AB13-4919-A31B-B2603B54C392}" type="datetimeFigureOut">
              <a:rPr lang="en-US" smtClean="0"/>
              <a:pPr/>
              <a:t>7/17/2024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775760-E721-44C7-8660-8002708296C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0858" y="188705"/>
            <a:ext cx="10167457" cy="1186115"/>
          </a:xfrm>
          <a:prstGeom prst="rect">
            <a:avLst/>
          </a:prstGeom>
        </p:spPr>
      </p:pic>
      <p:sp>
        <p:nvSpPr>
          <p:cNvPr id="10" name="Subtitle 2"/>
          <p:cNvSpPr txBox="1">
            <a:spLocks/>
          </p:cNvSpPr>
          <p:nvPr/>
        </p:nvSpPr>
        <p:spPr>
          <a:xfrm>
            <a:off x="899782" y="2716219"/>
            <a:ext cx="10120530" cy="1655762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5400" b="1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Lesson 1A: The Wealth Game—</a:t>
            </a:r>
          </a:p>
          <a:p>
            <a:pPr marL="0" indent="0" algn="ctr">
              <a:buNone/>
            </a:pPr>
            <a:r>
              <a:rPr lang="en-US" sz="5400" b="1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Factors for Success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447216" y="1329879"/>
            <a:ext cx="1847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5400" dirty="0">
              <a:latin typeface="Tw Cen MT Condensed" panose="020B0606020104020203" pitchFamily="34" charset="0"/>
              <a:cs typeface="Angsana New" panose="02020603050405020304" pitchFamily="18" charset="-34"/>
            </a:endParaRPr>
          </a:p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883243" y="1452105"/>
            <a:ext cx="615360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Unit 1: Thinking Economically</a:t>
            </a:r>
          </a:p>
          <a:p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0361" y="6204828"/>
            <a:ext cx="2371540" cy="478180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83898" y="6403146"/>
            <a:ext cx="67503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Tw Cen MT Condensed" panose="020B0606020104020203" pitchFamily="34" charset="0"/>
              </a:rPr>
              <a:t>©2018, Minnesota Council on Economic Education. Developed in partnership with the Federal Reserve Bank of St. Louis. 2016 Revised Edition.</a:t>
            </a:r>
          </a:p>
        </p:txBody>
      </p:sp>
    </p:spTree>
    <p:extLst>
      <p:ext uri="{BB962C8B-B14F-4D97-AF65-F5344CB8AC3E}">
        <p14:creationId xmlns:p14="http://schemas.microsoft.com/office/powerpoint/2010/main" val="2636458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2057401" y="1447801"/>
            <a:ext cx="8077777" cy="644859"/>
          </a:xfrm>
          <a:prstGeom prst="rect">
            <a:avLst/>
          </a:prstGeom>
        </p:spPr>
        <p:txBody>
          <a:bodyPr lIns="91440" tIns="45720" rIns="91440" bIns="45720" anchor="t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70634"/>
              </a:lnSpc>
              <a:spcBef>
                <a:spcPts val="0"/>
              </a:spcBef>
              <a:buNone/>
            </a:pPr>
            <a:r>
              <a:rPr lang="en-US" sz="4000" b="1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How do personal characteristics and skills affect a person’s financial wealth?</a:t>
            </a:r>
            <a:endParaRPr lang="en-US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3897026" y="381001"/>
            <a:ext cx="4172654" cy="705191"/>
          </a:xfrm>
          <a:prstGeom prst="rect">
            <a:avLst/>
          </a:prstGeom>
          <a:solidFill>
            <a:srgbClr val="005273"/>
          </a:solidFill>
        </p:spPr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000" b="1" dirty="0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</a:rPr>
              <a:t>Compelling Question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7987" y="6446242"/>
            <a:ext cx="3534013" cy="41175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131321" y="6069071"/>
            <a:ext cx="9573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5273"/>
                </a:solidFill>
                <a:latin typeface="Tw Cen MT Condensed" panose="020B0606020104020203" pitchFamily="34" charset="0"/>
              </a:rPr>
              <a:t>Lesson 1A</a:t>
            </a:r>
          </a:p>
        </p:txBody>
      </p:sp>
    </p:spTree>
    <p:extLst>
      <p:ext uri="{BB962C8B-B14F-4D97-AF65-F5344CB8AC3E}">
        <p14:creationId xmlns:p14="http://schemas.microsoft.com/office/powerpoint/2010/main" val="22174543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Picture 6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57987" y="6446242"/>
            <a:ext cx="3534013" cy="411758"/>
          </a:xfrm>
          <a:prstGeom prst="rect">
            <a:avLst/>
          </a:prstGeom>
        </p:spPr>
      </p:pic>
      <p:sp>
        <p:nvSpPr>
          <p:cNvPr id="65" name="TextBox 64"/>
          <p:cNvSpPr txBox="1"/>
          <p:nvPr/>
        </p:nvSpPr>
        <p:spPr>
          <a:xfrm>
            <a:off x="11131321" y="6069071"/>
            <a:ext cx="9573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5273"/>
                </a:solidFill>
                <a:latin typeface="Tw Cen MT Condensed" panose="020B0606020104020203" pitchFamily="34" charset="0"/>
              </a:rPr>
              <a:t>Lesson 1A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1907381" y="1828800"/>
            <a:ext cx="7996237" cy="2518537"/>
            <a:chOff x="2057401" y="3696496"/>
            <a:chExt cx="7996237" cy="2518537"/>
          </a:xfrm>
        </p:grpSpPr>
        <p:pic>
          <p:nvPicPr>
            <p:cNvPr id="60" name="Picture 5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057401" y="3696496"/>
              <a:ext cx="7996237" cy="2518537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  <p:sp>
          <p:nvSpPr>
            <p:cNvPr id="11" name="TextBox 10"/>
            <p:cNvSpPr txBox="1"/>
            <p:nvPr/>
          </p:nvSpPr>
          <p:spPr>
            <a:xfrm>
              <a:off x="3522935" y="4593087"/>
              <a:ext cx="4660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11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915246" y="4586432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6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003866" y="4601796"/>
              <a:ext cx="46135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17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9280448" y="4610896"/>
              <a:ext cx="46135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34</a:t>
              </a:r>
            </a:p>
          </p:txBody>
        </p:sp>
        <p:cxnSp>
          <p:nvCxnSpPr>
            <p:cNvPr id="23" name="Straight Arrow Connector 22"/>
            <p:cNvCxnSpPr>
              <a:stCxn id="45" idx="6"/>
            </p:cNvCxnSpPr>
            <p:nvPr/>
          </p:nvCxnSpPr>
          <p:spPr>
            <a:xfrm flipV="1">
              <a:off x="5012813" y="4772490"/>
              <a:ext cx="833708" cy="10459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Oval 38"/>
            <p:cNvSpPr/>
            <p:nvPr/>
          </p:nvSpPr>
          <p:spPr>
            <a:xfrm>
              <a:off x="4424850" y="4673866"/>
              <a:ext cx="190110" cy="225192"/>
            </a:xfrm>
            <a:prstGeom prst="ellipse">
              <a:avLst/>
            </a:prstGeom>
            <a:noFill/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2" name="Oval 41"/>
            <p:cNvSpPr/>
            <p:nvPr/>
          </p:nvSpPr>
          <p:spPr>
            <a:xfrm>
              <a:off x="4622356" y="4670352"/>
              <a:ext cx="190110" cy="225192"/>
            </a:xfrm>
            <a:prstGeom prst="ellipse">
              <a:avLst/>
            </a:prstGeom>
            <a:noFill/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5" name="Oval 44"/>
            <p:cNvSpPr/>
            <p:nvPr/>
          </p:nvSpPr>
          <p:spPr>
            <a:xfrm>
              <a:off x="4822703" y="4670352"/>
              <a:ext cx="190110" cy="225192"/>
            </a:xfrm>
            <a:prstGeom prst="ellipse">
              <a:avLst/>
            </a:prstGeom>
            <a:noFill/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5925632" y="5538609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0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3594928" y="5538609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2</a:t>
              </a: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7082143" y="5558915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2</a:t>
              </a: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9217820" y="5558915"/>
              <a:ext cx="47471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 20</a:t>
              </a: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9280448" y="5845701"/>
              <a:ext cx="46135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54</a:t>
              </a: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729343" y="6261576"/>
            <a:ext cx="26785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</a:t>
            </a:r>
            <a:r>
              <a:rPr lang="en-US" sz="1400" dirty="0">
                <a:latin typeface="Tw Cen MT" panose="020B0602020104020603" pitchFamily="34" charset="0"/>
              </a:rPr>
              <a:t>Corresponds to Procedure Step 3.</a:t>
            </a:r>
          </a:p>
        </p:txBody>
      </p:sp>
      <p:sp>
        <p:nvSpPr>
          <p:cNvPr id="25" name="Title 1"/>
          <p:cNvSpPr txBox="1">
            <a:spLocks/>
          </p:cNvSpPr>
          <p:nvPr/>
        </p:nvSpPr>
        <p:spPr>
          <a:xfrm>
            <a:off x="1622712" y="378510"/>
            <a:ext cx="8686800" cy="705191"/>
          </a:xfrm>
          <a:prstGeom prst="rect">
            <a:avLst/>
          </a:prstGeom>
          <a:solidFill>
            <a:srgbClr val="005273"/>
          </a:solidFill>
        </p:spPr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000" b="1" dirty="0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</a:rPr>
              <a:t>Handout 1A.1: The Wealth Game—Example*</a:t>
            </a:r>
          </a:p>
        </p:txBody>
      </p:sp>
    </p:spTree>
    <p:extLst>
      <p:ext uri="{BB962C8B-B14F-4D97-AF65-F5344CB8AC3E}">
        <p14:creationId xmlns:p14="http://schemas.microsoft.com/office/powerpoint/2010/main" val="4022482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Picture 6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57987" y="6446242"/>
            <a:ext cx="3534013" cy="411758"/>
          </a:xfrm>
          <a:prstGeom prst="rect">
            <a:avLst/>
          </a:prstGeom>
        </p:spPr>
      </p:pic>
      <p:sp>
        <p:nvSpPr>
          <p:cNvPr id="65" name="TextBox 64"/>
          <p:cNvSpPr txBox="1"/>
          <p:nvPr/>
        </p:nvSpPr>
        <p:spPr>
          <a:xfrm>
            <a:off x="11131321" y="6069071"/>
            <a:ext cx="9573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5273"/>
                </a:solidFill>
                <a:latin typeface="Tw Cen MT Condensed" panose="020B0606020104020203" pitchFamily="34" charset="0"/>
              </a:rPr>
              <a:t>Lesson 1A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29343" y="6261576"/>
            <a:ext cx="26913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</a:t>
            </a:r>
            <a:r>
              <a:rPr lang="en-US" sz="1400" dirty="0">
                <a:latin typeface="Tw Cen MT" panose="020B0602020104020603" pitchFamily="34" charset="0"/>
              </a:rPr>
              <a:t>Corresponds to Procedure Step 4.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1982390" y="1752600"/>
            <a:ext cx="7996237" cy="2528784"/>
            <a:chOff x="2057401" y="3676008"/>
            <a:chExt cx="7996237" cy="2528784"/>
          </a:xfrm>
        </p:grpSpPr>
        <p:pic>
          <p:nvPicPr>
            <p:cNvPr id="24" name="Picture 2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057401" y="3676008"/>
              <a:ext cx="7996237" cy="2528784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  <p:sp>
          <p:nvSpPr>
            <p:cNvPr id="25" name="TextBox 24"/>
            <p:cNvSpPr txBox="1"/>
            <p:nvPr/>
          </p:nvSpPr>
          <p:spPr>
            <a:xfrm>
              <a:off x="3598402" y="4292746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5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5874190" y="4282600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1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7033991" y="4304931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6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9299944" y="4292746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6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3595104" y="4588045"/>
              <a:ext cx="4660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2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5867459" y="4577667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0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7027260" y="4588045"/>
              <a:ext cx="46135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2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9299944" y="4577667"/>
              <a:ext cx="46135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4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593733" y="4897800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2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5868045" y="4885265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0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7018827" y="4895208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2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9299944" y="4911201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8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9221667" y="5822263"/>
              <a:ext cx="46135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25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3593733" y="5201222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1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5868045" y="5192863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0</a:t>
              </a: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7012220" y="5201222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1</a:t>
              </a: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9306502" y="5229597"/>
              <a:ext cx="47471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7</a:t>
              </a:r>
            </a:p>
          </p:txBody>
        </p:sp>
        <p:sp>
          <p:nvSpPr>
            <p:cNvPr id="44" name="Oval 43"/>
            <p:cNvSpPr/>
            <p:nvPr/>
          </p:nvSpPr>
          <p:spPr>
            <a:xfrm>
              <a:off x="4346666" y="4282600"/>
              <a:ext cx="304800" cy="304800"/>
            </a:xfrm>
            <a:prstGeom prst="ellipse">
              <a:avLst/>
            </a:prstGeom>
            <a:noFill/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cxnSp>
          <p:nvCxnSpPr>
            <p:cNvPr id="46" name="Straight Arrow Connector 45"/>
            <p:cNvCxnSpPr/>
            <p:nvPr/>
          </p:nvCxnSpPr>
          <p:spPr>
            <a:xfrm>
              <a:off x="4667971" y="4455783"/>
              <a:ext cx="1053665" cy="251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Title 1"/>
          <p:cNvSpPr txBox="1">
            <a:spLocks/>
          </p:cNvSpPr>
          <p:nvPr/>
        </p:nvSpPr>
        <p:spPr>
          <a:xfrm>
            <a:off x="866681" y="361609"/>
            <a:ext cx="10132218" cy="705191"/>
          </a:xfrm>
          <a:prstGeom prst="rect">
            <a:avLst/>
          </a:prstGeom>
          <a:solidFill>
            <a:srgbClr val="005273"/>
          </a:solidFill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700" b="1" dirty="0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</a:rPr>
              <a:t>Handout 1A.1: The Wealth Game—“Poor” Wealth Count*</a:t>
            </a:r>
          </a:p>
        </p:txBody>
      </p:sp>
    </p:spTree>
    <p:extLst>
      <p:ext uri="{BB962C8B-B14F-4D97-AF65-F5344CB8AC3E}">
        <p14:creationId xmlns:p14="http://schemas.microsoft.com/office/powerpoint/2010/main" val="1831135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985963" y="1752600"/>
            <a:ext cx="7996237" cy="2528784"/>
            <a:chOff x="2057401" y="3676008"/>
            <a:chExt cx="7996237" cy="2528784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057401" y="3676008"/>
              <a:ext cx="7996237" cy="2528784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  <p:sp>
          <p:nvSpPr>
            <p:cNvPr id="5" name="TextBox 4"/>
            <p:cNvSpPr txBox="1"/>
            <p:nvPr/>
          </p:nvSpPr>
          <p:spPr>
            <a:xfrm>
              <a:off x="3565642" y="4298848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5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879376" y="4305601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1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012377" y="4292746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6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9318301" y="4292746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6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565541" y="4601797"/>
              <a:ext cx="4660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5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870733" y="4579161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1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006451" y="4604313"/>
              <a:ext cx="46135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6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9221667" y="4578750"/>
              <a:ext cx="46135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12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554834" y="4879412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2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863642" y="4912177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0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001260" y="4914887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2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9318301" y="4920743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8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9221667" y="5822263"/>
              <a:ext cx="46135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50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549689" y="5208920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2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549689" y="5517703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1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5860351" y="5211143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0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857060" y="5508989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0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006451" y="5223654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2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7007544" y="5530490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1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9208302" y="5195714"/>
              <a:ext cx="47471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14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9207719" y="5508989"/>
              <a:ext cx="47471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10</a:t>
              </a:r>
            </a:p>
          </p:txBody>
        </p:sp>
        <p:sp>
          <p:nvSpPr>
            <p:cNvPr id="34" name="Oval 33"/>
            <p:cNvSpPr/>
            <p:nvPr/>
          </p:nvSpPr>
          <p:spPr>
            <a:xfrm>
              <a:off x="4346666" y="4282600"/>
              <a:ext cx="304800" cy="304800"/>
            </a:xfrm>
            <a:prstGeom prst="ellipse">
              <a:avLst/>
            </a:prstGeom>
            <a:noFill/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4360593" y="4609557"/>
              <a:ext cx="304800" cy="304800"/>
            </a:xfrm>
            <a:prstGeom prst="ellipse">
              <a:avLst/>
            </a:prstGeom>
            <a:noFill/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cxnSp>
          <p:nvCxnSpPr>
            <p:cNvPr id="36" name="Straight Arrow Connector 35"/>
            <p:cNvCxnSpPr/>
            <p:nvPr/>
          </p:nvCxnSpPr>
          <p:spPr>
            <a:xfrm>
              <a:off x="4667971" y="4455783"/>
              <a:ext cx="1053665" cy="251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/>
            <p:nvPr/>
          </p:nvCxnSpPr>
          <p:spPr>
            <a:xfrm>
              <a:off x="4665394" y="4772875"/>
              <a:ext cx="1053665" cy="251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8" name="Picture 3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57987" y="6446242"/>
            <a:ext cx="3534013" cy="411758"/>
          </a:xfrm>
          <a:prstGeom prst="rect">
            <a:avLst/>
          </a:prstGeom>
        </p:spPr>
      </p:pic>
      <p:sp>
        <p:nvSpPr>
          <p:cNvPr id="39" name="TextBox 38"/>
          <p:cNvSpPr txBox="1"/>
          <p:nvPr/>
        </p:nvSpPr>
        <p:spPr>
          <a:xfrm>
            <a:off x="11131321" y="6069071"/>
            <a:ext cx="9573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5273"/>
                </a:solidFill>
                <a:latin typeface="Tw Cen MT Condensed" panose="020B0606020104020203" pitchFamily="34" charset="0"/>
              </a:rPr>
              <a:t>Lesson 1A</a:t>
            </a:r>
          </a:p>
        </p:txBody>
      </p:sp>
      <p:sp>
        <p:nvSpPr>
          <p:cNvPr id="40" name="Shape 150"/>
          <p:cNvSpPr txBox="1">
            <a:spLocks/>
          </p:cNvSpPr>
          <p:nvPr/>
        </p:nvSpPr>
        <p:spPr>
          <a:xfrm>
            <a:off x="533400" y="1524000"/>
            <a:ext cx="11201400" cy="3416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 indent="0">
              <a:spcBef>
                <a:spcPts val="0"/>
              </a:spcBef>
              <a:buClr>
                <a:srgbClr val="000000"/>
              </a:buClr>
              <a:buSzPct val="100000"/>
              <a:buNone/>
            </a:pPr>
            <a:endParaRPr lang="en" dirty="0">
              <a:solidFill>
                <a:srgbClr val="000000"/>
              </a:solidFill>
              <a:latin typeface="Tw Cen MT Condensed" panose="020B0606020104020203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29343" y="6261576"/>
            <a:ext cx="26913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</a:t>
            </a:r>
            <a:r>
              <a:rPr lang="en-US" sz="1400" dirty="0">
                <a:latin typeface="Tw Cen MT" panose="020B0602020104020603" pitchFamily="34" charset="0"/>
              </a:rPr>
              <a:t>Corresponds to Procedure Step 4.</a:t>
            </a:r>
          </a:p>
        </p:txBody>
      </p:sp>
      <p:sp>
        <p:nvSpPr>
          <p:cNvPr id="43" name="Title 1"/>
          <p:cNvSpPr txBox="1">
            <a:spLocks/>
          </p:cNvSpPr>
          <p:nvPr/>
        </p:nvSpPr>
        <p:spPr>
          <a:xfrm>
            <a:off x="685800" y="376785"/>
            <a:ext cx="10896600" cy="705191"/>
          </a:xfrm>
          <a:prstGeom prst="rect">
            <a:avLst/>
          </a:prstGeom>
          <a:solidFill>
            <a:srgbClr val="005273"/>
          </a:solidFill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b="1" dirty="0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</a:rPr>
              <a:t>Handout 1A.1: The Wealth Game—“Middle-Class” Wealth Count*</a:t>
            </a:r>
          </a:p>
        </p:txBody>
      </p:sp>
    </p:spTree>
    <p:extLst>
      <p:ext uri="{BB962C8B-B14F-4D97-AF65-F5344CB8AC3E}">
        <p14:creationId xmlns:p14="http://schemas.microsoft.com/office/powerpoint/2010/main" val="34595162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981200" y="1752600"/>
            <a:ext cx="7996237" cy="2528784"/>
            <a:chOff x="2057401" y="3676008"/>
            <a:chExt cx="7996237" cy="2528784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057401" y="3676008"/>
              <a:ext cx="7996237" cy="2528784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  <p:sp>
          <p:nvSpPr>
            <p:cNvPr id="5" name="TextBox 4"/>
            <p:cNvSpPr txBox="1"/>
            <p:nvPr/>
          </p:nvSpPr>
          <p:spPr>
            <a:xfrm>
              <a:off x="3601233" y="4274127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4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903271" y="4292746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1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010401" y="4292746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5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9333350" y="4292746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5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594190" y="4587214"/>
              <a:ext cx="4660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5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895731" y="4587214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1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010401" y="4588045"/>
              <a:ext cx="46135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6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9221667" y="4578750"/>
              <a:ext cx="46135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12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586607" y="4908476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5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888191" y="4911006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1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013991" y="4905850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6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9224326" y="4921687"/>
              <a:ext cx="52284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24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9214401" y="5835027"/>
              <a:ext cx="46135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75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586607" y="5208750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2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594190" y="5522105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2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5887608" y="5203952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0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882780" y="5520714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0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006451" y="5223654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2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7005868" y="5536744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2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9207719" y="5214538"/>
              <a:ext cx="47471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14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9207719" y="5508989"/>
              <a:ext cx="47471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20</a:t>
              </a:r>
            </a:p>
          </p:txBody>
        </p:sp>
        <p:sp>
          <p:nvSpPr>
            <p:cNvPr id="36" name="Oval 35"/>
            <p:cNvSpPr/>
            <p:nvPr/>
          </p:nvSpPr>
          <p:spPr>
            <a:xfrm>
              <a:off x="4346666" y="4282600"/>
              <a:ext cx="304800" cy="304800"/>
            </a:xfrm>
            <a:prstGeom prst="ellipse">
              <a:avLst/>
            </a:prstGeom>
            <a:noFill/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7" name="Oval 36"/>
            <p:cNvSpPr/>
            <p:nvPr/>
          </p:nvSpPr>
          <p:spPr>
            <a:xfrm>
              <a:off x="4363170" y="4601796"/>
              <a:ext cx="304800" cy="304800"/>
            </a:xfrm>
            <a:prstGeom prst="ellipse">
              <a:avLst/>
            </a:prstGeom>
            <a:noFill/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4364303" y="4924604"/>
              <a:ext cx="304800" cy="304800"/>
            </a:xfrm>
            <a:prstGeom prst="ellipse">
              <a:avLst/>
            </a:prstGeom>
            <a:noFill/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cxnSp>
          <p:nvCxnSpPr>
            <p:cNvPr id="39" name="Straight Arrow Connector 38"/>
            <p:cNvCxnSpPr/>
            <p:nvPr/>
          </p:nvCxnSpPr>
          <p:spPr>
            <a:xfrm>
              <a:off x="4667971" y="4455783"/>
              <a:ext cx="1053665" cy="251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/>
            <p:nvPr/>
          </p:nvCxnSpPr>
          <p:spPr>
            <a:xfrm>
              <a:off x="4667971" y="4763166"/>
              <a:ext cx="1053665" cy="251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/>
            <p:nvPr/>
          </p:nvCxnSpPr>
          <p:spPr>
            <a:xfrm>
              <a:off x="4670183" y="5081527"/>
              <a:ext cx="1053665" cy="251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2" name="Picture 4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57987" y="6446242"/>
            <a:ext cx="3534013" cy="411758"/>
          </a:xfrm>
          <a:prstGeom prst="rect">
            <a:avLst/>
          </a:prstGeom>
        </p:spPr>
      </p:pic>
      <p:sp>
        <p:nvSpPr>
          <p:cNvPr id="43" name="TextBox 42"/>
          <p:cNvSpPr txBox="1"/>
          <p:nvPr/>
        </p:nvSpPr>
        <p:spPr>
          <a:xfrm>
            <a:off x="11131321" y="6069071"/>
            <a:ext cx="9573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5273"/>
                </a:solidFill>
                <a:latin typeface="Tw Cen MT Condensed" panose="020B0606020104020203" pitchFamily="34" charset="0"/>
              </a:rPr>
              <a:t>Lesson 1A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729343" y="6261576"/>
            <a:ext cx="26913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</a:t>
            </a:r>
            <a:r>
              <a:rPr lang="en-US" sz="1400" dirty="0">
                <a:latin typeface="Tw Cen MT" panose="020B0602020104020603" pitchFamily="34" charset="0"/>
              </a:rPr>
              <a:t>Corresponds to Procedure Step 4.</a:t>
            </a:r>
          </a:p>
        </p:txBody>
      </p:sp>
      <p:sp>
        <p:nvSpPr>
          <p:cNvPr id="44" name="Title 1"/>
          <p:cNvSpPr txBox="1">
            <a:spLocks/>
          </p:cNvSpPr>
          <p:nvPr/>
        </p:nvSpPr>
        <p:spPr>
          <a:xfrm>
            <a:off x="1027509" y="362055"/>
            <a:ext cx="9903618" cy="705191"/>
          </a:xfrm>
          <a:prstGeom prst="rect">
            <a:avLst/>
          </a:prstGeom>
          <a:solidFill>
            <a:srgbClr val="005273"/>
          </a:solidFill>
        </p:spPr>
        <p:txBody>
          <a:bodyPr vert="horz" lIns="91440" tIns="45720" rIns="91440" bIns="45720" rtlCol="0" anchor="ctr">
            <a:normAutofit fontScale="92500"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000" b="1" dirty="0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</a:rPr>
              <a:t>Handout 1A.1: The Wealth Game—“Rich” Wealth Count*</a:t>
            </a:r>
          </a:p>
        </p:txBody>
      </p:sp>
    </p:spTree>
    <p:extLst>
      <p:ext uri="{BB962C8B-B14F-4D97-AF65-F5344CB8AC3E}">
        <p14:creationId xmlns:p14="http://schemas.microsoft.com/office/powerpoint/2010/main" val="22431701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981200" y="1752600"/>
            <a:ext cx="7996237" cy="2518537"/>
            <a:chOff x="2057401" y="3696496"/>
            <a:chExt cx="7996237" cy="2518537"/>
          </a:xfrm>
        </p:grpSpPr>
        <p:pic>
          <p:nvPicPr>
            <p:cNvPr id="60" name="Picture 5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57401" y="3696496"/>
              <a:ext cx="7996237" cy="2518537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  <p:sp>
          <p:nvSpPr>
            <p:cNvPr id="5" name="TextBox 4"/>
            <p:cNvSpPr txBox="1"/>
            <p:nvPr/>
          </p:nvSpPr>
          <p:spPr>
            <a:xfrm>
              <a:off x="3557765" y="4894244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6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823984" y="4292746"/>
              <a:ext cx="50137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10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942678" y="4292746"/>
              <a:ext cx="43077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22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9240541" y="4285656"/>
              <a:ext cx="4902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22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453810" y="4601796"/>
              <a:ext cx="4660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10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932258" y="4579146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6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927387" y="4593464"/>
              <a:ext cx="46135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16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9244350" y="4587776"/>
              <a:ext cx="46135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32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453811" y="4292746"/>
              <a:ext cx="55861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12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941253" y="4900483"/>
              <a:ext cx="5072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3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045179" y="4903260"/>
              <a:ext cx="46236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9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9240541" y="4911355"/>
              <a:ext cx="4651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36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9166683" y="5845701"/>
              <a:ext cx="5390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104</a:t>
              </a:r>
            </a:p>
          </p:txBody>
        </p:sp>
        <p:cxnSp>
          <p:nvCxnSpPr>
            <p:cNvPr id="22" name="Straight Arrow Connector 21"/>
            <p:cNvCxnSpPr>
              <a:stCxn id="43" idx="6"/>
            </p:cNvCxnSpPr>
            <p:nvPr/>
          </p:nvCxnSpPr>
          <p:spPr>
            <a:xfrm flipV="1">
              <a:off x="4812467" y="5081968"/>
              <a:ext cx="1034055" cy="8668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>
              <a:stCxn id="45" idx="6"/>
            </p:cNvCxnSpPr>
            <p:nvPr/>
          </p:nvCxnSpPr>
          <p:spPr>
            <a:xfrm flipV="1">
              <a:off x="5012813" y="4772490"/>
              <a:ext cx="833708" cy="10459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 flipV="1">
              <a:off x="5229885" y="4487685"/>
              <a:ext cx="631877" cy="1483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Oval 33"/>
            <p:cNvSpPr/>
            <p:nvPr/>
          </p:nvSpPr>
          <p:spPr>
            <a:xfrm>
              <a:off x="4424850" y="4361240"/>
              <a:ext cx="190110" cy="225192"/>
            </a:xfrm>
            <a:prstGeom prst="ellipse">
              <a:avLst/>
            </a:prstGeom>
            <a:noFill/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9" name="Oval 38"/>
            <p:cNvSpPr/>
            <p:nvPr/>
          </p:nvSpPr>
          <p:spPr>
            <a:xfrm>
              <a:off x="4424850" y="4673866"/>
              <a:ext cx="190110" cy="225192"/>
            </a:xfrm>
            <a:prstGeom prst="ellipse">
              <a:avLst/>
            </a:prstGeom>
            <a:noFill/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0" name="Oval 39"/>
            <p:cNvSpPr/>
            <p:nvPr/>
          </p:nvSpPr>
          <p:spPr>
            <a:xfrm>
              <a:off x="4424850" y="4981554"/>
              <a:ext cx="190110" cy="225192"/>
            </a:xfrm>
            <a:prstGeom prst="ellipse">
              <a:avLst/>
            </a:prstGeom>
            <a:noFill/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1" name="Oval 40"/>
            <p:cNvSpPr/>
            <p:nvPr/>
          </p:nvSpPr>
          <p:spPr>
            <a:xfrm>
              <a:off x="4622356" y="4357726"/>
              <a:ext cx="190110" cy="225192"/>
            </a:xfrm>
            <a:prstGeom prst="ellipse">
              <a:avLst/>
            </a:prstGeom>
            <a:noFill/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2" name="Oval 41"/>
            <p:cNvSpPr/>
            <p:nvPr/>
          </p:nvSpPr>
          <p:spPr>
            <a:xfrm>
              <a:off x="4622356" y="4670352"/>
              <a:ext cx="190110" cy="225192"/>
            </a:xfrm>
            <a:prstGeom prst="ellipse">
              <a:avLst/>
            </a:prstGeom>
            <a:noFill/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3" name="Oval 42"/>
            <p:cNvSpPr/>
            <p:nvPr/>
          </p:nvSpPr>
          <p:spPr>
            <a:xfrm>
              <a:off x="4622356" y="4978040"/>
              <a:ext cx="190110" cy="225192"/>
            </a:xfrm>
            <a:prstGeom prst="ellipse">
              <a:avLst/>
            </a:prstGeom>
            <a:noFill/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4" name="Oval 43"/>
            <p:cNvSpPr/>
            <p:nvPr/>
          </p:nvSpPr>
          <p:spPr>
            <a:xfrm>
              <a:off x="4822703" y="4357726"/>
              <a:ext cx="190110" cy="225192"/>
            </a:xfrm>
            <a:prstGeom prst="ellipse">
              <a:avLst/>
            </a:prstGeom>
            <a:noFill/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5" name="Oval 44"/>
            <p:cNvSpPr/>
            <p:nvPr/>
          </p:nvSpPr>
          <p:spPr>
            <a:xfrm>
              <a:off x="4822703" y="4670352"/>
              <a:ext cx="190110" cy="225192"/>
            </a:xfrm>
            <a:prstGeom prst="ellipse">
              <a:avLst/>
            </a:prstGeom>
            <a:noFill/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6" name="Oval 45"/>
            <p:cNvSpPr/>
            <p:nvPr/>
          </p:nvSpPr>
          <p:spPr>
            <a:xfrm>
              <a:off x="5023050" y="4357726"/>
              <a:ext cx="190110" cy="225192"/>
            </a:xfrm>
            <a:prstGeom prst="ellipse">
              <a:avLst/>
            </a:prstGeom>
            <a:noFill/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3565359" y="5205455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1</a:t>
              </a: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5932258" y="5220200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0</a:t>
              </a: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7045178" y="5205455"/>
              <a:ext cx="46236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2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9243246" y="5217870"/>
              <a:ext cx="4651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14</a:t>
              </a:r>
            </a:p>
          </p:txBody>
        </p:sp>
      </p:grpSp>
      <p:pic>
        <p:nvPicPr>
          <p:cNvPr id="64" name="Picture 6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57987" y="6446242"/>
            <a:ext cx="3534013" cy="411758"/>
          </a:xfrm>
          <a:prstGeom prst="rect">
            <a:avLst/>
          </a:prstGeom>
        </p:spPr>
      </p:pic>
      <p:sp>
        <p:nvSpPr>
          <p:cNvPr id="65" name="TextBox 64"/>
          <p:cNvSpPr txBox="1"/>
          <p:nvPr/>
        </p:nvSpPr>
        <p:spPr>
          <a:xfrm>
            <a:off x="11131321" y="6069071"/>
            <a:ext cx="9573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5273"/>
                </a:solidFill>
                <a:latin typeface="Tw Cen MT Condensed" panose="020B0606020104020203" pitchFamily="34" charset="0"/>
              </a:rPr>
              <a:t>Lesson 1A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729343" y="6261576"/>
            <a:ext cx="26913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</a:t>
            </a:r>
            <a:r>
              <a:rPr lang="en-US" sz="1400" dirty="0">
                <a:latin typeface="Tw Cen MT" panose="020B0602020104020603" pitchFamily="34" charset="0"/>
              </a:rPr>
              <a:t>Corresponds to Procedure Step 7.</a:t>
            </a:r>
          </a:p>
        </p:txBody>
      </p:sp>
      <p:sp>
        <p:nvSpPr>
          <p:cNvPr id="49" name="Title 1"/>
          <p:cNvSpPr txBox="1">
            <a:spLocks/>
          </p:cNvSpPr>
          <p:nvPr/>
        </p:nvSpPr>
        <p:spPr>
          <a:xfrm>
            <a:off x="1027509" y="362055"/>
            <a:ext cx="9903618" cy="705191"/>
          </a:xfrm>
          <a:prstGeom prst="rect">
            <a:avLst/>
          </a:prstGeom>
          <a:solidFill>
            <a:srgbClr val="005273"/>
          </a:solidFill>
        </p:spPr>
        <p:txBody>
          <a:bodyPr vert="horz" lIns="91440" tIns="45720" rIns="91440" bIns="45720" rtlCol="0" anchor="ctr">
            <a:normAutofit fontScale="92500"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000" b="1" dirty="0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</a:rPr>
              <a:t>Handout 1A.1: The Wealth Game—After-Trading Example*</a:t>
            </a:r>
          </a:p>
        </p:txBody>
      </p:sp>
    </p:spTree>
    <p:extLst>
      <p:ext uri="{BB962C8B-B14F-4D97-AF65-F5344CB8AC3E}">
        <p14:creationId xmlns:p14="http://schemas.microsoft.com/office/powerpoint/2010/main" val="17060929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2D5A4FF975C9F4281CDEF8C21DC3C73" ma:contentTypeVersion="15" ma:contentTypeDescription="Create a new document." ma:contentTypeScope="" ma:versionID="e874add4fb57272a247ff39fc69fd413">
  <xsd:schema xmlns:xsd="http://www.w3.org/2001/XMLSchema" xmlns:xs="http://www.w3.org/2001/XMLSchema" xmlns:p="http://schemas.microsoft.com/office/2006/metadata/properties" xmlns:ns2="c337cffb-e93c-4b47-be1b-7c9b4a443e6f" xmlns:ns3="d64264fa-5603-4e4e-a2f4-32f4724a08c4" xmlns:ns4="c4332fd0-4f68-4a7b-b10f-2770331d7b2c" targetNamespace="http://schemas.microsoft.com/office/2006/metadata/properties" ma:root="true" ma:fieldsID="b29d27557ca43df8f3bd62b797ebda50" ns2:_="" ns3:_="" ns4:_="">
    <xsd:import namespace="c337cffb-e93c-4b47-be1b-7c9b4a443e6f"/>
    <xsd:import namespace="d64264fa-5603-4e4e-a2f4-32f4724a08c4"/>
    <xsd:import namespace="c4332fd0-4f68-4a7b-b10f-2770331d7b2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bjectDetectorVersions" minOccurs="0"/>
                <xsd:element ref="ns4:SharedWithUsers" minOccurs="0"/>
                <xsd:element ref="ns4:SharedWithDetails" minOccurs="0"/>
                <xsd:element ref="ns2:MediaServiceSearchProperties" minOccurs="0"/>
                <xsd:element ref="ns2:MediaServiceLocation" minOccurs="0"/>
                <xsd:element ref="ns2:MediaLengthInSeconds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37cffb-e93c-4b47-be1b-7c9b4a443e6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b94cc3ae-357c-4eb4-84e8-520ab3b4f5d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4264fa-5603-4e4e-a2f4-32f4724a08c4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47b46f74-edb8-4efc-b982-15f4bb6f9c80}" ma:internalName="TaxCatchAll" ma:showField="CatchAllData" ma:web="c4332fd0-4f68-4a7b-b10f-2770331d7b2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332fd0-4f68-4a7b-b10f-2770331d7b2c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337cffb-e93c-4b47-be1b-7c9b4a443e6f">
      <Terms xmlns="http://schemas.microsoft.com/office/infopath/2007/PartnerControls"/>
    </lcf76f155ced4ddcb4097134ff3c332f>
    <TaxCatchAll xmlns="d64264fa-5603-4e4e-a2f4-32f4724a08c4" xsi:nil="true"/>
  </documentManagement>
</p:properties>
</file>

<file path=customXml/itemProps1.xml><?xml version="1.0" encoding="utf-8"?>
<ds:datastoreItem xmlns:ds="http://schemas.openxmlformats.org/officeDocument/2006/customXml" ds:itemID="{D4741CD7-6C49-4CA1-9995-3CB717A08A5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6BBB1DC-94EC-47B4-A702-931DFAEAB61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37cffb-e93c-4b47-be1b-7c9b4a443e6f"/>
    <ds:schemaRef ds:uri="d64264fa-5603-4e4e-a2f4-32f4724a08c4"/>
    <ds:schemaRef ds:uri="c4332fd0-4f68-4a7b-b10f-2770331d7b2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E9830CA-6041-4EF7-AD16-8EA329B0F38D}">
  <ds:schemaRefs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purl.org/dc/dcmitype/"/>
    <ds:schemaRef ds:uri="http://schemas.microsoft.com/office/2006/metadata/properties"/>
    <ds:schemaRef ds:uri="http://purl.org/dc/terms/"/>
    <ds:schemaRef ds:uri="c337cffb-e93c-4b47-be1b-7c9b4a443e6f"/>
    <ds:schemaRef ds:uri="d64264fa-5603-4e4e-a2f4-32f4724a08c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12936</TotalTime>
  <Words>256</Words>
  <Application>Microsoft Office PowerPoint</Application>
  <PresentationFormat>Widescreen</PresentationFormat>
  <Paragraphs>110</Paragraphs>
  <Slides>7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Federal Reserve System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Scott Wolla</dc:creator>
  <cp:lastModifiedBy>LeTourneau, Melanie R</cp:lastModifiedBy>
  <cp:revision>410</cp:revision>
  <cp:lastPrinted>2016-07-08T22:20:08Z</cp:lastPrinted>
  <dcterms:created xsi:type="dcterms:W3CDTF">2011-09-21T19:05:47Z</dcterms:created>
  <dcterms:modified xsi:type="dcterms:W3CDTF">2024-07-17T19:39:30Z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4f07831c-5686-4838-bc47-d64501c7966f</vt:lpwstr>
  </property>
  <property fmtid="{D5CDD505-2E9C-101B-9397-08002B2CF9AE}" pid="3" name="MSIP_Label_65269c60-0483-4c57-9e8c-3779d6900235_Enabled">
    <vt:lpwstr>true</vt:lpwstr>
  </property>
  <property fmtid="{D5CDD505-2E9C-101B-9397-08002B2CF9AE}" pid="4" name="MSIP_Label_65269c60-0483-4c57-9e8c-3779d6900235_SetDate">
    <vt:lpwstr>2024-07-17T18:53:37Z</vt:lpwstr>
  </property>
  <property fmtid="{D5CDD505-2E9C-101B-9397-08002B2CF9AE}" pid="5" name="MSIP_Label_65269c60-0483-4c57-9e8c-3779d6900235_Method">
    <vt:lpwstr>Privileged</vt:lpwstr>
  </property>
  <property fmtid="{D5CDD505-2E9C-101B-9397-08002B2CF9AE}" pid="6" name="MSIP_Label_65269c60-0483-4c57-9e8c-3779d6900235_Name">
    <vt:lpwstr>65269c60-0483-4c57-9e8c-3779d6900235</vt:lpwstr>
  </property>
  <property fmtid="{D5CDD505-2E9C-101B-9397-08002B2CF9AE}" pid="7" name="MSIP_Label_65269c60-0483-4c57-9e8c-3779d6900235_SiteId">
    <vt:lpwstr>b397c653-5b19-463f-b9fc-af658ded9128</vt:lpwstr>
  </property>
  <property fmtid="{D5CDD505-2E9C-101B-9397-08002B2CF9AE}" pid="8" name="MSIP_Label_65269c60-0483-4c57-9e8c-3779d6900235_ActionId">
    <vt:lpwstr>c859acf3-f52f-49f1-b26f-acdb12436e99</vt:lpwstr>
  </property>
  <property fmtid="{D5CDD505-2E9C-101B-9397-08002B2CF9AE}" pid="9" name="MSIP_Label_65269c60-0483-4c57-9e8c-3779d6900235_ContentBits">
    <vt:lpwstr>0</vt:lpwstr>
  </property>
  <property fmtid="{D5CDD505-2E9C-101B-9397-08002B2CF9AE}" pid="10" name="ContentTypeId">
    <vt:lpwstr>0x010100A2D5A4FF975C9F4281CDEF8C21DC3C73</vt:lpwstr>
  </property>
  <property fmtid="{D5CDD505-2E9C-101B-9397-08002B2CF9AE}" pid="11" name="MediaServiceImageTags">
    <vt:lpwstr/>
  </property>
</Properties>
</file>