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6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B970"/>
    <a:srgbClr val="005273"/>
    <a:srgbClr val="DAEFC3"/>
    <a:srgbClr val="CCE9AD"/>
    <a:srgbClr val="9DB770"/>
    <a:srgbClr val="9BB67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2D3F87-3A14-5E07-AF2C-8F2156700AD6}" v="22" dt="2024-07-17T19:36:56.6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ourneau, Melanie R" userId="S::melanie.letourneau@stls.frb.org::a11322e0-5f81-41bf-8d4f-1c8fa7cc7eeb" providerId="AD" clId="Web-{892D3F87-3A14-5E07-AF2C-8F2156700AD6}"/>
    <pc:docChg chg="modSld">
      <pc:chgData name="LeTourneau, Melanie R" userId="S::melanie.letourneau@stls.frb.org::a11322e0-5f81-41bf-8d4f-1c8fa7cc7eeb" providerId="AD" clId="Web-{892D3F87-3A14-5E07-AF2C-8F2156700AD6}" dt="2024-07-17T19:36:56.622" v="21"/>
      <pc:docMkLst>
        <pc:docMk/>
      </pc:docMkLst>
      <pc:sldChg chg="modSp">
        <pc:chgData name="LeTourneau, Melanie R" userId="S::melanie.letourneau@stls.frb.org::a11322e0-5f81-41bf-8d4f-1c8fa7cc7eeb" providerId="AD" clId="Web-{892D3F87-3A14-5E07-AF2C-8F2156700AD6}" dt="2024-07-17T19:36:56.622" v="21"/>
        <pc:sldMkLst>
          <pc:docMk/>
          <pc:sldMk cId="3101876766" sldId="296"/>
        </pc:sldMkLst>
        <pc:graphicFrameChg chg="mod modGraphic">
          <ac:chgData name="LeTourneau, Melanie R" userId="S::melanie.letourneau@stls.frb.org::a11322e0-5f81-41bf-8d4f-1c8fa7cc7eeb" providerId="AD" clId="Web-{892D3F87-3A14-5E07-AF2C-8F2156700AD6}" dt="2024-07-17T19:36:53.435" v="8"/>
          <ac:graphicFrameMkLst>
            <pc:docMk/>
            <pc:sldMk cId="3101876766" sldId="296"/>
            <ac:graphicFrameMk id="9" creationId="{00000000-0000-0000-0000-000000000000}"/>
          </ac:graphicFrameMkLst>
        </pc:graphicFrameChg>
        <pc:graphicFrameChg chg="mod modGraphic">
          <ac:chgData name="LeTourneau, Melanie R" userId="S::melanie.letourneau@stls.frb.org::a11322e0-5f81-41bf-8d4f-1c8fa7cc7eeb" providerId="AD" clId="Web-{892D3F87-3A14-5E07-AF2C-8F2156700AD6}" dt="2024-07-17T19:36:53.763" v="13"/>
          <ac:graphicFrameMkLst>
            <pc:docMk/>
            <pc:sldMk cId="3101876766" sldId="296"/>
            <ac:graphicFrameMk id="11" creationId="{00000000-0000-0000-0000-000000000000}"/>
          </ac:graphicFrameMkLst>
        </pc:graphicFrameChg>
        <pc:graphicFrameChg chg="mod modGraphic">
          <ac:chgData name="LeTourneau, Melanie R" userId="S::melanie.letourneau@stls.frb.org::a11322e0-5f81-41bf-8d4f-1c8fa7cc7eeb" providerId="AD" clId="Web-{892D3F87-3A14-5E07-AF2C-8F2156700AD6}" dt="2024-07-17T19:36:56.560" v="18"/>
          <ac:graphicFrameMkLst>
            <pc:docMk/>
            <pc:sldMk cId="3101876766" sldId="296"/>
            <ac:graphicFrameMk id="13" creationId="{00000000-0000-0000-0000-000000000000}"/>
          </ac:graphicFrameMkLst>
        </pc:graphicFrameChg>
        <pc:graphicFrameChg chg="mod modGraphic">
          <ac:chgData name="LeTourneau, Melanie R" userId="S::melanie.letourneau@stls.frb.org::a11322e0-5f81-41bf-8d4f-1c8fa7cc7eeb" providerId="AD" clId="Web-{892D3F87-3A14-5E07-AF2C-8F2156700AD6}" dt="2024-07-17T19:36:56.622" v="21"/>
          <ac:graphicFrameMkLst>
            <pc:docMk/>
            <pc:sldMk cId="3101876766" sldId="296"/>
            <ac:graphicFrameMk id="1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4248" y="2716219"/>
            <a:ext cx="10644488" cy="1655762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10B: Is Insurance Worth Buying?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25195" y="1486835"/>
            <a:ext cx="39755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10: Protecting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9" y="6403146"/>
            <a:ext cx="6640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534" y="1470689"/>
            <a:ext cx="10359739" cy="6448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can consumers reduce their risk of financial loss?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25277" y="330287"/>
            <a:ext cx="4338375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059542" y="6069071"/>
            <a:ext cx="1035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10B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518783"/>
              </p:ext>
            </p:extLst>
          </p:nvPr>
        </p:nvGraphicFramePr>
        <p:xfrm>
          <a:off x="455053" y="569703"/>
          <a:ext cx="6431521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0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7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baseline="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Health: Card and Event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Loss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1 office visit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$200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2 office visits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$400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5 office visits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$1,000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10 office visits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15 office visits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$3,000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20 office visits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$4,000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10 office visits, 1 hospital stay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$2,000 + $6,000 =</a:t>
                      </a:r>
                      <a:r>
                        <a:rPr lang="en-US" sz="2000" baseline="0" dirty="0">
                          <a:latin typeface="Tw Cen MT Condensed" panose="020B0606020104020203" pitchFamily="34" charset="0"/>
                        </a:rPr>
                        <a:t> $8,000</a:t>
                      </a:r>
                      <a:endParaRPr lang="en-US" sz="20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15 office visits, 2 hospital stays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$3,000 + $15,000 =</a:t>
                      </a:r>
                      <a:r>
                        <a:rPr lang="en-US" sz="2000" baseline="0" dirty="0">
                          <a:latin typeface="Tw Cen MT Condensed" panose="020B0606020104020203" pitchFamily="34" charset="0"/>
                        </a:rPr>
                        <a:t> $18,000</a:t>
                      </a:r>
                      <a:endParaRPr lang="en-US" sz="2000" dirty="0">
                        <a:latin typeface="Tw Cen MT Condensed" panose="020B0606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10-10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20 office visits, major hospital stay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$4,000 + $76,000 =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5124822" y="104324"/>
            <a:ext cx="2647578" cy="342900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10B.1: Risks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709560"/>
              </p:ext>
            </p:extLst>
          </p:nvPr>
        </p:nvGraphicFramePr>
        <p:xfrm>
          <a:off x="483628" y="4728724"/>
          <a:ext cx="6412472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0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0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1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baseline="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Automobile: Card and Event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Loss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74074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Minor fender bender 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74074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Auto damage:</a:t>
                      </a:r>
                      <a:r>
                        <a:rPr lang="en-US" sz="2000" baseline="0" dirty="0">
                          <a:latin typeface="Tw Cen MT Condensed" panose="020B0606020104020203" pitchFamily="34" charset="0"/>
                        </a:rPr>
                        <a:t> $1,000     Liability: $0</a:t>
                      </a:r>
                      <a:endParaRPr lang="en-US" sz="20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873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7407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Minor accident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74074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Auto damage:</a:t>
                      </a:r>
                      <a:r>
                        <a:rPr lang="en-US" sz="2000" baseline="0" dirty="0">
                          <a:latin typeface="Tw Cen MT Condensed" panose="020B0606020104020203" pitchFamily="34" charset="0"/>
                        </a:rPr>
                        <a:t> $3,000     Liability: $0</a:t>
                      </a:r>
                      <a:endParaRPr lang="en-US" sz="20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J-J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7407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Major</a:t>
                      </a:r>
                      <a:r>
                        <a:rPr lang="en-US" sz="2000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accident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74074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Auto damage:</a:t>
                      </a:r>
                      <a:r>
                        <a:rPr lang="en-US" sz="2000" baseline="0" dirty="0">
                          <a:latin typeface="Tw Cen MT Condensed" panose="020B0606020104020203" pitchFamily="34" charset="0"/>
                        </a:rPr>
                        <a:t> $6,000     Liability: $20,000</a:t>
                      </a:r>
                      <a:endParaRPr lang="en-US" sz="20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Q-Q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7407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Major</a:t>
                      </a:r>
                      <a:r>
                        <a:rPr lang="en-US" sz="2000" baseline="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 accident with injury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74074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Auto damage:</a:t>
                      </a:r>
                      <a:r>
                        <a:rPr lang="en-US" sz="2000" baseline="0" dirty="0">
                          <a:latin typeface="Tw Cen MT Condensed" panose="020B0606020104020203" pitchFamily="34" charset="0"/>
                        </a:rPr>
                        <a:t> $15,000   Liability: $90,000</a:t>
                      </a:r>
                      <a:endParaRPr lang="en-US" sz="20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344520"/>
              </p:ext>
            </p:extLst>
          </p:nvPr>
        </p:nvGraphicFramePr>
        <p:xfrm>
          <a:off x="7393894" y="569703"/>
          <a:ext cx="4398054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0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baseline="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Renter: Card and Event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Loss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74074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Theft of electronics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74074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$1,000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7407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Major fire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74074"/>
                        </a:lnSpc>
                      </a:pPr>
                      <a:r>
                        <a:rPr lang="en-US" sz="2000" dirty="0">
                          <a:latin typeface="Tw Cen MT Condensed" panose="020B0606020104020203" pitchFamily="34" charset="0"/>
                        </a:rPr>
                        <a:t>$4,000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335282"/>
              </p:ext>
            </p:extLst>
          </p:nvPr>
        </p:nvGraphicFramePr>
        <p:xfrm>
          <a:off x="7393894" y="1993614"/>
          <a:ext cx="4398054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0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baseline="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Disability: Card and Event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Loss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Q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2304"/>
                        </a:lnSpc>
                      </a:pPr>
                      <a:r>
                        <a:rPr lang="en-US" sz="18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2 months of disability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2304"/>
                        </a:lnSpc>
                      </a:pPr>
                      <a:r>
                        <a:rPr lang="en-US" sz="1800" dirty="0">
                          <a:latin typeface="Tw Cen MT Condensed" panose="020B0606020104020203" pitchFamily="34" charset="0"/>
                        </a:rPr>
                        <a:t>$4,000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K-K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1 year of disability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2304"/>
                        </a:lnSpc>
                      </a:pPr>
                      <a:r>
                        <a:rPr lang="en-US" sz="1800" dirty="0">
                          <a:latin typeface="Tw Cen MT Condensed" panose="020B0606020104020203" pitchFamily="34" charset="0"/>
                        </a:rPr>
                        <a:t>$24,000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684551"/>
              </p:ext>
            </p:extLst>
          </p:nvPr>
        </p:nvGraphicFramePr>
        <p:xfrm>
          <a:off x="7393894" y="3417525"/>
          <a:ext cx="4398055" cy="1393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0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0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baseline="0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Death: Card and Event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Tw Cen MT Condensed" panose="020B0606020104020203" pitchFamily="34" charset="0"/>
                        </a:rPr>
                        <a:t>Loss</a:t>
                      </a:r>
                    </a:p>
                  </a:txBody>
                  <a:tcPr anchor="ctr">
                    <a:solidFill>
                      <a:srgbClr val="A0B9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w Cen MT Condensed" panose="020B0606020104020203" pitchFamily="34" charset="0"/>
                        </a:rPr>
                        <a:t>A-A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2304"/>
                        </a:lnSpc>
                      </a:pPr>
                      <a:r>
                        <a:rPr lang="en-US" sz="1800" dirty="0">
                          <a:latin typeface="Tw Cen MT Condensed" panose="020B0606020104020203" pitchFamily="34" charset="0"/>
                          <a:cs typeface="Angsana New" panose="02020603050405020304" pitchFamily="18" charset="-34"/>
                        </a:rPr>
                        <a:t>Death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82304"/>
                        </a:lnSpc>
                      </a:pPr>
                      <a:r>
                        <a:rPr lang="en-US" sz="1800" dirty="0">
                          <a:latin typeface="Tw Cen MT Condensed" panose="020B0606020104020203" pitchFamily="34" charset="0"/>
                        </a:rPr>
                        <a:t>Financial</a:t>
                      </a:r>
                      <a:r>
                        <a:rPr lang="en-US" sz="1800" baseline="0" dirty="0">
                          <a:latin typeface="Tw Cen MT Condensed" panose="020B0606020104020203" pitchFamily="34" charset="0"/>
                        </a:rPr>
                        <a:t> commitments (burial expenses, debts, loss of income, etc.) </a:t>
                      </a:r>
                    </a:p>
                    <a:p>
                      <a:pPr>
                        <a:lnSpc>
                          <a:spcPct val="82304"/>
                        </a:lnSpc>
                      </a:pPr>
                      <a:r>
                        <a:rPr lang="en-US" sz="1800" baseline="0" dirty="0">
                          <a:latin typeface="Tw Cen MT Condensed" panose="020B0606020104020203" pitchFamily="34" charset="0"/>
                        </a:rPr>
                        <a:t>$30,000</a:t>
                      </a:r>
                      <a:endParaRPr lang="en-US" sz="1800" dirty="0">
                        <a:latin typeface="Tw Cen MT Condensed" panose="020B0606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059542" y="6069071"/>
            <a:ext cx="1035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10B</a:t>
            </a:r>
          </a:p>
        </p:txBody>
      </p:sp>
    </p:spTree>
    <p:extLst>
      <p:ext uri="{BB962C8B-B14F-4D97-AF65-F5344CB8AC3E}">
        <p14:creationId xmlns:p14="http://schemas.microsoft.com/office/powerpoint/2010/main" val="3101876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EE9FE5-B195-4807-9F2C-0AA1A56B9AEF}">
  <ds:schemaRefs>
    <ds:schemaRef ds:uri="http://schemas.microsoft.com/office/2006/metadata/properties"/>
    <ds:schemaRef ds:uri="http://schemas.microsoft.com/office/infopath/2007/PartnerControls"/>
    <ds:schemaRef ds:uri="c337cffb-e93c-4b47-be1b-7c9b4a443e6f"/>
    <ds:schemaRef ds:uri="d64264fa-5603-4e4e-a2f4-32f4724a08c4"/>
  </ds:schemaRefs>
</ds:datastoreItem>
</file>

<file path=customXml/itemProps2.xml><?xml version="1.0" encoding="utf-8"?>
<ds:datastoreItem xmlns:ds="http://schemas.openxmlformats.org/officeDocument/2006/customXml" ds:itemID="{E924B347-389C-4C51-BF1B-CAE04EA5E0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38CD9A-AF08-424E-A6B3-BDA6992440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7cffb-e93c-4b47-be1b-7c9b4a443e6f"/>
    <ds:schemaRef ds:uri="d64264fa-5603-4e4e-a2f4-32f4724a08c4"/>
    <ds:schemaRef ds:uri="c4332fd0-4f68-4a7b-b10f-2770331d7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268</Words>
  <Application>Microsoft Office PowerPoint</Application>
  <PresentationFormat>Widescreen</PresentationFormat>
  <Paragraphs>73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LeTourneau, Melanie R</cp:lastModifiedBy>
  <cp:revision>141</cp:revision>
  <cp:lastPrinted>2017-02-07T21:58:33Z</cp:lastPrinted>
  <dcterms:created xsi:type="dcterms:W3CDTF">2016-07-22T18:34:21Z</dcterms:created>
  <dcterms:modified xsi:type="dcterms:W3CDTF">2024-07-17T19:37:02Z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2024-07-17T19:06:21Z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103ab828-2512-43f4-b101-b1f61ff3c4e0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  <property fmtid="{D5CDD505-2E9C-101B-9397-08002B2CF9AE}" pid="10" name="MediaServiceImageTags">
    <vt:lpwstr/>
  </property>
</Properties>
</file>