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30"/>
  </p:notesMasterIdLst>
  <p:sldIdLst>
    <p:sldId id="258" r:id="rId6"/>
    <p:sldId id="259" r:id="rId7"/>
    <p:sldId id="260" r:id="rId8"/>
    <p:sldId id="293" r:id="rId9"/>
    <p:sldId id="281" r:id="rId10"/>
    <p:sldId id="282" r:id="rId11"/>
    <p:sldId id="283" r:id="rId12"/>
    <p:sldId id="272" r:id="rId13"/>
    <p:sldId id="284" r:id="rId14"/>
    <p:sldId id="292" r:id="rId15"/>
    <p:sldId id="274" r:id="rId16"/>
    <p:sldId id="294" r:id="rId17"/>
    <p:sldId id="265" r:id="rId18"/>
    <p:sldId id="295" r:id="rId19"/>
    <p:sldId id="267" r:id="rId20"/>
    <p:sldId id="285" r:id="rId21"/>
    <p:sldId id="286" r:id="rId22"/>
    <p:sldId id="287" r:id="rId23"/>
    <p:sldId id="288" r:id="rId24"/>
    <p:sldId id="289" r:id="rId25"/>
    <p:sldId id="290" r:id="rId26"/>
    <p:sldId id="296" r:id="rId27"/>
    <p:sldId id="291" r:id="rId28"/>
    <p:sldId id="297" r:id="rId29"/>
  </p:sldIdLst>
  <p:sldSz cx="10160000" cy="7620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s, Jennifer M" initials="IJM" lastIdx="1" clrIdx="0">
    <p:extLst>
      <p:ext uri="{19B8F6BF-5375-455C-9EA6-DF929625EA0E}">
        <p15:presenceInfo xmlns:p15="http://schemas.microsoft.com/office/powerpoint/2012/main" userId="S::Jennifer.Ives@stls.frb.org::9669073e-47ea-48b8-bea4-a5c4173058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529"/>
    <a:srgbClr val="008000"/>
    <a:srgbClr val="006600"/>
    <a:srgbClr val="0B06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9373" autoAdjust="0"/>
  </p:normalViewPr>
  <p:slideViewPr>
    <p:cSldViewPr>
      <p:cViewPr varScale="1">
        <p:scale>
          <a:sx n="51" d="100"/>
          <a:sy n="51" d="100"/>
        </p:scale>
        <p:origin x="1496" y="4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B6A06-4929-48F9-B4EA-1A613E538FFC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95CBB-408E-4EB3-B867-A778C3D6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0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95CBB-408E-4EB3-B867-A778C3D606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2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95CBB-408E-4EB3-B867-A778C3D606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0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30E1-85FB-4347-A421-E7D80EC5F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775"/>
            <a:ext cx="7620000" cy="26527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5EB8F-234A-FA48-A416-8BC7AE6E3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088"/>
            <a:ext cx="7620000" cy="1839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B883D-553B-414D-9E4B-54D2F422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B4205-5E01-B846-9D7F-0E58BA88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C23E-FCEE-234C-BA3A-52BD5AC8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3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3B70-BF91-DB47-A49E-75AB2B9E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903F7-9F99-D742-B981-192F8BCD5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63C68-3AB4-6A46-8C26-3E44D2C8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31A5E-0720-F443-A6F9-47DF00AE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ED574-6FD6-BA4A-8984-3E8507AB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8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A8FA-AD55-264D-84BC-795A6F0C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1900238"/>
            <a:ext cx="8763000" cy="3168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E62A7-F27C-6047-A257-FD840A38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5099050"/>
            <a:ext cx="8763000" cy="16668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F5A14-D787-674D-B190-D0AD0516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8BBAC-7C9A-FC4C-B6C3-9752B51F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A117-0FA3-5C4A-ABEB-A9968481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63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8C43-4FCF-234F-AC70-8C8D3BA82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5FC23-F484-8A42-B2AD-B976DAA99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825"/>
            <a:ext cx="4305300" cy="4833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8CC9E-989D-7F4D-8E21-C2D70ADCC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200" y="2028825"/>
            <a:ext cx="4305300" cy="4833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28E25-D88B-9B48-AE6C-B18764A0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A7AA8-ACFE-354B-85A4-D5060B31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ECFD0-C72C-D340-A9A7-A47431D8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4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752A-F132-1A4B-9011-3A963568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406400"/>
            <a:ext cx="8763000" cy="1471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E54D6-FEDB-9841-B8EC-0F6FED35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088" y="1868488"/>
            <a:ext cx="4297362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C28E7-5DE0-2E44-A076-243C5882B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088" y="2782888"/>
            <a:ext cx="4297362" cy="4094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5E3066-A906-F047-A4A4-C2FDD6D65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868488"/>
            <a:ext cx="43195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913DC-3D07-BB46-8C75-FB15CEE80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782888"/>
            <a:ext cx="4319588" cy="4094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42132-06CF-4A44-9AB6-881E1D22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5D45D-5C33-764B-94CE-62DF5DE7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83883E-CA17-994C-B578-A651CB84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8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E2B3-B474-5249-8CB4-2A90F161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FCC37-F7D1-774D-B720-235C62AE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00ED5-573F-9647-B687-6A392C03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833C6-AA51-5F4A-B5A8-A6B14498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85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60A2E1-3FD5-4E45-8B7F-5C9D1B10A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4EC53-BE3F-0649-847B-7077A612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A877C-DE68-3F46-A254-169F0FFFC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1CBE-F781-3F4C-8EAD-8461562F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1C680-E43E-8846-9CCF-2E3B02C4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9BD4A-575B-424A-9727-FAC1771A6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38F85-0FC1-FC44-8B55-DA7A88EE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B2E9D-A8E7-7246-B72B-EA87D773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5520D-C64E-8C42-A060-EBA415E2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C62DC-7E4F-ED4B-BBD6-0FB106DB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508000"/>
            <a:ext cx="3276600" cy="1778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B14EF-CD4E-4E46-B99B-12151D4E4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588" y="1096963"/>
            <a:ext cx="5143500" cy="5414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94398-A803-6A42-B637-87EE5FA24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088" y="2286000"/>
            <a:ext cx="3276600" cy="423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53ED2-B95A-3342-AAEA-CA120D40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2292E-24B7-1A4F-A4B7-9C53B4F0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BB968-0C2A-D845-8CF0-62E5EE7C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16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AA7A-D6CA-7D49-9A67-CADFD18D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8F3CC-CA15-374F-9819-D30A00752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DC206-DD17-7147-8F0B-86DE0FC3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6EEC3-2954-AF42-BBA4-A0C312F9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2A654-4455-834B-8074-12BD638A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09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C1C46-ADC0-0B45-9211-319AE7F97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6400"/>
            <a:ext cx="21907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80E2D-F803-A54D-9EE2-437D8CD11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6400"/>
            <a:ext cx="6419850" cy="64563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804A-C431-074D-8078-9D0133D5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A758B-F1B7-AD4F-BB1F-8B6D7651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5938E-E58F-4243-B167-63DF0302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4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646F-83A9-4B77-B743-93E7447120F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CFA4-CC04-42B8-BC13-7C014EE24E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ED5BB2-845B-A446-B396-63FF1900CE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" y="-13138"/>
            <a:ext cx="10180020" cy="2375338"/>
          </a:xfrm>
          <a:prstGeom prst="rect">
            <a:avLst/>
          </a:prstGeom>
        </p:spPr>
      </p:pic>
      <p:sp>
        <p:nvSpPr>
          <p:cNvPr id="7" name="MSIPCMContentMarking" descr="{&quot;HashCode&quot;:320688167,&quot;Placement&quot;:&quot;Header&quot;,&quot;Top&quot;:0.0,&quot;Left&quot;:0.0,&quot;SlideWidth&quot;:800,&quot;SlideHeight&quot;:600}">
            <a:extLst>
              <a:ext uri="{FF2B5EF4-FFF2-40B4-BE49-F238E27FC236}">
                <a16:creationId xmlns:a16="http://schemas.microsoft.com/office/drawing/2014/main" id="{A4BD825F-75B3-4CE0-9243-789FBBF61D48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39D27-277C-A24B-93E6-EE8CF5043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6400"/>
            <a:ext cx="8763000" cy="147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E995F-466C-E34C-A4E5-6E0E217DE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825"/>
            <a:ext cx="8763000" cy="4833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6EB83-D277-A64A-8C00-1BE4E81EC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9F53-F1A8-1044-A9D5-5C4562C5A5EA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F71CE-FA46-714E-9C59-BDD87C069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788"/>
            <a:ext cx="3429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B6C3-CD1B-4D4A-AA9E-90CF6BAE3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788"/>
            <a:ext cx="228600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95B75-0E06-884C-AE56-1A8F875918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320688167,&quot;Placement&quot;:&quot;Header&quot;,&quot;Top&quot;:0.0,&quot;Left&quot;:0.0,&quot;SlideWidth&quot;:800,&quot;SlideHeight&quot;:600}">
            <a:extLst>
              <a:ext uri="{FF2B5EF4-FFF2-40B4-BE49-F238E27FC236}">
                <a16:creationId xmlns:a16="http://schemas.microsoft.com/office/drawing/2014/main" id="{345819D3-416D-4192-B1DF-99220FC02436}"/>
              </a:ext>
            </a:extLst>
          </p:cNvPr>
          <p:cNvSpPr txBox="1"/>
          <p:nvPr userDrawn="1"/>
        </p:nvSpPr>
        <p:spPr>
          <a:xfrm>
            <a:off x="0" y="0"/>
            <a:ext cx="2204311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latin typeface="Calibri" panose="020F0502020204030204" pitchFamily="34" charset="0"/>
              </a:rPr>
              <a:t>NONCONFIDENTIAL // EXTERNAL</a:t>
            </a:r>
          </a:p>
        </p:txBody>
      </p:sp>
    </p:spTree>
    <p:extLst>
      <p:ext uri="{BB962C8B-B14F-4D97-AF65-F5344CB8AC3E}">
        <p14:creationId xmlns:p14="http://schemas.microsoft.com/office/powerpoint/2010/main" val="156609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PowerPoint_Slide1.sld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PowerPoint_Slide2.sl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PowerPoint_Slide3.sld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800" y="2514600"/>
            <a:ext cx="89916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account</a:t>
            </a:r>
            <a:r>
              <a:rPr lang="en-US" sz="2800" dirty="0">
                <a:solidFill>
                  <a:srgbClr val="516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An account held at a bank, credit union, or other financial institution in which account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owners deposit funds.  </a:t>
            </a:r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041400" y="41148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Account owners have the privilege of using debit cards, using automated teller machine (ATM) cards, and writing checks on their accounts to access funds.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1148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811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could you keep track of the money moving in and out of your account—that is, your financial transactions?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1" y="4310640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900" y="4332744"/>
            <a:ext cx="55034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Possibilities include the following: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Computer spreadsheet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Computer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Phone app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Notepad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486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0400" y="25908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Bank account register </a:t>
            </a:r>
            <a:r>
              <a:rPr lang="en-US" sz="2800" dirty="0"/>
              <a:t>– A table in which account holders record their financial transactions to keep track of their money.  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0400" y="41910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Online banking services </a:t>
            </a:r>
            <a:r>
              <a:rPr lang="en-US" sz="2800" dirty="0"/>
              <a:t>– Services that allow account holders to transfer money electronically and view all the financial transactions recorded for their accounts, including all deposits and withdrawals.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0400" y="281940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Deposits </a:t>
            </a:r>
            <a:r>
              <a:rPr lang="en-US" sz="2800" dirty="0"/>
              <a:t>– These include cash and payments deposited to an account by the customer and direct deposits—the electronic transfer of funds to an account. Deposits are credited, or added, to an account.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0400" y="5139233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Withdrawals </a:t>
            </a:r>
            <a:r>
              <a:rPr lang="en-US" sz="2800" dirty="0"/>
              <a:t>– Whether cash withdrawals or bill payments, withdrawals are debits to an account; they are subtracted from an account.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51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0D91CD-1BCF-4E76-93D0-21B40E5D15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612468"/>
              </p:ext>
            </p:extLst>
          </p:nvPr>
        </p:nvGraphicFramePr>
        <p:xfrm>
          <a:off x="660400" y="2362200"/>
          <a:ext cx="8739316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lide" r:id="rId3" imgW="5080127" imgH="3322517" progId="PowerPoint.Slide.12">
                  <p:embed/>
                </p:oleObj>
              </mc:Choice>
              <mc:Fallback>
                <p:oleObj name="Slide" r:id="rId3" imgW="5080127" imgH="3322517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0400" y="2362200"/>
                        <a:ext cx="8739316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05B2CDD-E32A-486D-A2E0-8EE022361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787825"/>
              </p:ext>
            </p:extLst>
          </p:nvPr>
        </p:nvGraphicFramePr>
        <p:xfrm>
          <a:off x="566941" y="2663152"/>
          <a:ext cx="8856458" cy="4652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2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5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6855">
                <a:tc gridSpan="8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3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Bank</a:t>
                      </a:r>
                      <a:r>
                        <a:rPr sz="13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Account</a:t>
                      </a:r>
                      <a:r>
                        <a:rPr sz="13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Register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84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939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288">
                <a:tc>
                  <a:txBody>
                    <a:bodyPr/>
                    <a:lstStyle/>
                    <a:p>
                      <a:pPr marL="53340" marR="102870" indent="81915">
                        <a:lnSpc>
                          <a:spcPct val="102400"/>
                        </a:lnSpc>
                        <a:spcBef>
                          <a:spcPts val="335"/>
                        </a:spcBef>
                      </a:pPr>
                      <a:r>
                        <a:rPr sz="13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Check </a:t>
                      </a:r>
                      <a:r>
                        <a:rPr sz="1300" b="1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Number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49860">
                        <a:lnSpc>
                          <a:spcPct val="100000"/>
                        </a:lnSpc>
                      </a:pPr>
                      <a:r>
                        <a:rPr sz="1300" b="1" spc="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Date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Transaction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46355" indent="-78105">
                        <a:lnSpc>
                          <a:spcPct val="102400"/>
                        </a:lnSpc>
                        <a:spcBef>
                          <a:spcPts val="335"/>
                        </a:spcBef>
                      </a:pPr>
                      <a:r>
                        <a:rPr sz="13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Payment  </a:t>
                      </a:r>
                      <a:r>
                        <a:rPr sz="13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(Debit)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 marR="95885" indent="133350">
                        <a:lnSpc>
                          <a:spcPct val="102400"/>
                        </a:lnSpc>
                        <a:spcBef>
                          <a:spcPts val="335"/>
                        </a:spcBef>
                      </a:pPr>
                      <a:r>
                        <a:rPr sz="1300" b="1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Fee </a:t>
                      </a:r>
                      <a:r>
                        <a:rPr sz="1300" b="1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(Debit)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 marR="57785" indent="-13335">
                        <a:lnSpc>
                          <a:spcPct val="102400"/>
                        </a:lnSpc>
                        <a:spcBef>
                          <a:spcPts val="335"/>
                        </a:spcBef>
                      </a:pPr>
                      <a:r>
                        <a:rPr sz="13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Deposit  (C</a:t>
                      </a:r>
                      <a:r>
                        <a:rPr sz="1300" b="1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b="1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edit)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4254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300" b="1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Balance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$250.73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75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127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12/31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Mom</a:t>
                      </a:r>
                      <a:r>
                        <a:rPr sz="1100" spc="-2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Dough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$50.00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$199.73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01/01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Paycheck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$1,256.83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$1,456.56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742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Online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01/08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Safe</a:t>
                      </a:r>
                      <a:r>
                        <a:rPr sz="1100" spc="-1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Gecko</a:t>
                      </a:r>
                      <a:r>
                        <a:rPr sz="1100" spc="-1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(pmt</a:t>
                      </a:r>
                      <a:r>
                        <a:rPr sz="1100" spc="-1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1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1/17)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$79.00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$1,377.56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727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ATM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01/10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Cash</a:t>
                      </a:r>
                      <a:r>
                        <a:rPr sz="1100" spc="-2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(out</a:t>
                      </a:r>
                      <a:r>
                        <a:rPr sz="1100" spc="-1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2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network)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$60.00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$1.50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$1,316.06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753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Debit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01/11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Tasty</a:t>
                      </a:r>
                      <a:r>
                        <a:rPr sz="1100" spc="-2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Treats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$12.53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$1,303.53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751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Auto</a:t>
                      </a:r>
                      <a:r>
                        <a:rPr sz="1100" spc="-2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pay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01/16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Metro</a:t>
                      </a:r>
                      <a:r>
                        <a:rPr sz="1100" spc="-2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sz="1100" spc="-20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payment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$105.00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100" spc="-5" dirty="0">
                          <a:solidFill>
                            <a:srgbClr val="221E1F"/>
                          </a:solidFill>
                          <a:latin typeface="Arial"/>
                          <a:cs typeface="Arial"/>
                        </a:rPr>
                        <a:t>$1,198.53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lnR w="9525">
                      <a:solidFill>
                        <a:srgbClr val="231F20"/>
                      </a:solidFill>
                      <a:prstDash val="solid"/>
                    </a:lnR>
                    <a:lnT w="9525">
                      <a:solidFill>
                        <a:srgbClr val="231F20"/>
                      </a:solidFill>
                      <a:prstDash val="solid"/>
                    </a:lnT>
                    <a:lnB w="9525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338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803" y="1524000"/>
            <a:ext cx="325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John Dough's Online Bill Payment Center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E550198-745B-43B7-A227-7E015DC1B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507787"/>
              </p:ext>
            </p:extLst>
          </p:nvPr>
        </p:nvGraphicFramePr>
        <p:xfrm>
          <a:off x="3343003" y="666750"/>
          <a:ext cx="6689997" cy="695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Slide" r:id="rId4" imgW="4125129" imgH="5029200" progId="PowerPoint.Slide.12">
                  <p:embed/>
                </p:oleObj>
              </mc:Choice>
              <mc:Fallback>
                <p:oleObj name="Slide" r:id="rId4" imgW="4125129" imgH="5029200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03" y="666750"/>
                        <a:ext cx="6689997" cy="695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7000" y="1524000"/>
            <a:ext cx="386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John Dough’s Online Recent Transactions List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59DE644-3D82-4D42-8E00-7CB71ABED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009120"/>
              </p:ext>
            </p:extLst>
          </p:nvPr>
        </p:nvGraphicFramePr>
        <p:xfrm>
          <a:off x="3886200" y="634542"/>
          <a:ext cx="6299200" cy="697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Slide" r:id="rId4" imgW="4094543" imgH="5029200" progId="PowerPoint.Slide.12">
                  <p:embed/>
                </p:oleObj>
              </mc:Choice>
              <mc:Fallback>
                <p:oleObj name="Slide" r:id="rId4" imgW="4094543" imgH="5029200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6200" y="634542"/>
                        <a:ext cx="6299200" cy="6971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45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1103293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John Dough's Bank </a:t>
            </a:r>
          </a:p>
          <a:p>
            <a:r>
              <a:rPr lang="en-US" sz="2800" b="1" dirty="0">
                <a:solidFill>
                  <a:srgbClr val="516529"/>
                </a:solidFill>
              </a:rPr>
              <a:t>Account Register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D7AE4CD-6761-464E-B1BB-80B5A7790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737538"/>
              </p:ext>
            </p:extLst>
          </p:nvPr>
        </p:nvGraphicFramePr>
        <p:xfrm>
          <a:off x="3556000" y="647111"/>
          <a:ext cx="6324600" cy="694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Slide" r:id="rId4" imgW="3891598" imgH="5029200" progId="PowerPoint.Slide.12">
                  <p:embed/>
                </p:oleObj>
              </mc:Choice>
              <mc:Fallback>
                <p:oleObj name="Slide" r:id="rId4" imgW="3891598" imgH="5029200" progId="PowerPoint.Slide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4282A19-797E-458A-BD1B-233D5245EE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56000" y="647111"/>
                        <a:ext cx="6324600" cy="6942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00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Handout 3.4: What’s the Balance?—Answer Key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262C83-C556-4D63-8294-AAAA0692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600200"/>
            <a:ext cx="9448800" cy="56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8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Balancing Andrew </a:t>
            </a:r>
            <a:r>
              <a:rPr lang="en-US" sz="2800" b="1" dirty="0" err="1">
                <a:solidFill>
                  <a:srgbClr val="516529"/>
                </a:solidFill>
              </a:rPr>
              <a:t>Anakoa’s</a:t>
            </a:r>
            <a:r>
              <a:rPr lang="en-US" sz="2800" b="1" dirty="0">
                <a:solidFill>
                  <a:srgbClr val="516529"/>
                </a:solidFill>
              </a:rPr>
              <a:t> Bank Account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18" y="1513820"/>
            <a:ext cx="8639282" cy="59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05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4200" y="1905000"/>
            <a:ext cx="9067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77850" y="2590800"/>
            <a:ext cx="92265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Savings account </a:t>
            </a:r>
            <a:r>
              <a:rPr lang="en-US" sz="2800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An account at a bank, credit union, or other financial institution in which account owners deposit funds.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9036" y="4099620"/>
            <a:ext cx="8158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Account owners are paid interest on the amount deposited in their accounts.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77924" y="5141893"/>
            <a:ext cx="8169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Account owners can withdraw funds but do not write checks on these accounts.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89037" y="6241233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number of withdrawals in a given period may be limited.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41148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6231708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" y="5141893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80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Balancing Andrew </a:t>
            </a:r>
            <a:r>
              <a:rPr lang="en-US" sz="2800" b="1" dirty="0" err="1">
                <a:solidFill>
                  <a:srgbClr val="516529"/>
                </a:solidFill>
              </a:rPr>
              <a:t>Anakoa’s</a:t>
            </a:r>
            <a:r>
              <a:rPr lang="en-US" sz="2800" b="1" dirty="0">
                <a:solidFill>
                  <a:srgbClr val="516529"/>
                </a:solidFill>
              </a:rPr>
              <a:t> Bank Account (cont.)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447800"/>
            <a:ext cx="805884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98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811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are some advantages of having a checking or savings account?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3699570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900" y="3699570"/>
            <a:ext cx="8191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Money is safe in a bank.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Money deposited may earn interest depending on the type of account.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are low or no fees for cashing checks.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Banks provide a record of transactions.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 likely have 24-hour access to your money through ATMs.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10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811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a disadvantage of using check-cashing services?</a:t>
            </a:r>
            <a:r>
              <a:rPr lang="en-US" sz="2800" dirty="0"/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733742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4574" y="3808493"/>
            <a:ext cx="819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Their fees are very high.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489667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31900" y="4450447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are direct deposits?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5423118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31900" y="5084853"/>
            <a:ext cx="8496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Direct deposits are monies deposited electronically and directly into a payee’s bank account from a payer’s bank account. For example, the company you work for deposits your monthly paycheck into your account from theirs.</a:t>
            </a:r>
          </a:p>
        </p:txBody>
      </p:sp>
    </p:spTree>
    <p:extLst>
      <p:ext uri="{BB962C8B-B14F-4D97-AF65-F5344CB8AC3E}">
        <p14:creationId xmlns:p14="http://schemas.microsoft.com/office/powerpoint/2010/main" val="382379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811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are electronic payments?</a:t>
            </a:r>
            <a:r>
              <a:rPr lang="en-US" sz="2800" dirty="0"/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86586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3800" y="3266420"/>
            <a:ext cx="8191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are payments made electronically from an account online. Payment is withdrawn (debited) from your account and deposited into someone else’s account to pay a bill or pay for a purchase.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087342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60432" y="5202655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are checks?</a:t>
            </a:r>
            <a:r>
              <a:rPr lang="en-US" sz="2800" dirty="0"/>
              <a:t>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1" y="5972430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53748" y="5846228"/>
            <a:ext cx="8147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/>
              <a:t>Checks are printed forms directing a bank to withdraw money from an account and pay it to another account.</a:t>
            </a:r>
          </a:p>
        </p:txBody>
      </p:sp>
    </p:spTree>
    <p:extLst>
      <p:ext uri="{BB962C8B-B14F-4D97-AF65-F5344CB8AC3E}">
        <p14:creationId xmlns:p14="http://schemas.microsoft.com/office/powerpoint/2010/main" val="29002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667000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17600" y="2667000"/>
            <a:ext cx="849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is it important to maintain account records and keep track of bank account balances?</a:t>
            </a:r>
            <a:r>
              <a:rPr lang="en-US" sz="2800" dirty="0"/>
              <a:t>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7" y="4176520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17600" y="3998894"/>
            <a:ext cx="8496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avoid paying overdraft fees, to make certain the records are accurate and show the correct balance, and to know where your money is going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770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8900" y="4927054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Check-cashing services charge minimal fees for cashing checks.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6362" y="3362980"/>
            <a:ext cx="8042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People can make deposits to and withdrawals from both savings accounts and checking accounts.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4290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4927054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800" y="33629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3833" y="4876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4299" y="5388265"/>
            <a:ext cx="834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 are fees or costs associated with a checking account.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4299" y="3352591"/>
            <a:ext cx="80422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People with a savings or checking account are usually able to cash checks for free or a small fee (less than a few dollars a month) at the bank where they have an account.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4290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384254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800" y="33629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600" y="5334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108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5074" y="431925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It isn’t legal for companies to require employees to use direct deposit.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5074" y="3305390"/>
            <a:ext cx="80422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Savings accounts pay interest on the balance in the account.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1" y="3415771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21" y="4469854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6600" y="33573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6224" y="4444727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4" y="5549064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52803" y="5498810"/>
            <a:ext cx="404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14899-1F21-4792-AD89-4731303E9508}"/>
              </a:ext>
            </a:extLst>
          </p:cNvPr>
          <p:cNvSpPr txBox="1"/>
          <p:nvPr/>
        </p:nvSpPr>
        <p:spPr>
          <a:xfrm>
            <a:off x="1235074" y="5333110"/>
            <a:ext cx="84931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With a checking account, you can use a debit card for transactions; make electronic payments for bills; use an ATM to access funds; or go old-school and write checks.</a:t>
            </a:r>
          </a:p>
        </p:txBody>
      </p:sp>
    </p:spTree>
    <p:extLst>
      <p:ext uri="{BB962C8B-B14F-4D97-AF65-F5344CB8AC3E}">
        <p14:creationId xmlns:p14="http://schemas.microsoft.com/office/powerpoint/2010/main" val="2566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5074" y="4626274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You may use an ATM or a debit card with both savings and checking accounts.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9999" y="3310013"/>
            <a:ext cx="80422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 are no fees associated with savings accounts.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429000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4768534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2800" y="3403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913" y="4737532"/>
            <a:ext cx="26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3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0400" y="26670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16529"/>
                </a:solidFill>
              </a:rPr>
              <a:t>Thumbs-Up or Thumbs-Down?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6353" y="4597744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Banks and credits unions are safe places to keep your money.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6353" y="3225021"/>
            <a:ext cx="80422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Check-cashing services are open more hours than banks and credit unions and have convenient locations.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3433087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4651239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50392" y="3362980"/>
            <a:ext cx="30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392" y="4590736"/>
            <a:ext cx="307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F6C3D-AEDC-4AFF-93B2-B7EA246F50E3}"/>
              </a:ext>
            </a:extLst>
          </p:cNvPr>
          <p:cNvSpPr txBox="1"/>
          <p:nvPr/>
        </p:nvSpPr>
        <p:spPr>
          <a:xfrm>
            <a:off x="1386353" y="5570357"/>
            <a:ext cx="76657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You must go to a bank or credit union to make deposits, withdraw money, or pay bills.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5BB8B4B-2D12-41E6-AA7E-D2D29D77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04" y="5632908"/>
            <a:ext cx="457200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496432-719C-4788-A877-A6EEB5309F8B}"/>
              </a:ext>
            </a:extLst>
          </p:cNvPr>
          <p:cNvSpPr/>
          <p:nvPr/>
        </p:nvSpPr>
        <p:spPr>
          <a:xfrm>
            <a:off x="858771" y="5597532"/>
            <a:ext cx="311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97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would you do if your employer didn’t require direct deposit? Would you open a checking or savings account, or would you use a check-cashing service? Why?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742318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3800" y="4789944"/>
            <a:ext cx="8496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Suppose your company requires direct deposit and you open a checking account. How will you know how much money is in the account, particularly as you begin to withdraw, spend, and make additional deposits? 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724149"/>
            <a:ext cx="533401" cy="53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1900" y="2743200"/>
            <a:ext cx="811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If you want to keep track of the money in your account, what information do you need?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3886201"/>
            <a:ext cx="517524" cy="48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1901" y="3886201"/>
            <a:ext cx="8328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 need to know the amount and date of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deposit,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withdrawal (including from ATMs),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automatic payment,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purchase made with an electronic payment app or a debit card,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check written.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163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B994CD-85E4-4845-B8AE-71A2DFB6F3DD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C502E6-CF2E-4602-A876-5E8CE57D0A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B74D1B-3903-4FD3-A0F8-BE59477E3B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969</Words>
  <Application>Microsoft Office PowerPoint</Application>
  <PresentationFormat>Custom</PresentationFormat>
  <Paragraphs>121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Calibri Light</vt:lpstr>
      <vt:lpstr>Trebuchet MS</vt:lpstr>
      <vt:lpstr>Calibri</vt:lpstr>
      <vt:lpstr>Arial</vt:lpstr>
      <vt:lpstr>Times New Roman</vt:lpstr>
      <vt:lpstr>Office Theme</vt:lpstr>
      <vt:lpstr>Custom Design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Flowers</dc:creator>
  <cp:lastModifiedBy>Ives, Jennifer M</cp:lastModifiedBy>
  <cp:revision>111</cp:revision>
  <dcterms:created xsi:type="dcterms:W3CDTF">2011-08-15T15:17:49Z</dcterms:created>
  <dcterms:modified xsi:type="dcterms:W3CDTF">2022-03-07T22:05:52Z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053b6c95-04c4-40e4-a062-1f4a9afc05d5</vt:lpwstr>
  </property>
  <property fmtid="{D5CDD505-2E9C-101B-9397-08002B2CF9AE}" pid="3" name="MSIP_Label_b51c2f0d-b3ff-4d77-9838-7b0e82bdd7ab_Enabled">
    <vt:lpwstr>true</vt:lpwstr>
  </property>
  <property fmtid="{D5CDD505-2E9C-101B-9397-08002B2CF9AE}" pid="4" name="MSIP_Label_b51c2f0d-b3ff-4d77-9838-7b0e82bdd7ab_SetDate">
    <vt:lpwstr>2022-03-07T22:05:52Z</vt:lpwstr>
  </property>
  <property fmtid="{D5CDD505-2E9C-101B-9397-08002B2CF9AE}" pid="5" name="MSIP_Label_b51c2f0d-b3ff-4d77-9838-7b0e82bdd7ab_Method">
    <vt:lpwstr>Privileged</vt:lpwstr>
  </property>
  <property fmtid="{D5CDD505-2E9C-101B-9397-08002B2CF9AE}" pid="6" name="MSIP_Label_b51c2f0d-b3ff-4d77-9838-7b0e82bdd7ab_Name">
    <vt:lpwstr>b51c2f0d-b3ff-4d77-9838-7b0e82bdd7ab</vt:lpwstr>
  </property>
  <property fmtid="{D5CDD505-2E9C-101B-9397-08002B2CF9AE}" pid="7" name="MSIP_Label_b51c2f0d-b3ff-4d77-9838-7b0e82bdd7ab_SiteId">
    <vt:lpwstr>b397c653-5b19-463f-b9fc-af658ded9128</vt:lpwstr>
  </property>
  <property fmtid="{D5CDD505-2E9C-101B-9397-08002B2CF9AE}" pid="8" name="MSIP_Label_b51c2f0d-b3ff-4d77-9838-7b0e82bdd7ab_ActionId">
    <vt:lpwstr>4d929db9-3409-4ed4-b4a4-7e1281746575</vt:lpwstr>
  </property>
  <property fmtid="{D5CDD505-2E9C-101B-9397-08002B2CF9AE}" pid="9" name="MSIP_Label_b51c2f0d-b3ff-4d77-9838-7b0e82bdd7ab_ContentBits">
    <vt:lpwstr>1</vt:lpwstr>
  </property>
</Properties>
</file>