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4"/>
  </p:sldMasterIdLst>
  <p:sldIdLst>
    <p:sldId id="295" r:id="rId5"/>
    <p:sldId id="296" r:id="rId6"/>
    <p:sldId id="297" r:id="rId7"/>
    <p:sldId id="299" r:id="rId8"/>
    <p:sldId id="304" r:id="rId9"/>
    <p:sldId id="303" r:id="rId10"/>
    <p:sldId id="305" r:id="rId11"/>
    <p:sldId id="306" r:id="rId12"/>
    <p:sldId id="307" r:id="rId13"/>
    <p:sldId id="308" r:id="rId14"/>
    <p:sldId id="322" r:id="rId15"/>
    <p:sldId id="323" r:id="rId16"/>
    <p:sldId id="318" r:id="rId17"/>
    <p:sldId id="324" r:id="rId18"/>
    <p:sldId id="316" r:id="rId19"/>
    <p:sldId id="312" r:id="rId20"/>
    <p:sldId id="317" r:id="rId21"/>
    <p:sldId id="321" r:id="rId22"/>
    <p:sldId id="319" r:id="rId23"/>
    <p:sldId id="320" r:id="rId24"/>
  </p:sldIdLst>
  <p:sldSz cx="11176000" cy="10160000"/>
  <p:notesSz cx="6881813" cy="9296400"/>
  <p:embeddedFontLst>
    <p:embeddedFont>
      <p:font typeface="Calibri" panose="020F0502020204030204" pitchFamily="34" charset="0"/>
      <p:regular r:id="rId25"/>
      <p:bold r:id="rId26"/>
      <p:italic r:id="rId27"/>
      <p:boldItalic r:id="rId28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200">
          <p15:clr>
            <a:srgbClr val="A4A3A4"/>
          </p15:clr>
        </p15:guide>
        <p15:guide id="2" pos="352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Suiter, Mary C" initials="SMC" lastIdx="4" clrIdx="0">
    <p:extLst>
      <p:ext uri="{19B8F6BF-5375-455C-9EA6-DF929625EA0E}">
        <p15:presenceInfo xmlns:p15="http://schemas.microsoft.com/office/powerpoint/2012/main" userId="S::Mary.C.Suiter@stls.frb.org::87afbd50-7cb6-472f-b26d-6598746f4c8f" providerId="AD"/>
      </p:ext>
    </p:extLst>
  </p:cmAuthor>
  <p:cmAuthor id="2" name="Ives, Jennifer M" initials="IJM" lastIdx="5" clrIdx="1">
    <p:extLst>
      <p:ext uri="{19B8F6BF-5375-455C-9EA6-DF929625EA0E}">
        <p15:presenceInfo xmlns:p15="http://schemas.microsoft.com/office/powerpoint/2012/main" userId="S::Jennifer.Ives@stls.frb.org::9669073e-47ea-48b8-bea4-a5c4173058b8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D5D19"/>
    <a:srgbClr val="A9BD7D"/>
    <a:srgbClr val="869E50"/>
    <a:srgbClr val="74B230"/>
    <a:srgbClr val="3E743A"/>
    <a:srgbClr val="A0AE46"/>
    <a:srgbClr val="89AE38"/>
    <a:srgbClr val="6B882C"/>
    <a:srgbClr val="6BA42C"/>
    <a:srgbClr val="2E483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42"/>
    <p:restoredTop sz="94670"/>
  </p:normalViewPr>
  <p:slideViewPr>
    <p:cSldViewPr>
      <p:cViewPr>
        <p:scale>
          <a:sx n="40" d="100"/>
          <a:sy n="40" d="100"/>
        </p:scale>
        <p:origin x="828" y="56"/>
      </p:cViewPr>
      <p:guideLst>
        <p:guide orient="horz" pos="3200"/>
        <p:guide pos="352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font" Target="fonts/font2.fntdata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font" Target="fonts/font1.fntdata"/><Relationship Id="rId33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commentAuthors" Target="commentAuthor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font" Target="fonts/font4.fntdata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font" Target="fonts/font3.fntdata"/><Relationship Id="rId30" Type="http://schemas.openxmlformats.org/officeDocument/2006/relationships/presProps" Target="presProps.xml"/><Relationship Id="rId8" Type="http://schemas.openxmlformats.org/officeDocument/2006/relationships/slide" Target="slides/slide4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38200" y="3156187"/>
            <a:ext cx="9499600" cy="217781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76400" y="5757334"/>
            <a:ext cx="7823200" cy="2596445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7F54BE-0FC5-4EF8-A5B3-B7337D928437}" type="datetimeFigureOut">
              <a:rPr lang="en-US" smtClean="0"/>
              <a:pPr/>
              <a:t>3/7/2022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93ED79-FE5D-408A-BD0D-3BFAE406926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7F54BE-0FC5-4EF8-A5B3-B7337D928437}" type="datetimeFigureOut">
              <a:rPr lang="en-US" smtClean="0"/>
              <a:pPr/>
              <a:t>3/7/2022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93ED79-FE5D-408A-BD0D-3BFAE406926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102600" y="406873"/>
            <a:ext cx="2514600" cy="8668926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58802" y="406873"/>
            <a:ext cx="7357534" cy="8668926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7F54BE-0FC5-4EF8-A5B3-B7337D928437}" type="datetimeFigureOut">
              <a:rPr lang="en-US" smtClean="0"/>
              <a:pPr/>
              <a:t>3/7/2022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93ED79-FE5D-408A-BD0D-3BFAE406926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7F54BE-0FC5-4EF8-A5B3-B7337D928437}" type="datetimeFigureOut">
              <a:rPr lang="en-US" smtClean="0"/>
              <a:pPr/>
              <a:t>3/7/2022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93ED79-FE5D-408A-BD0D-3BFAE406926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2827" y="6528743"/>
            <a:ext cx="9499600" cy="2017889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82827" y="4306243"/>
            <a:ext cx="9499600" cy="2222499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7F54BE-0FC5-4EF8-A5B3-B7337D928437}" type="datetimeFigureOut">
              <a:rPr lang="en-US" smtClean="0"/>
              <a:pPr/>
              <a:t>3/7/2022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93ED79-FE5D-408A-BD0D-3BFAE406926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58801" y="2370670"/>
            <a:ext cx="4936066" cy="670513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81134" y="2370670"/>
            <a:ext cx="4936066" cy="670513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7F54BE-0FC5-4EF8-A5B3-B7337D928437}" type="datetimeFigureOut">
              <a:rPr lang="en-US" smtClean="0"/>
              <a:pPr/>
              <a:t>3/7/2022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93ED79-FE5D-408A-BD0D-3BFAE406926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58800" y="2274242"/>
            <a:ext cx="4938008" cy="94779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58800" y="3222037"/>
            <a:ext cx="4938008" cy="585376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77256" y="2274242"/>
            <a:ext cx="4939947" cy="94779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77256" y="3222037"/>
            <a:ext cx="4939947" cy="585376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7F54BE-0FC5-4EF8-A5B3-B7337D928437}" type="datetimeFigureOut">
              <a:rPr lang="en-US" smtClean="0"/>
              <a:pPr/>
              <a:t>3/7/2022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93ED79-FE5D-408A-BD0D-3BFAE406926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7F54BE-0FC5-4EF8-A5B3-B7337D928437}" type="datetimeFigureOut">
              <a:rPr lang="en-US" smtClean="0"/>
              <a:pPr/>
              <a:t>3/7/2022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93ED79-FE5D-408A-BD0D-3BFAE406926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7F54BE-0FC5-4EF8-A5B3-B7337D928437}" type="datetimeFigureOut">
              <a:rPr lang="en-US" smtClean="0"/>
              <a:pPr/>
              <a:t>3/7/2022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93ED79-FE5D-408A-BD0D-3BFAE406926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8801" y="404519"/>
            <a:ext cx="3676827" cy="172155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69506" y="404521"/>
            <a:ext cx="6247694" cy="8671278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58801" y="2126077"/>
            <a:ext cx="3676827" cy="694972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7F54BE-0FC5-4EF8-A5B3-B7337D928437}" type="datetimeFigureOut">
              <a:rPr lang="en-US" smtClean="0"/>
              <a:pPr/>
              <a:t>3/7/2022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93ED79-FE5D-408A-BD0D-3BFAE406926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90574" y="7112000"/>
            <a:ext cx="6705600" cy="839612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190574" y="907815"/>
            <a:ext cx="6705600" cy="60960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190574" y="7951612"/>
            <a:ext cx="6705600" cy="119238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7F54BE-0FC5-4EF8-A5B3-B7337D928437}" type="datetimeFigureOut">
              <a:rPr lang="en-US" smtClean="0"/>
              <a:pPr/>
              <a:t>3/7/2022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93ED79-FE5D-408A-BD0D-3BFAE406926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58800" y="406871"/>
            <a:ext cx="10058400" cy="169333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58800" y="2370670"/>
            <a:ext cx="10058400" cy="670513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58802" y="9416818"/>
            <a:ext cx="2607734" cy="54092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47F54BE-0FC5-4EF8-A5B3-B7337D928437}" type="datetimeFigureOut">
              <a:rPr lang="en-US" smtClean="0"/>
              <a:pPr/>
              <a:t>3/7/2022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818469" y="9416818"/>
            <a:ext cx="3539066" cy="54092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009468" y="9416818"/>
            <a:ext cx="2607734" cy="54092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B93ED79-FE5D-408A-BD0D-3BFAE406926D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DC57057A-BB77-9B49-80AF-A824DFB75E47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2573" y="-1"/>
            <a:ext cx="11321146" cy="2641601"/>
          </a:xfrm>
          <a:prstGeom prst="rect">
            <a:avLst/>
          </a:prstGeom>
        </p:spPr>
      </p:pic>
      <p:sp>
        <p:nvSpPr>
          <p:cNvPr id="7" name="MSIPCMContentMarking" descr="{&quot;HashCode&quot;:320688167,&quot;Placement&quot;:&quot;Header&quot;,&quot;Top&quot;:0.0,&quot;Left&quot;:0.0,&quot;SlideWidth&quot;:880,&quot;SlideHeight&quot;:800}">
            <a:extLst>
              <a:ext uri="{FF2B5EF4-FFF2-40B4-BE49-F238E27FC236}">
                <a16:creationId xmlns:a16="http://schemas.microsoft.com/office/drawing/2014/main" id="{FA38C20F-1129-4F2D-AA77-005E186F2522}"/>
              </a:ext>
            </a:extLst>
          </p:cNvPr>
          <p:cNvSpPr txBox="1"/>
          <p:nvPr userDrawn="1"/>
        </p:nvSpPr>
        <p:spPr>
          <a:xfrm>
            <a:off x="0" y="0"/>
            <a:ext cx="2204311" cy="279435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1">
            <a:spAutoFit/>
          </a:bodyPr>
          <a:lstStyle/>
          <a:p>
            <a:pPr algn="l">
              <a:spcBef>
                <a:spcPts val="0"/>
              </a:spcBef>
              <a:spcAft>
                <a:spcPts val="0"/>
              </a:spcAft>
            </a:pPr>
            <a:r>
              <a:rPr lang="en-US" sz="1100">
                <a:solidFill>
                  <a:srgbClr val="000000"/>
                </a:solidFill>
                <a:latin typeface="Calibri" panose="020F0502020204030204" pitchFamily="34" charset="0"/>
              </a:rPr>
              <a:t>NONCONFIDENTIAL // EXTERNAL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778000" y="3368541"/>
            <a:ext cx="8229600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rgbClr val="3D5D1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Income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– The payment people receive for providing resources in the market.</a:t>
            </a:r>
          </a:p>
          <a:p>
            <a:endParaRPr lang="en-US" sz="36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3600" b="1" dirty="0">
                <a:solidFill>
                  <a:srgbClr val="3D5D1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Wages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– The income for providing human resources (labor).</a:t>
            </a:r>
          </a:p>
        </p:txBody>
      </p:sp>
    </p:spTree>
    <p:extLst>
      <p:ext uri="{BB962C8B-B14F-4D97-AF65-F5344CB8AC3E}">
        <p14:creationId xmlns:p14="http://schemas.microsoft.com/office/powerpoint/2010/main" val="21533679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320800" y="2930659"/>
            <a:ext cx="10287000" cy="1077218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r>
              <a:rPr lang="en-US" sz="3200" b="1" dirty="0">
                <a:solidFill>
                  <a:srgbClr val="000000"/>
                </a:solidFill>
                <a:latin typeface="Arial - 28"/>
              </a:rPr>
              <a:t>What are some goods and services local governments provide for citizens?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6002629" y="8661400"/>
            <a:ext cx="1760220" cy="954107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n-US" sz="2800" dirty="0">
                <a:solidFill>
                  <a:srgbClr val="000000"/>
                </a:solidFill>
                <a:latin typeface="Arial - 20"/>
              </a:rPr>
              <a:t>State roads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620467" y="8350154"/>
            <a:ext cx="2095500" cy="954107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n-US" sz="2800" dirty="0">
                <a:solidFill>
                  <a:srgbClr val="000000"/>
                </a:solidFill>
                <a:latin typeface="Arial - 20"/>
              </a:rPr>
              <a:t>National parks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079053" y="7081053"/>
            <a:ext cx="2402840" cy="954107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n-US" sz="2800" dirty="0">
                <a:solidFill>
                  <a:srgbClr val="000000"/>
                </a:solidFill>
                <a:latin typeface="Arial - 20"/>
              </a:rPr>
              <a:t>National defense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8403089" y="4520130"/>
            <a:ext cx="1732280" cy="954107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n-US" sz="2800" dirty="0">
                <a:solidFill>
                  <a:srgbClr val="000000"/>
                </a:solidFill>
                <a:latin typeface="Arial - 20"/>
              </a:rPr>
              <a:t>State parks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9083040" y="5649893"/>
            <a:ext cx="2067560" cy="954107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n-US" sz="2800" dirty="0">
                <a:solidFill>
                  <a:srgbClr val="000000"/>
                </a:solidFill>
                <a:latin typeface="Arial - 20"/>
              </a:rPr>
              <a:t>State troopers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239520" y="4470400"/>
            <a:ext cx="2402840" cy="954107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n-US" sz="2800" dirty="0">
                <a:solidFill>
                  <a:srgbClr val="000000"/>
                </a:solidFill>
                <a:latin typeface="Arial - 20"/>
              </a:rPr>
              <a:t>Police protection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817379" y="5811597"/>
            <a:ext cx="2402840" cy="954107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n-US" sz="2800" dirty="0">
                <a:solidFill>
                  <a:srgbClr val="000000"/>
                </a:solidFill>
                <a:latin typeface="Arial - 20"/>
              </a:rPr>
              <a:t>Public education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3746733" y="8531167"/>
            <a:ext cx="2067560" cy="954107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n-US" sz="2800" dirty="0">
                <a:solidFill>
                  <a:srgbClr val="000000"/>
                </a:solidFill>
                <a:latin typeface="Arial - 20"/>
              </a:rPr>
              <a:t>Fire protection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7886199" y="8341919"/>
            <a:ext cx="2766060" cy="954107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n-US" sz="2800" dirty="0">
                <a:solidFill>
                  <a:srgbClr val="000000"/>
                </a:solidFill>
                <a:latin typeface="Arial - 20"/>
              </a:rPr>
              <a:t>Interstate highways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8540992" y="7211349"/>
            <a:ext cx="2067560" cy="523220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r>
              <a:rPr lang="en-US" sz="2800" dirty="0">
                <a:solidFill>
                  <a:srgbClr val="000000"/>
                </a:solidFill>
                <a:latin typeface="Arial - 20"/>
              </a:rPr>
              <a:t>Streetlights</a:t>
            </a:r>
          </a:p>
        </p:txBody>
      </p:sp>
      <p:sp>
        <p:nvSpPr>
          <p:cNvPr id="14" name="Oval 13"/>
          <p:cNvSpPr/>
          <p:nvPr/>
        </p:nvSpPr>
        <p:spPr>
          <a:xfrm>
            <a:off x="4064000" y="4602946"/>
            <a:ext cx="3048000" cy="3048000"/>
          </a:xfrm>
          <a:prstGeom prst="ellipse">
            <a:avLst/>
          </a:prstGeom>
          <a:noFill/>
          <a:ln w="76200">
            <a:solidFill>
              <a:srgbClr val="659A2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/>
          <p:cNvSpPr txBox="1"/>
          <p:nvPr/>
        </p:nvSpPr>
        <p:spPr>
          <a:xfrm>
            <a:off x="4521200" y="5060146"/>
            <a:ext cx="216603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/>
              <a:t>Local</a:t>
            </a:r>
          </a:p>
          <a:p>
            <a:pPr algn="ctr"/>
            <a:r>
              <a:rPr lang="en-US" sz="2800" dirty="0"/>
              <a:t>government provides goods and service</a:t>
            </a:r>
          </a:p>
        </p:txBody>
      </p:sp>
    </p:spTree>
    <p:extLst>
      <p:ext uri="{BB962C8B-B14F-4D97-AF65-F5344CB8AC3E}">
        <p14:creationId xmlns:p14="http://schemas.microsoft.com/office/powerpoint/2010/main" val="420362942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Box 15"/>
          <p:cNvSpPr txBox="1"/>
          <p:nvPr/>
        </p:nvSpPr>
        <p:spPr>
          <a:xfrm>
            <a:off x="2101533" y="3420745"/>
            <a:ext cx="4218940" cy="646331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n-US" sz="3600" b="1" dirty="0">
                <a:solidFill>
                  <a:srgbClr val="000000"/>
                </a:solidFill>
                <a:latin typeface="Arial - 36"/>
              </a:rPr>
              <a:t>What are wages?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2053273" y="4470400"/>
            <a:ext cx="8563735" cy="1200329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r>
              <a:rPr lang="en-US" sz="3600" dirty="0"/>
              <a:t>Wages are a form of income people </a:t>
            </a:r>
          </a:p>
          <a:p>
            <a:r>
              <a:rPr lang="en-US" sz="3600" dirty="0"/>
              <a:t>receive for work they do.</a:t>
            </a:r>
            <a:endParaRPr lang="en-US" sz="3600" dirty="0">
              <a:solidFill>
                <a:srgbClr val="FF0000"/>
              </a:solidFill>
              <a:latin typeface="Arial - 24"/>
            </a:endParaRPr>
          </a:p>
        </p:txBody>
      </p:sp>
      <p:pic>
        <p:nvPicPr>
          <p:cNvPr id="18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8826" y="3412462"/>
            <a:ext cx="618247" cy="6546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2248" y="4411345"/>
            <a:ext cx="644825" cy="657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240896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Box 15"/>
          <p:cNvSpPr txBox="1"/>
          <p:nvPr/>
        </p:nvSpPr>
        <p:spPr>
          <a:xfrm>
            <a:off x="2101533" y="3420745"/>
            <a:ext cx="4218940" cy="646331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n-US" sz="3600" b="1" dirty="0">
                <a:solidFill>
                  <a:srgbClr val="000000"/>
                </a:solidFill>
                <a:latin typeface="Arial - 36"/>
              </a:rPr>
              <a:t>What income?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2053273" y="4465221"/>
            <a:ext cx="8563735" cy="1200329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r>
              <a:rPr lang="en-US" sz="3600" dirty="0"/>
              <a:t>Income is payment people receive </a:t>
            </a:r>
          </a:p>
          <a:p>
            <a:r>
              <a:rPr lang="en-US" sz="3600" dirty="0"/>
              <a:t>for providing resources in the market.</a:t>
            </a:r>
            <a:endParaRPr lang="en-US" sz="3600" dirty="0">
              <a:solidFill>
                <a:srgbClr val="FF0000"/>
              </a:solidFill>
              <a:latin typeface="Arial - 24"/>
            </a:endParaRPr>
          </a:p>
        </p:txBody>
      </p:sp>
      <p:pic>
        <p:nvPicPr>
          <p:cNvPr id="18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8826" y="3412462"/>
            <a:ext cx="618247" cy="6546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2248" y="4411345"/>
            <a:ext cx="644825" cy="657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455207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Box 15"/>
          <p:cNvSpPr txBox="1"/>
          <p:nvPr/>
        </p:nvSpPr>
        <p:spPr>
          <a:xfrm>
            <a:off x="2101532" y="3420745"/>
            <a:ext cx="6915467" cy="646331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r>
              <a:rPr lang="en-US" sz="3600" b="1" dirty="0">
                <a:solidFill>
                  <a:srgbClr val="000000"/>
                </a:solidFill>
                <a:latin typeface="Arial - 36"/>
              </a:rPr>
              <a:t>What are taxes?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2053273" y="4465221"/>
            <a:ext cx="8563735" cy="2308324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r>
              <a:rPr lang="en-US" sz="3600" dirty="0"/>
              <a:t>Taxes are government fees on business </a:t>
            </a:r>
          </a:p>
          <a:p>
            <a:r>
              <a:rPr lang="en-US" sz="3600" dirty="0"/>
              <a:t>and individual income, activities, products, and property that people are required to pay.</a:t>
            </a:r>
            <a:endParaRPr lang="en-US" sz="3600" dirty="0">
              <a:solidFill>
                <a:srgbClr val="FF0000"/>
              </a:solidFill>
              <a:latin typeface="Arial - 24"/>
            </a:endParaRPr>
          </a:p>
        </p:txBody>
      </p:sp>
      <p:pic>
        <p:nvPicPr>
          <p:cNvPr id="18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8826" y="3412462"/>
            <a:ext cx="618247" cy="6546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2248" y="4411345"/>
            <a:ext cx="644825" cy="657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118781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Box 15"/>
          <p:cNvSpPr txBox="1"/>
          <p:nvPr/>
        </p:nvSpPr>
        <p:spPr>
          <a:xfrm>
            <a:off x="2101532" y="3420745"/>
            <a:ext cx="6915467" cy="646331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r>
              <a:rPr lang="en-US" sz="3600" b="1" dirty="0">
                <a:solidFill>
                  <a:srgbClr val="000000"/>
                </a:solidFill>
                <a:latin typeface="Arial - 36"/>
              </a:rPr>
              <a:t>What is gross pay?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2053273" y="4465221"/>
            <a:ext cx="8563735" cy="1754326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r>
              <a:rPr lang="en-US" sz="3600" dirty="0"/>
              <a:t>Gross pay is the amount people earn </a:t>
            </a:r>
          </a:p>
          <a:p>
            <a:r>
              <a:rPr lang="en-US" sz="3600" dirty="0"/>
              <a:t>in a pay period before any deductions </a:t>
            </a:r>
          </a:p>
          <a:p>
            <a:r>
              <a:rPr lang="en-US" sz="3600" dirty="0"/>
              <a:t>or taxes are taken out.</a:t>
            </a:r>
            <a:endParaRPr lang="en-US" sz="3600" dirty="0">
              <a:solidFill>
                <a:srgbClr val="FF0000"/>
              </a:solidFill>
              <a:latin typeface="Arial - 24"/>
            </a:endParaRPr>
          </a:p>
        </p:txBody>
      </p:sp>
      <p:pic>
        <p:nvPicPr>
          <p:cNvPr id="18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8826" y="3412462"/>
            <a:ext cx="618247" cy="6546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2248" y="4411345"/>
            <a:ext cx="644825" cy="657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301867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Box 15"/>
          <p:cNvSpPr txBox="1"/>
          <p:nvPr/>
        </p:nvSpPr>
        <p:spPr>
          <a:xfrm>
            <a:off x="2101533" y="3420745"/>
            <a:ext cx="4218940" cy="646331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n-US" sz="3600" b="1" dirty="0">
                <a:solidFill>
                  <a:srgbClr val="000000"/>
                </a:solidFill>
                <a:latin typeface="Arial - 36"/>
              </a:rPr>
              <a:t>What is net pay?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2053273" y="4465221"/>
            <a:ext cx="7573327" cy="2308324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r>
              <a:rPr lang="en-US" sz="3600" dirty="0"/>
              <a:t>Net pay is take-home pay; it is the </a:t>
            </a:r>
          </a:p>
          <a:p>
            <a:r>
              <a:rPr lang="en-US" sz="3600" dirty="0"/>
              <a:t>amount received after taxes and </a:t>
            </a:r>
          </a:p>
          <a:p>
            <a:r>
              <a:rPr lang="en-US" sz="3600" dirty="0"/>
              <a:t>deductions have been taken out of gross pay.</a:t>
            </a:r>
            <a:endParaRPr lang="en-US" sz="3600" dirty="0">
              <a:solidFill>
                <a:srgbClr val="FF0000"/>
              </a:solidFill>
              <a:latin typeface="Arial - 24"/>
            </a:endParaRPr>
          </a:p>
        </p:txBody>
      </p:sp>
      <p:pic>
        <p:nvPicPr>
          <p:cNvPr id="18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8826" y="3412462"/>
            <a:ext cx="618247" cy="6546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2248" y="4411345"/>
            <a:ext cx="644825" cy="657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695247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Box 15"/>
          <p:cNvSpPr txBox="1"/>
          <p:nvPr/>
        </p:nvSpPr>
        <p:spPr>
          <a:xfrm>
            <a:off x="2101532" y="3420745"/>
            <a:ext cx="6077267" cy="646331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r>
              <a:rPr lang="en-US" sz="3600" b="1" dirty="0">
                <a:solidFill>
                  <a:srgbClr val="000000"/>
                </a:solidFill>
                <a:latin typeface="Arial - 36"/>
              </a:rPr>
              <a:t>What is the FICA tax?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2053273" y="4465221"/>
            <a:ext cx="8563735" cy="1200329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r>
              <a:rPr lang="en-US" sz="3600" dirty="0"/>
              <a:t>The FICA tax is a tax resulting from the Federal Insurance Contributions Act.</a:t>
            </a:r>
            <a:endParaRPr lang="en-US" sz="3600" dirty="0">
              <a:solidFill>
                <a:srgbClr val="FF0000"/>
              </a:solidFill>
              <a:latin typeface="Arial - 24"/>
            </a:endParaRPr>
          </a:p>
        </p:txBody>
      </p:sp>
      <p:pic>
        <p:nvPicPr>
          <p:cNvPr id="18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8826" y="3412462"/>
            <a:ext cx="618247" cy="6546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2248" y="4411345"/>
            <a:ext cx="644825" cy="657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825451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Box 15"/>
          <p:cNvSpPr txBox="1"/>
          <p:nvPr/>
        </p:nvSpPr>
        <p:spPr>
          <a:xfrm>
            <a:off x="2101532" y="3420745"/>
            <a:ext cx="6915467" cy="646331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r>
              <a:rPr lang="en-US" sz="3600" b="1" dirty="0">
                <a:solidFill>
                  <a:srgbClr val="000000"/>
                </a:solidFill>
                <a:latin typeface="Arial - 36"/>
              </a:rPr>
              <a:t>What does the FICA tax fund?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2053273" y="4465221"/>
            <a:ext cx="8563735" cy="1200329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r>
              <a:rPr lang="en-US" sz="3600" dirty="0"/>
              <a:t>The FICA tax funds Social Security </a:t>
            </a:r>
          </a:p>
          <a:p>
            <a:r>
              <a:rPr lang="en-US" sz="3600" dirty="0"/>
              <a:t>and Medicare.</a:t>
            </a:r>
            <a:endParaRPr lang="en-US" sz="3600" dirty="0">
              <a:solidFill>
                <a:srgbClr val="FF0000"/>
              </a:solidFill>
              <a:latin typeface="Arial - 24"/>
            </a:endParaRPr>
          </a:p>
        </p:txBody>
      </p:sp>
      <p:pic>
        <p:nvPicPr>
          <p:cNvPr id="18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8826" y="3412462"/>
            <a:ext cx="618247" cy="6546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2248" y="4411345"/>
            <a:ext cx="644825" cy="657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898503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Box 15"/>
          <p:cNvSpPr txBox="1"/>
          <p:nvPr/>
        </p:nvSpPr>
        <p:spPr>
          <a:xfrm>
            <a:off x="2101532" y="3420745"/>
            <a:ext cx="6915467" cy="646331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r>
              <a:rPr lang="en-US" sz="3600" b="1" dirty="0"/>
              <a:t>Who pays the FICA tax</a:t>
            </a:r>
            <a:r>
              <a:rPr lang="en-US" sz="3600" b="1" dirty="0">
                <a:solidFill>
                  <a:srgbClr val="000000"/>
                </a:solidFill>
                <a:latin typeface="Arial - 36"/>
              </a:rPr>
              <a:t>?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2053273" y="4448076"/>
            <a:ext cx="8563735" cy="1754326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r>
              <a:rPr lang="en-US" sz="3600" dirty="0"/>
              <a:t>Both employees and employers pay </a:t>
            </a:r>
          </a:p>
          <a:p>
            <a:r>
              <a:rPr lang="en-US" sz="3600" dirty="0"/>
              <a:t>the FICA tax.</a:t>
            </a:r>
            <a:endParaRPr lang="en-US" sz="3600" dirty="0">
              <a:solidFill>
                <a:srgbClr val="FF0000"/>
              </a:solidFill>
              <a:latin typeface="Arial - 24"/>
            </a:endParaRPr>
          </a:p>
          <a:p>
            <a:endParaRPr lang="en-US" sz="3600" dirty="0">
              <a:solidFill>
                <a:srgbClr val="FF0000"/>
              </a:solidFill>
              <a:latin typeface="Arial - 24"/>
            </a:endParaRPr>
          </a:p>
        </p:txBody>
      </p:sp>
      <p:pic>
        <p:nvPicPr>
          <p:cNvPr id="18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8826" y="3412462"/>
            <a:ext cx="618247" cy="6546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2248" y="4411345"/>
            <a:ext cx="644825" cy="657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614736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Box 15"/>
          <p:cNvSpPr txBox="1"/>
          <p:nvPr/>
        </p:nvSpPr>
        <p:spPr>
          <a:xfrm>
            <a:off x="2101532" y="3420745"/>
            <a:ext cx="6915467" cy="1200329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r>
              <a:rPr lang="en-US" sz="3600" b="1" dirty="0"/>
              <a:t>What is Form W-4 and for what is it used</a:t>
            </a:r>
            <a:r>
              <a:rPr lang="en-US" sz="3600" b="1" dirty="0">
                <a:solidFill>
                  <a:srgbClr val="000000"/>
                </a:solidFill>
                <a:latin typeface="Arial - 36"/>
              </a:rPr>
              <a:t>?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2053273" y="4884678"/>
            <a:ext cx="8411527" cy="2862322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r>
              <a:rPr lang="en-US" sz="3600" dirty="0"/>
              <a:t>Form W-4 is a form that must be completed by an employee before starting a job. It is used by the employer to determine the amount of income tax to withhold for the employee.</a:t>
            </a:r>
            <a:endParaRPr lang="en-US" sz="3600" dirty="0">
              <a:solidFill>
                <a:srgbClr val="FF0000"/>
              </a:solidFill>
              <a:latin typeface="Arial - 24"/>
            </a:endParaRPr>
          </a:p>
        </p:txBody>
      </p:sp>
      <p:pic>
        <p:nvPicPr>
          <p:cNvPr id="18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8826" y="3412462"/>
            <a:ext cx="618247" cy="6546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2248" y="4851400"/>
            <a:ext cx="644825" cy="657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779678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2641600"/>
            <a:ext cx="11176000" cy="7518400"/>
          </a:xfrm>
          <a:prstGeom prst="rect">
            <a:avLst/>
          </a:prstGeom>
          <a:solidFill>
            <a:srgbClr val="A9BD7D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z="28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58800" y="2958235"/>
            <a:ext cx="3352800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John Dough is 16 years old and recently started his first job at ABC Mart. This is his first  pay stub for his first two weeks of work.</a:t>
            </a:r>
          </a:p>
          <a:p>
            <a:endParaRPr lang="en-US" sz="2800" dirty="0"/>
          </a:p>
        </p:txBody>
      </p:sp>
      <p:graphicFrame>
        <p:nvGraphicFramePr>
          <p:cNvPr id="7" name="object 2">
            <a:extLst>
              <a:ext uri="{FF2B5EF4-FFF2-40B4-BE49-F238E27FC236}">
                <a16:creationId xmlns:a16="http://schemas.microsoft.com/office/drawing/2014/main" id="{B0121A4E-7A43-454B-95FE-BEB4397C88A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69708169"/>
              </p:ext>
            </p:extLst>
          </p:nvPr>
        </p:nvGraphicFramePr>
        <p:xfrm>
          <a:off x="4140200" y="2958234"/>
          <a:ext cx="6705601" cy="6769966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34359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4359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11097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95371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953719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10340">
                <a:tc>
                  <a:txBody>
                    <a:bodyPr/>
                    <a:lstStyle/>
                    <a:p>
                      <a:pPr marL="50800">
                        <a:lnSpc>
                          <a:spcPct val="100000"/>
                        </a:lnSpc>
                        <a:spcBef>
                          <a:spcPts val="100"/>
                        </a:spcBef>
                      </a:pPr>
                      <a:r>
                        <a:rPr sz="1100" b="1" spc="-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ABC</a:t>
                      </a:r>
                      <a:r>
                        <a:rPr sz="1100" b="1" spc="-3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100" b="1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Mart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12700" marB="0">
                    <a:lnL w="12700">
                      <a:solidFill>
                        <a:srgbClr val="FFFFFF"/>
                      </a:solidFill>
                      <a:prstDash val="solid"/>
                    </a:lnL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231F20"/>
                    </a:solidFill>
                  </a:tcPr>
                </a:tc>
                <a:tc>
                  <a:txBody>
                    <a:bodyPr/>
                    <a:lstStyle/>
                    <a:p>
                      <a:pPr marL="50800">
                        <a:lnSpc>
                          <a:spcPct val="100000"/>
                        </a:lnSpc>
                        <a:spcBef>
                          <a:spcPts val="100"/>
                        </a:spcBef>
                      </a:pPr>
                      <a:r>
                        <a:rPr sz="1100" b="1" spc="-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John</a:t>
                      </a:r>
                      <a:r>
                        <a:rPr sz="1100" b="1" spc="-6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100" b="1" spc="-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A.</a:t>
                      </a:r>
                      <a:r>
                        <a:rPr sz="1100" b="1" spc="-2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100" b="1" spc="-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Dough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12700" marB="0">
                    <a:lnR w="53975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231F20"/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50800">
                        <a:lnSpc>
                          <a:spcPct val="100000"/>
                        </a:lnSpc>
                        <a:spcBef>
                          <a:spcPts val="100"/>
                        </a:spcBef>
                      </a:pPr>
                      <a:r>
                        <a:rPr sz="1100" b="1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Earnings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12700" marB="0">
                    <a:lnL w="53975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2CFA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10340">
                <a:tc>
                  <a:txBody>
                    <a:bodyPr/>
                    <a:lstStyle/>
                    <a:p>
                      <a:pPr marL="50800">
                        <a:lnSpc>
                          <a:spcPct val="100000"/>
                        </a:lnSpc>
                        <a:spcBef>
                          <a:spcPts val="100"/>
                        </a:spcBef>
                      </a:pPr>
                      <a:r>
                        <a:rPr sz="1100" b="1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SSN</a:t>
                      </a:r>
                      <a:endParaRPr sz="1100" dirty="0">
                        <a:latin typeface="Arial"/>
                        <a:cs typeface="Arial"/>
                      </a:endParaRPr>
                    </a:p>
                  </a:txBody>
                  <a:tcPr marL="0" marR="0" marT="1270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0E7D7"/>
                    </a:solidFill>
                  </a:tcPr>
                </a:tc>
                <a:tc>
                  <a:txBody>
                    <a:bodyPr/>
                    <a:lstStyle/>
                    <a:p>
                      <a:pPr marL="50800">
                        <a:lnSpc>
                          <a:spcPct val="100000"/>
                        </a:lnSpc>
                        <a:spcBef>
                          <a:spcPts val="100"/>
                        </a:spcBef>
                      </a:pPr>
                      <a:r>
                        <a:rPr sz="1100" spc="-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123-45-6789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1270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53975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0E7D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53975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0E7D7"/>
                    </a:solidFill>
                  </a:tcPr>
                </a:tc>
                <a:tc>
                  <a:txBody>
                    <a:bodyPr/>
                    <a:lstStyle/>
                    <a:p>
                      <a:pPr marR="42545" algn="r">
                        <a:lnSpc>
                          <a:spcPct val="100000"/>
                        </a:lnSpc>
                        <a:spcBef>
                          <a:spcPts val="100"/>
                        </a:spcBef>
                      </a:pPr>
                      <a:r>
                        <a:rPr sz="1100" b="1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This</a:t>
                      </a:r>
                      <a:r>
                        <a:rPr sz="1100" b="1" spc="-4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100" b="1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Period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1270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0E7D7"/>
                    </a:solidFill>
                  </a:tcPr>
                </a:tc>
                <a:tc>
                  <a:txBody>
                    <a:bodyPr/>
                    <a:lstStyle/>
                    <a:p>
                      <a:pPr marR="43815" algn="r">
                        <a:lnSpc>
                          <a:spcPct val="100000"/>
                        </a:lnSpc>
                        <a:spcBef>
                          <a:spcPts val="100"/>
                        </a:spcBef>
                      </a:pPr>
                      <a:r>
                        <a:rPr sz="1100" b="1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YTD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1270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0E7D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16970">
                <a:tc>
                  <a:txBody>
                    <a:bodyPr/>
                    <a:lstStyle/>
                    <a:p>
                      <a:pPr marL="50800">
                        <a:lnSpc>
                          <a:spcPct val="100000"/>
                        </a:lnSpc>
                        <a:spcBef>
                          <a:spcPts val="100"/>
                        </a:spcBef>
                      </a:pPr>
                      <a:r>
                        <a:rPr sz="1100" b="1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Employee</a:t>
                      </a:r>
                      <a:r>
                        <a:rPr sz="1100" b="1" spc="-2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100" b="1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ID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1270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2F5EF"/>
                    </a:solidFill>
                  </a:tcPr>
                </a:tc>
                <a:tc>
                  <a:txBody>
                    <a:bodyPr/>
                    <a:lstStyle/>
                    <a:p>
                      <a:pPr marL="50800">
                        <a:lnSpc>
                          <a:spcPct val="100000"/>
                        </a:lnSpc>
                        <a:spcBef>
                          <a:spcPts val="100"/>
                        </a:spcBef>
                      </a:pPr>
                      <a:r>
                        <a:rPr sz="1100" spc="-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98765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1270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53975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2F5EF"/>
                    </a:solidFill>
                  </a:tcPr>
                </a:tc>
                <a:tc>
                  <a:txBody>
                    <a:bodyPr/>
                    <a:lstStyle/>
                    <a:p>
                      <a:pPr marL="50800">
                        <a:lnSpc>
                          <a:spcPct val="100000"/>
                        </a:lnSpc>
                        <a:spcBef>
                          <a:spcPts val="100"/>
                        </a:spcBef>
                      </a:pPr>
                      <a:r>
                        <a:rPr sz="1100" b="1" spc="-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Regular</a:t>
                      </a:r>
                      <a:r>
                        <a:rPr sz="1100" b="1" spc="-3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100" b="1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Pay</a:t>
                      </a:r>
                      <a:endParaRPr sz="1100" dirty="0">
                        <a:latin typeface="Arial"/>
                        <a:cs typeface="Arial"/>
                      </a:endParaRPr>
                    </a:p>
                  </a:txBody>
                  <a:tcPr marL="0" marR="0" marT="12700" marB="0">
                    <a:lnL w="53975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2F5E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2F5E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2F5E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1034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0E7D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53975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0E7D7"/>
                    </a:solidFill>
                  </a:tcPr>
                </a:tc>
                <a:tc>
                  <a:txBody>
                    <a:bodyPr/>
                    <a:lstStyle/>
                    <a:p>
                      <a:pPr marL="50800">
                        <a:lnSpc>
                          <a:spcPct val="100000"/>
                        </a:lnSpc>
                        <a:spcBef>
                          <a:spcPts val="100"/>
                        </a:spcBef>
                      </a:pPr>
                      <a:r>
                        <a:rPr sz="1100" b="1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Overtime</a:t>
                      </a:r>
                      <a:r>
                        <a:rPr sz="1100" b="1" spc="-2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100" b="1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Pay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12700" marB="0">
                    <a:lnL w="53975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0E7D7"/>
                    </a:solidFill>
                  </a:tcPr>
                </a:tc>
                <a:tc>
                  <a:txBody>
                    <a:bodyPr/>
                    <a:lstStyle/>
                    <a:p>
                      <a:pPr marR="43180" algn="r">
                        <a:lnSpc>
                          <a:spcPct val="100000"/>
                        </a:lnSpc>
                        <a:spcBef>
                          <a:spcPts val="100"/>
                        </a:spcBef>
                      </a:pPr>
                      <a:r>
                        <a:rPr sz="1100" spc="-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$0.00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1270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0E7D7"/>
                    </a:solidFill>
                  </a:tcPr>
                </a:tc>
                <a:tc>
                  <a:txBody>
                    <a:bodyPr/>
                    <a:lstStyle/>
                    <a:p>
                      <a:pPr marR="43180" algn="r">
                        <a:lnSpc>
                          <a:spcPct val="100000"/>
                        </a:lnSpc>
                        <a:spcBef>
                          <a:spcPts val="100"/>
                        </a:spcBef>
                      </a:pPr>
                      <a:r>
                        <a:rPr sz="1100" spc="-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$0.00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1270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0E7D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10340">
                <a:tc>
                  <a:txBody>
                    <a:bodyPr/>
                    <a:lstStyle/>
                    <a:p>
                      <a:pPr marL="50800">
                        <a:lnSpc>
                          <a:spcPct val="100000"/>
                        </a:lnSpc>
                        <a:spcBef>
                          <a:spcPts val="100"/>
                        </a:spcBef>
                      </a:pPr>
                      <a:r>
                        <a:rPr sz="1100" b="1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Pay</a:t>
                      </a:r>
                      <a:r>
                        <a:rPr sz="1100" b="1" spc="-2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100" b="1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Period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1270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2F5EF"/>
                    </a:solidFill>
                  </a:tcPr>
                </a:tc>
                <a:tc>
                  <a:txBody>
                    <a:bodyPr/>
                    <a:lstStyle/>
                    <a:p>
                      <a:pPr marL="50800">
                        <a:lnSpc>
                          <a:spcPct val="100000"/>
                        </a:lnSpc>
                        <a:spcBef>
                          <a:spcPts val="100"/>
                        </a:spcBef>
                      </a:pPr>
                      <a:r>
                        <a:rPr sz="1100" spc="-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1/1/XX</a:t>
                      </a:r>
                      <a:r>
                        <a:rPr sz="1100" spc="-3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10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to</a:t>
                      </a:r>
                      <a:r>
                        <a:rPr sz="1100" spc="-2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-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1/14/XX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1270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53975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2F5EF"/>
                    </a:solidFill>
                  </a:tcPr>
                </a:tc>
                <a:tc>
                  <a:txBody>
                    <a:bodyPr/>
                    <a:lstStyle/>
                    <a:p>
                      <a:pPr marL="50800">
                        <a:lnSpc>
                          <a:spcPct val="100000"/>
                        </a:lnSpc>
                        <a:spcBef>
                          <a:spcPts val="100"/>
                        </a:spcBef>
                      </a:pPr>
                      <a:r>
                        <a:rPr sz="1100" b="1" spc="-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Holiday</a:t>
                      </a:r>
                      <a:r>
                        <a:rPr sz="1100" b="1" spc="-3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100" b="1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Pay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12700" marB="0">
                    <a:lnL w="53975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2F5EF"/>
                    </a:solidFill>
                  </a:tcPr>
                </a:tc>
                <a:tc>
                  <a:txBody>
                    <a:bodyPr/>
                    <a:lstStyle/>
                    <a:p>
                      <a:pPr marR="43180" algn="r">
                        <a:lnSpc>
                          <a:spcPct val="100000"/>
                        </a:lnSpc>
                        <a:spcBef>
                          <a:spcPts val="100"/>
                        </a:spcBef>
                      </a:pPr>
                      <a:r>
                        <a:rPr sz="1100" spc="-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$0.00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1270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2F5EF"/>
                    </a:solidFill>
                  </a:tcPr>
                </a:tc>
                <a:tc>
                  <a:txBody>
                    <a:bodyPr/>
                    <a:lstStyle/>
                    <a:p>
                      <a:pPr marR="43180" algn="r">
                        <a:lnSpc>
                          <a:spcPct val="100000"/>
                        </a:lnSpc>
                        <a:spcBef>
                          <a:spcPts val="100"/>
                        </a:spcBef>
                      </a:pPr>
                      <a:r>
                        <a:rPr sz="1100" spc="-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$0.00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1270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2F5E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06310">
                <a:tc>
                  <a:txBody>
                    <a:bodyPr/>
                    <a:lstStyle/>
                    <a:p>
                      <a:pPr marL="50800">
                        <a:lnSpc>
                          <a:spcPct val="100000"/>
                        </a:lnSpc>
                        <a:spcBef>
                          <a:spcPts val="140"/>
                        </a:spcBef>
                      </a:pPr>
                      <a:r>
                        <a:rPr sz="1100" b="1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Pay</a:t>
                      </a:r>
                      <a:r>
                        <a:rPr sz="1100" b="1" spc="-2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100" b="1" spc="-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Date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1778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53975">
                      <a:solidFill>
                        <a:srgbClr val="FFFFFF"/>
                      </a:solidFill>
                      <a:prstDash val="solid"/>
                    </a:lnB>
                    <a:solidFill>
                      <a:srgbClr val="E0E7D7"/>
                    </a:solidFill>
                  </a:tcPr>
                </a:tc>
                <a:tc>
                  <a:txBody>
                    <a:bodyPr/>
                    <a:lstStyle/>
                    <a:p>
                      <a:pPr marL="50800">
                        <a:lnSpc>
                          <a:spcPct val="100000"/>
                        </a:lnSpc>
                        <a:spcBef>
                          <a:spcPts val="140"/>
                        </a:spcBef>
                      </a:pPr>
                      <a:r>
                        <a:rPr sz="1100" spc="-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2/3/20XX</a:t>
                      </a:r>
                      <a:endParaRPr sz="1100" dirty="0">
                        <a:latin typeface="Arial"/>
                        <a:cs typeface="Arial"/>
                      </a:endParaRPr>
                    </a:p>
                  </a:txBody>
                  <a:tcPr marL="0" marR="0" marT="1778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53975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53975">
                      <a:solidFill>
                        <a:srgbClr val="FFFFFF"/>
                      </a:solidFill>
                      <a:prstDash val="solid"/>
                    </a:lnB>
                    <a:solidFill>
                      <a:srgbClr val="E0E7D7"/>
                    </a:solidFill>
                  </a:tcPr>
                </a:tc>
                <a:tc>
                  <a:txBody>
                    <a:bodyPr/>
                    <a:lstStyle/>
                    <a:p>
                      <a:pPr marL="50800">
                        <a:lnSpc>
                          <a:spcPct val="100000"/>
                        </a:lnSpc>
                        <a:spcBef>
                          <a:spcPts val="140"/>
                        </a:spcBef>
                      </a:pPr>
                      <a:r>
                        <a:rPr sz="1100" b="1" spc="-2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Total </a:t>
                      </a:r>
                      <a:r>
                        <a:rPr sz="1100" b="1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Pay</a:t>
                      </a:r>
                      <a:endParaRPr sz="1100" dirty="0">
                        <a:latin typeface="Arial"/>
                        <a:cs typeface="Arial"/>
                      </a:endParaRPr>
                    </a:p>
                  </a:txBody>
                  <a:tcPr marL="0" marR="0" marT="17780" marB="0">
                    <a:lnL w="53975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53975">
                      <a:solidFill>
                        <a:srgbClr val="FFFFFF"/>
                      </a:solidFill>
                      <a:prstDash val="solid"/>
                    </a:lnB>
                    <a:solidFill>
                      <a:srgbClr val="E0E7D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53975">
                      <a:solidFill>
                        <a:srgbClr val="FFFFFF"/>
                      </a:solidFill>
                      <a:prstDash val="solid"/>
                    </a:lnB>
                    <a:solidFill>
                      <a:srgbClr val="E0E7D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53975">
                      <a:solidFill>
                        <a:srgbClr val="FFFFFF"/>
                      </a:solidFill>
                      <a:prstDash val="solid"/>
                    </a:lnB>
                    <a:solidFill>
                      <a:srgbClr val="E0E7D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37319">
                <a:tc gridSpan="2">
                  <a:txBody>
                    <a:bodyPr/>
                    <a:lstStyle/>
                    <a:p>
                      <a:pPr marL="50800">
                        <a:lnSpc>
                          <a:spcPct val="100000"/>
                        </a:lnSpc>
                        <a:spcBef>
                          <a:spcPts val="170"/>
                        </a:spcBef>
                      </a:pPr>
                      <a:r>
                        <a:rPr sz="1100" b="1" spc="-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Allowances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2159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53975">
                      <a:solidFill>
                        <a:srgbClr val="FFFFFF"/>
                      </a:solidFill>
                      <a:prstDash val="solid"/>
                    </a:lnR>
                    <a:lnT w="53975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2CFA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3">
                  <a:txBody>
                    <a:bodyPr/>
                    <a:lstStyle/>
                    <a:p>
                      <a:pPr marL="50800">
                        <a:lnSpc>
                          <a:spcPct val="100000"/>
                        </a:lnSpc>
                        <a:spcBef>
                          <a:spcPts val="170"/>
                        </a:spcBef>
                      </a:pPr>
                      <a:r>
                        <a:rPr sz="1100" b="1" spc="-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Deductions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21590" marB="0">
                    <a:lnL w="53975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53975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2CFA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10340">
                <a:tc>
                  <a:txBody>
                    <a:bodyPr/>
                    <a:lstStyle/>
                    <a:p>
                      <a:pPr marL="50800">
                        <a:lnSpc>
                          <a:spcPct val="100000"/>
                        </a:lnSpc>
                        <a:spcBef>
                          <a:spcPts val="100"/>
                        </a:spcBef>
                      </a:pPr>
                      <a:r>
                        <a:rPr sz="1100" b="1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Federal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1270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0E7D7"/>
                    </a:solidFill>
                  </a:tcPr>
                </a:tc>
                <a:tc>
                  <a:txBody>
                    <a:bodyPr/>
                    <a:lstStyle/>
                    <a:p>
                      <a:pPr marL="50800">
                        <a:lnSpc>
                          <a:spcPct val="100000"/>
                        </a:lnSpc>
                        <a:spcBef>
                          <a:spcPts val="100"/>
                        </a:spcBef>
                      </a:pPr>
                      <a:r>
                        <a:rPr sz="110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1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1270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53975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0E7D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53975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0E7D7"/>
                    </a:solidFill>
                  </a:tcPr>
                </a:tc>
                <a:tc>
                  <a:txBody>
                    <a:bodyPr/>
                    <a:lstStyle/>
                    <a:p>
                      <a:pPr marR="42545" algn="r">
                        <a:lnSpc>
                          <a:spcPct val="100000"/>
                        </a:lnSpc>
                        <a:spcBef>
                          <a:spcPts val="100"/>
                        </a:spcBef>
                      </a:pPr>
                      <a:r>
                        <a:rPr sz="1100" b="1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This</a:t>
                      </a:r>
                      <a:r>
                        <a:rPr sz="1100" b="1" spc="-4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100" b="1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Period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1270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0E7D7"/>
                    </a:solidFill>
                  </a:tcPr>
                </a:tc>
                <a:tc>
                  <a:txBody>
                    <a:bodyPr/>
                    <a:lstStyle/>
                    <a:p>
                      <a:pPr marR="43815" algn="r">
                        <a:lnSpc>
                          <a:spcPct val="100000"/>
                        </a:lnSpc>
                        <a:spcBef>
                          <a:spcPts val="100"/>
                        </a:spcBef>
                      </a:pPr>
                      <a:r>
                        <a:rPr sz="1100" b="1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YTD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1270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0E7D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10340">
                <a:tc>
                  <a:txBody>
                    <a:bodyPr/>
                    <a:lstStyle/>
                    <a:p>
                      <a:pPr marL="50800">
                        <a:lnSpc>
                          <a:spcPct val="100000"/>
                        </a:lnSpc>
                        <a:spcBef>
                          <a:spcPts val="100"/>
                        </a:spcBef>
                      </a:pPr>
                      <a:r>
                        <a:rPr sz="1100" b="1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State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1270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2F5EF"/>
                    </a:solidFill>
                  </a:tcPr>
                </a:tc>
                <a:tc>
                  <a:txBody>
                    <a:bodyPr/>
                    <a:lstStyle/>
                    <a:p>
                      <a:pPr marL="50800">
                        <a:lnSpc>
                          <a:spcPct val="100000"/>
                        </a:lnSpc>
                        <a:spcBef>
                          <a:spcPts val="100"/>
                        </a:spcBef>
                      </a:pPr>
                      <a:r>
                        <a:rPr sz="110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1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1270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53975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2F5EF"/>
                    </a:solidFill>
                  </a:tcPr>
                </a:tc>
                <a:tc>
                  <a:txBody>
                    <a:bodyPr/>
                    <a:lstStyle/>
                    <a:p>
                      <a:pPr marL="50800">
                        <a:lnSpc>
                          <a:spcPct val="100000"/>
                        </a:lnSpc>
                        <a:spcBef>
                          <a:spcPts val="100"/>
                        </a:spcBef>
                      </a:pPr>
                      <a:r>
                        <a:rPr sz="1100" b="1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Federal</a:t>
                      </a:r>
                      <a:r>
                        <a:rPr sz="1100" b="1" spc="-2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100" b="1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Income</a:t>
                      </a:r>
                      <a:r>
                        <a:rPr sz="1100" b="1" spc="-1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100" b="1" spc="-3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Tax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12700" marB="0">
                    <a:lnL w="53975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2F5EF"/>
                    </a:solidFill>
                  </a:tcPr>
                </a:tc>
                <a:tc>
                  <a:txBody>
                    <a:bodyPr/>
                    <a:lstStyle/>
                    <a:p>
                      <a:pPr marR="43180" algn="r">
                        <a:lnSpc>
                          <a:spcPct val="100000"/>
                        </a:lnSpc>
                        <a:spcBef>
                          <a:spcPts val="100"/>
                        </a:spcBef>
                      </a:pPr>
                      <a:r>
                        <a:rPr sz="1100" spc="-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$21.40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1270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2F5EF"/>
                    </a:solidFill>
                  </a:tcPr>
                </a:tc>
                <a:tc>
                  <a:txBody>
                    <a:bodyPr/>
                    <a:lstStyle/>
                    <a:p>
                      <a:pPr marR="43180" algn="r">
                        <a:lnSpc>
                          <a:spcPct val="100000"/>
                        </a:lnSpc>
                        <a:spcBef>
                          <a:spcPts val="100"/>
                        </a:spcBef>
                      </a:pPr>
                      <a:r>
                        <a:rPr sz="1100" spc="-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$21.40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1270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2F5E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1034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0E7D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53975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0E7D7"/>
                    </a:solidFill>
                  </a:tcPr>
                </a:tc>
                <a:tc>
                  <a:txBody>
                    <a:bodyPr/>
                    <a:lstStyle/>
                    <a:p>
                      <a:pPr marL="50800">
                        <a:lnSpc>
                          <a:spcPct val="100000"/>
                        </a:lnSpc>
                        <a:spcBef>
                          <a:spcPts val="100"/>
                        </a:spcBef>
                      </a:pPr>
                      <a:r>
                        <a:rPr sz="1100" b="1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Social</a:t>
                      </a:r>
                      <a:r>
                        <a:rPr sz="1100" b="1" spc="-2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100" b="1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Security</a:t>
                      </a:r>
                      <a:r>
                        <a:rPr sz="1100" b="1" spc="-1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100" b="1" spc="-3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Tax</a:t>
                      </a:r>
                      <a:r>
                        <a:rPr sz="1100" b="1" spc="-2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100" b="1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(FICA)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12700" marB="0">
                    <a:lnL w="53975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0E7D7"/>
                    </a:solidFill>
                  </a:tcPr>
                </a:tc>
                <a:tc>
                  <a:txBody>
                    <a:bodyPr/>
                    <a:lstStyle/>
                    <a:p>
                      <a:pPr marR="43180" algn="r">
                        <a:lnSpc>
                          <a:spcPct val="100000"/>
                        </a:lnSpc>
                        <a:spcBef>
                          <a:spcPts val="100"/>
                        </a:spcBef>
                      </a:pPr>
                      <a:r>
                        <a:rPr sz="1100" spc="-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$22.32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1270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0E7D7"/>
                    </a:solidFill>
                  </a:tcPr>
                </a:tc>
                <a:tc>
                  <a:txBody>
                    <a:bodyPr/>
                    <a:lstStyle/>
                    <a:p>
                      <a:pPr marR="43180" algn="r">
                        <a:lnSpc>
                          <a:spcPct val="100000"/>
                        </a:lnSpc>
                        <a:spcBef>
                          <a:spcPts val="100"/>
                        </a:spcBef>
                      </a:pPr>
                      <a:r>
                        <a:rPr sz="1100" spc="-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$22.32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1270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0E7D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10340">
                <a:tc>
                  <a:txBody>
                    <a:bodyPr/>
                    <a:lstStyle/>
                    <a:p>
                      <a:pPr marL="50800">
                        <a:lnSpc>
                          <a:spcPct val="100000"/>
                        </a:lnSpc>
                        <a:spcBef>
                          <a:spcPts val="100"/>
                        </a:spcBef>
                      </a:pPr>
                      <a:r>
                        <a:rPr sz="1100" b="1" spc="-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Hourly</a:t>
                      </a:r>
                      <a:r>
                        <a:rPr sz="1100" b="1" spc="-3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100" b="1" spc="-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Rate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1270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2F5EF"/>
                    </a:solidFill>
                  </a:tcPr>
                </a:tc>
                <a:tc>
                  <a:txBody>
                    <a:bodyPr/>
                    <a:lstStyle/>
                    <a:p>
                      <a:pPr marL="50800">
                        <a:lnSpc>
                          <a:spcPct val="100000"/>
                        </a:lnSpc>
                        <a:spcBef>
                          <a:spcPts val="100"/>
                        </a:spcBef>
                      </a:pPr>
                      <a:r>
                        <a:rPr sz="1100" spc="-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$15.00</a:t>
                      </a:r>
                      <a:endParaRPr sz="1100" dirty="0">
                        <a:latin typeface="Arial"/>
                        <a:cs typeface="Arial"/>
                      </a:endParaRPr>
                    </a:p>
                  </a:txBody>
                  <a:tcPr marL="0" marR="0" marT="1270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53975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2F5EF"/>
                    </a:solidFill>
                  </a:tcPr>
                </a:tc>
                <a:tc>
                  <a:txBody>
                    <a:bodyPr/>
                    <a:lstStyle/>
                    <a:p>
                      <a:pPr marL="50800">
                        <a:lnSpc>
                          <a:spcPct val="100000"/>
                        </a:lnSpc>
                        <a:spcBef>
                          <a:spcPts val="100"/>
                        </a:spcBef>
                      </a:pPr>
                      <a:r>
                        <a:rPr sz="1100" b="1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Medicare</a:t>
                      </a:r>
                      <a:r>
                        <a:rPr sz="1100" b="1" spc="-2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100" b="1" spc="-3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Tax</a:t>
                      </a:r>
                      <a:r>
                        <a:rPr sz="1100" b="1" spc="-2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100" b="1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(FICA)</a:t>
                      </a:r>
                      <a:endParaRPr sz="1100" dirty="0">
                        <a:latin typeface="Arial"/>
                        <a:cs typeface="Arial"/>
                      </a:endParaRPr>
                    </a:p>
                  </a:txBody>
                  <a:tcPr marL="0" marR="0" marT="12700" marB="0">
                    <a:lnL w="53975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2F5EF"/>
                    </a:solidFill>
                  </a:tcPr>
                </a:tc>
                <a:tc>
                  <a:txBody>
                    <a:bodyPr/>
                    <a:lstStyle/>
                    <a:p>
                      <a:pPr marR="43180" algn="r">
                        <a:lnSpc>
                          <a:spcPct val="100000"/>
                        </a:lnSpc>
                        <a:spcBef>
                          <a:spcPts val="100"/>
                        </a:spcBef>
                      </a:pPr>
                      <a:r>
                        <a:rPr sz="1100" spc="-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$5.22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1270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2F5EF"/>
                    </a:solidFill>
                  </a:tcPr>
                </a:tc>
                <a:tc>
                  <a:txBody>
                    <a:bodyPr/>
                    <a:lstStyle/>
                    <a:p>
                      <a:pPr marR="43180" algn="r">
                        <a:lnSpc>
                          <a:spcPct val="100000"/>
                        </a:lnSpc>
                        <a:spcBef>
                          <a:spcPts val="100"/>
                        </a:spcBef>
                      </a:pPr>
                      <a:r>
                        <a:rPr sz="1100" spc="-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$5.22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1270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2F5E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10340">
                <a:tc rowSpan="4"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R w="53975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53975">
                      <a:solidFill>
                        <a:srgbClr val="FFFFFF"/>
                      </a:solidFill>
                      <a:prstDash val="solid"/>
                    </a:lnB>
                  </a:tcPr>
                </a:tc>
                <a:tc rowSpan="4"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50800">
                        <a:lnSpc>
                          <a:spcPct val="100000"/>
                        </a:lnSpc>
                        <a:spcBef>
                          <a:spcPts val="100"/>
                        </a:spcBef>
                      </a:pPr>
                      <a:r>
                        <a:rPr sz="1100" b="1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State</a:t>
                      </a:r>
                      <a:r>
                        <a:rPr sz="1100" b="1" spc="-2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100" b="1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Income</a:t>
                      </a:r>
                      <a:r>
                        <a:rPr sz="1100" b="1" spc="-1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100" b="1" spc="-3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Tax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12700" marB="0">
                    <a:lnL w="53975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0E7D7"/>
                    </a:solidFill>
                  </a:tcPr>
                </a:tc>
                <a:tc>
                  <a:txBody>
                    <a:bodyPr/>
                    <a:lstStyle/>
                    <a:p>
                      <a:pPr marR="43180" algn="r">
                        <a:lnSpc>
                          <a:spcPct val="100000"/>
                        </a:lnSpc>
                        <a:spcBef>
                          <a:spcPts val="100"/>
                        </a:spcBef>
                      </a:pPr>
                      <a:r>
                        <a:rPr sz="1100" spc="-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$1.00</a:t>
                      </a:r>
                      <a:endParaRPr sz="1100" dirty="0">
                        <a:latin typeface="Arial"/>
                        <a:cs typeface="Arial"/>
                      </a:endParaRPr>
                    </a:p>
                  </a:txBody>
                  <a:tcPr marL="0" marR="0" marT="1270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0E7D7"/>
                    </a:solidFill>
                  </a:tcPr>
                </a:tc>
                <a:tc>
                  <a:txBody>
                    <a:bodyPr/>
                    <a:lstStyle/>
                    <a:p>
                      <a:pPr marR="43180" algn="r">
                        <a:lnSpc>
                          <a:spcPct val="100000"/>
                        </a:lnSpc>
                        <a:spcBef>
                          <a:spcPts val="100"/>
                        </a:spcBef>
                      </a:pPr>
                      <a:r>
                        <a:rPr sz="1100" spc="-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$1.00</a:t>
                      </a:r>
                      <a:endParaRPr sz="1100" dirty="0">
                        <a:latin typeface="Arial"/>
                        <a:cs typeface="Arial"/>
                      </a:endParaRPr>
                    </a:p>
                  </a:txBody>
                  <a:tcPr marL="0" marR="0" marT="1270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0E7D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310340">
                <a:tc gridSpan="2"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R w="53975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53975">
                      <a:solidFill>
                        <a:srgbClr val="FFFFFF"/>
                      </a:solidFill>
                      <a:prstDash val="solid"/>
                    </a:lnB>
                  </a:tcPr>
                </a:tc>
                <a:tc hMerge="1"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50800">
                        <a:lnSpc>
                          <a:spcPct val="100000"/>
                        </a:lnSpc>
                        <a:spcBef>
                          <a:spcPts val="100"/>
                        </a:spcBef>
                      </a:pPr>
                      <a:r>
                        <a:rPr sz="1100" b="1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Medical</a:t>
                      </a:r>
                      <a:r>
                        <a:rPr sz="1100" b="1" spc="-2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100" b="1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Insurance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12700" marB="0">
                    <a:lnL w="53975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2F5EF"/>
                    </a:solidFill>
                  </a:tcPr>
                </a:tc>
                <a:tc>
                  <a:txBody>
                    <a:bodyPr/>
                    <a:lstStyle/>
                    <a:p>
                      <a:pPr marR="43180" algn="r">
                        <a:lnSpc>
                          <a:spcPct val="100000"/>
                        </a:lnSpc>
                        <a:spcBef>
                          <a:spcPts val="100"/>
                        </a:spcBef>
                      </a:pPr>
                      <a:r>
                        <a:rPr sz="1100" spc="-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$0.00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1270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2F5EF"/>
                    </a:solidFill>
                  </a:tcPr>
                </a:tc>
                <a:tc>
                  <a:txBody>
                    <a:bodyPr/>
                    <a:lstStyle/>
                    <a:p>
                      <a:pPr marR="43180" algn="r">
                        <a:lnSpc>
                          <a:spcPct val="100000"/>
                        </a:lnSpc>
                        <a:spcBef>
                          <a:spcPts val="100"/>
                        </a:spcBef>
                      </a:pPr>
                      <a:r>
                        <a:rPr sz="1100" spc="-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$0.00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1270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2F5E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310340">
                <a:tc gridSpan="2"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R w="53975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53975">
                      <a:solidFill>
                        <a:srgbClr val="FFFFFF"/>
                      </a:solidFill>
                      <a:prstDash val="solid"/>
                    </a:lnB>
                  </a:tcPr>
                </a:tc>
                <a:tc hMerge="1"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50800">
                        <a:lnSpc>
                          <a:spcPct val="100000"/>
                        </a:lnSpc>
                        <a:spcBef>
                          <a:spcPts val="100"/>
                        </a:spcBef>
                      </a:pPr>
                      <a:r>
                        <a:rPr sz="1100" b="1" spc="-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Retirement</a:t>
                      </a:r>
                      <a:r>
                        <a:rPr sz="1100" b="1" spc="-3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100" b="1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[401(k)]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12700" marB="0">
                    <a:lnL w="53975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0E7D7"/>
                    </a:solidFill>
                  </a:tcPr>
                </a:tc>
                <a:tc>
                  <a:txBody>
                    <a:bodyPr/>
                    <a:lstStyle/>
                    <a:p>
                      <a:pPr marR="43180" algn="r">
                        <a:lnSpc>
                          <a:spcPct val="100000"/>
                        </a:lnSpc>
                        <a:spcBef>
                          <a:spcPts val="100"/>
                        </a:spcBef>
                      </a:pPr>
                      <a:r>
                        <a:rPr sz="1100" spc="-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$0.00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1270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0E7D7"/>
                    </a:solidFill>
                  </a:tcPr>
                </a:tc>
                <a:tc>
                  <a:txBody>
                    <a:bodyPr/>
                    <a:lstStyle/>
                    <a:p>
                      <a:pPr marR="43180" algn="r">
                        <a:lnSpc>
                          <a:spcPct val="100000"/>
                        </a:lnSpc>
                        <a:spcBef>
                          <a:spcPts val="100"/>
                        </a:spcBef>
                      </a:pPr>
                      <a:r>
                        <a:rPr sz="1100" spc="-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$0.00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1270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0E7D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310340">
                <a:tc gridSpan="2"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R w="53975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53975">
                      <a:solidFill>
                        <a:srgbClr val="FFFFFF"/>
                      </a:solidFill>
                      <a:prstDash val="solid"/>
                    </a:lnB>
                  </a:tcPr>
                </a:tc>
                <a:tc hMerge="1"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50800">
                        <a:lnSpc>
                          <a:spcPct val="100000"/>
                        </a:lnSpc>
                        <a:spcBef>
                          <a:spcPts val="100"/>
                        </a:spcBef>
                      </a:pPr>
                      <a:r>
                        <a:rPr sz="1100" b="1" spc="-2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Total </a:t>
                      </a:r>
                      <a:r>
                        <a:rPr sz="1100" b="1" spc="-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Deductions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12700" marB="0">
                    <a:lnL w="53975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53975">
                      <a:solidFill>
                        <a:srgbClr val="FFFFFF"/>
                      </a:solidFill>
                      <a:prstDash val="solid"/>
                    </a:lnB>
                    <a:solidFill>
                      <a:srgbClr val="F2F5EF"/>
                    </a:solidFill>
                  </a:tcPr>
                </a:tc>
                <a:tc>
                  <a:txBody>
                    <a:bodyPr/>
                    <a:lstStyle/>
                    <a:p>
                      <a:pPr marR="43180" algn="r">
                        <a:lnSpc>
                          <a:spcPct val="100000"/>
                        </a:lnSpc>
                        <a:spcBef>
                          <a:spcPts val="100"/>
                        </a:spcBef>
                      </a:pPr>
                      <a:r>
                        <a:rPr sz="1100" spc="-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$49.94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1270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53975">
                      <a:solidFill>
                        <a:srgbClr val="FFFFFF"/>
                      </a:solidFill>
                      <a:prstDash val="solid"/>
                    </a:lnB>
                    <a:solidFill>
                      <a:srgbClr val="F2F5EF"/>
                    </a:solidFill>
                  </a:tcPr>
                </a:tc>
                <a:tc>
                  <a:txBody>
                    <a:bodyPr/>
                    <a:lstStyle/>
                    <a:p>
                      <a:pPr marR="43180" algn="r">
                        <a:lnSpc>
                          <a:spcPct val="100000"/>
                        </a:lnSpc>
                        <a:spcBef>
                          <a:spcPts val="100"/>
                        </a:spcBef>
                      </a:pPr>
                      <a:r>
                        <a:rPr sz="1100" spc="-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$49.94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1270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53975">
                      <a:solidFill>
                        <a:srgbClr val="FFFFFF"/>
                      </a:solidFill>
                      <a:prstDash val="solid"/>
                    </a:lnB>
                    <a:solidFill>
                      <a:srgbClr val="F2F5E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343927">
                <a:tc gridSpan="2">
                  <a:txBody>
                    <a:bodyPr/>
                    <a:lstStyle/>
                    <a:p>
                      <a:pPr marL="50800">
                        <a:lnSpc>
                          <a:spcPct val="100000"/>
                        </a:lnSpc>
                        <a:spcBef>
                          <a:spcPts val="185"/>
                        </a:spcBef>
                      </a:pPr>
                      <a:r>
                        <a:rPr sz="1100" b="1" spc="-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Hours</a:t>
                      </a:r>
                      <a:r>
                        <a:rPr sz="1100" b="1" spc="-2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100" b="1" spc="-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Worked</a:t>
                      </a:r>
                      <a:r>
                        <a:rPr sz="1100" b="1" spc="-1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100" b="1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this</a:t>
                      </a:r>
                      <a:r>
                        <a:rPr sz="1100" b="1" spc="-1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100" b="1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Pay</a:t>
                      </a:r>
                      <a:r>
                        <a:rPr sz="1100" b="1" spc="-1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100" b="1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Period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2349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53975">
                      <a:solidFill>
                        <a:srgbClr val="FFFFFF"/>
                      </a:solidFill>
                      <a:prstDash val="solid"/>
                    </a:lnR>
                    <a:lnT w="53975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2CFA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3">
                  <a:txBody>
                    <a:bodyPr/>
                    <a:lstStyle/>
                    <a:p>
                      <a:pPr marL="50800">
                        <a:lnSpc>
                          <a:spcPct val="100000"/>
                        </a:lnSpc>
                        <a:spcBef>
                          <a:spcPts val="185"/>
                        </a:spcBef>
                      </a:pPr>
                      <a:r>
                        <a:rPr sz="1100" b="1" spc="-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Net</a:t>
                      </a:r>
                      <a:r>
                        <a:rPr sz="1100" b="1" spc="-3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100" b="1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Pay</a:t>
                      </a:r>
                      <a:endParaRPr sz="1100" dirty="0">
                        <a:latin typeface="Arial"/>
                        <a:cs typeface="Arial"/>
                      </a:endParaRPr>
                    </a:p>
                  </a:txBody>
                  <a:tcPr marL="0" marR="0" marT="23495" marB="0">
                    <a:lnL w="53975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53975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2CFA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310340">
                <a:tc>
                  <a:txBody>
                    <a:bodyPr/>
                    <a:lstStyle/>
                    <a:p>
                      <a:pPr marL="50800">
                        <a:lnSpc>
                          <a:spcPct val="100000"/>
                        </a:lnSpc>
                        <a:spcBef>
                          <a:spcPts val="100"/>
                        </a:spcBef>
                      </a:pPr>
                      <a:r>
                        <a:rPr sz="1100" b="1" spc="-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Regular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1270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0E7D7"/>
                    </a:solidFill>
                  </a:tcPr>
                </a:tc>
                <a:tc>
                  <a:txBody>
                    <a:bodyPr/>
                    <a:lstStyle/>
                    <a:p>
                      <a:pPr marL="50800">
                        <a:lnSpc>
                          <a:spcPct val="100000"/>
                        </a:lnSpc>
                        <a:spcBef>
                          <a:spcPts val="100"/>
                        </a:spcBef>
                      </a:pPr>
                      <a:r>
                        <a:rPr sz="1100" spc="-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24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1270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53975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0E7D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53975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0E7D7"/>
                    </a:solidFill>
                  </a:tcPr>
                </a:tc>
                <a:tc>
                  <a:txBody>
                    <a:bodyPr/>
                    <a:lstStyle/>
                    <a:p>
                      <a:pPr marR="42545" algn="r">
                        <a:lnSpc>
                          <a:spcPct val="100000"/>
                        </a:lnSpc>
                        <a:spcBef>
                          <a:spcPts val="100"/>
                        </a:spcBef>
                      </a:pPr>
                      <a:r>
                        <a:rPr sz="1100" b="1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This</a:t>
                      </a:r>
                      <a:r>
                        <a:rPr sz="1100" b="1" spc="-4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100" b="1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Period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1270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0E7D7"/>
                    </a:solidFill>
                  </a:tcPr>
                </a:tc>
                <a:tc>
                  <a:txBody>
                    <a:bodyPr/>
                    <a:lstStyle/>
                    <a:p>
                      <a:pPr marR="43815" algn="r">
                        <a:lnSpc>
                          <a:spcPct val="100000"/>
                        </a:lnSpc>
                        <a:spcBef>
                          <a:spcPts val="100"/>
                        </a:spcBef>
                      </a:pPr>
                      <a:r>
                        <a:rPr sz="1100" b="1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YTD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1270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0E7D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  <a:tr h="310340">
                <a:tc>
                  <a:txBody>
                    <a:bodyPr/>
                    <a:lstStyle/>
                    <a:p>
                      <a:pPr marL="50800">
                        <a:lnSpc>
                          <a:spcPct val="100000"/>
                        </a:lnSpc>
                        <a:spcBef>
                          <a:spcPts val="100"/>
                        </a:spcBef>
                      </a:pPr>
                      <a:r>
                        <a:rPr sz="1100" b="1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Overtime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1270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2F5EF"/>
                    </a:solidFill>
                  </a:tcPr>
                </a:tc>
                <a:tc>
                  <a:txBody>
                    <a:bodyPr/>
                    <a:lstStyle/>
                    <a:p>
                      <a:pPr marL="50800">
                        <a:lnSpc>
                          <a:spcPct val="100000"/>
                        </a:lnSpc>
                        <a:spcBef>
                          <a:spcPts val="100"/>
                        </a:spcBef>
                      </a:pPr>
                      <a:r>
                        <a:rPr sz="110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0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1270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53975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2F5EF"/>
                    </a:solidFill>
                  </a:tcPr>
                </a:tc>
                <a:tc>
                  <a:txBody>
                    <a:bodyPr/>
                    <a:lstStyle/>
                    <a:p>
                      <a:pPr marL="50800">
                        <a:lnSpc>
                          <a:spcPct val="100000"/>
                        </a:lnSpc>
                        <a:spcBef>
                          <a:spcPts val="100"/>
                        </a:spcBef>
                      </a:pPr>
                      <a:r>
                        <a:rPr sz="1100" b="1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Gross</a:t>
                      </a:r>
                      <a:r>
                        <a:rPr sz="1100" b="1" spc="-2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100" b="1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Pay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12700" marB="0">
                    <a:lnL w="53975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2F5EF"/>
                    </a:solidFill>
                  </a:tcPr>
                </a:tc>
                <a:tc>
                  <a:txBody>
                    <a:bodyPr/>
                    <a:lstStyle/>
                    <a:p>
                      <a:pPr marR="43180" algn="r">
                        <a:lnSpc>
                          <a:spcPct val="100000"/>
                        </a:lnSpc>
                        <a:spcBef>
                          <a:spcPts val="100"/>
                        </a:spcBef>
                      </a:pPr>
                      <a:r>
                        <a:rPr sz="1100" spc="-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$360.00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1270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2F5EF"/>
                    </a:solidFill>
                  </a:tcPr>
                </a:tc>
                <a:tc>
                  <a:txBody>
                    <a:bodyPr/>
                    <a:lstStyle/>
                    <a:p>
                      <a:pPr marR="43180" algn="r">
                        <a:lnSpc>
                          <a:spcPct val="100000"/>
                        </a:lnSpc>
                        <a:spcBef>
                          <a:spcPts val="100"/>
                        </a:spcBef>
                      </a:pPr>
                      <a:r>
                        <a:rPr sz="1100" spc="-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$360.00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1270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2F5E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7"/>
                  </a:ext>
                </a:extLst>
              </a:tr>
              <a:tr h="310340">
                <a:tc>
                  <a:txBody>
                    <a:bodyPr/>
                    <a:lstStyle/>
                    <a:p>
                      <a:pPr marL="50800">
                        <a:lnSpc>
                          <a:spcPct val="100000"/>
                        </a:lnSpc>
                        <a:spcBef>
                          <a:spcPts val="100"/>
                        </a:spcBef>
                      </a:pPr>
                      <a:r>
                        <a:rPr sz="1100" b="1" spc="-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Holiday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1270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0E7D7"/>
                    </a:solidFill>
                  </a:tcPr>
                </a:tc>
                <a:tc>
                  <a:txBody>
                    <a:bodyPr/>
                    <a:lstStyle/>
                    <a:p>
                      <a:pPr marL="50800">
                        <a:lnSpc>
                          <a:spcPct val="100000"/>
                        </a:lnSpc>
                        <a:spcBef>
                          <a:spcPts val="100"/>
                        </a:spcBef>
                      </a:pPr>
                      <a:r>
                        <a:rPr sz="110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0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1270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53975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0E7D7"/>
                    </a:solidFill>
                  </a:tcPr>
                </a:tc>
                <a:tc>
                  <a:txBody>
                    <a:bodyPr/>
                    <a:lstStyle/>
                    <a:p>
                      <a:pPr marL="50800">
                        <a:lnSpc>
                          <a:spcPct val="100000"/>
                        </a:lnSpc>
                        <a:spcBef>
                          <a:spcPts val="100"/>
                        </a:spcBef>
                      </a:pPr>
                      <a:r>
                        <a:rPr sz="1100" b="1" spc="-2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Total </a:t>
                      </a:r>
                      <a:r>
                        <a:rPr sz="1100" b="1" spc="-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Deductions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12700" marB="0">
                    <a:lnL w="53975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0E7D7"/>
                    </a:solidFill>
                  </a:tcPr>
                </a:tc>
                <a:tc>
                  <a:txBody>
                    <a:bodyPr/>
                    <a:lstStyle/>
                    <a:p>
                      <a:pPr marR="43180" algn="r">
                        <a:lnSpc>
                          <a:spcPct val="100000"/>
                        </a:lnSpc>
                        <a:spcBef>
                          <a:spcPts val="100"/>
                        </a:spcBef>
                      </a:pPr>
                      <a:r>
                        <a:rPr sz="1100" spc="-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$49.94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1270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0E7D7"/>
                    </a:solidFill>
                  </a:tcPr>
                </a:tc>
                <a:tc>
                  <a:txBody>
                    <a:bodyPr/>
                    <a:lstStyle/>
                    <a:p>
                      <a:pPr marR="43180" algn="r">
                        <a:lnSpc>
                          <a:spcPct val="100000"/>
                        </a:lnSpc>
                        <a:spcBef>
                          <a:spcPts val="100"/>
                        </a:spcBef>
                      </a:pPr>
                      <a:r>
                        <a:rPr sz="1100" spc="-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$49.94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1270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0E7D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8"/>
                  </a:ext>
                </a:extLst>
              </a:tr>
              <a:tr h="310340"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R w="53975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50800">
                        <a:lnSpc>
                          <a:spcPct val="100000"/>
                        </a:lnSpc>
                        <a:spcBef>
                          <a:spcPts val="100"/>
                        </a:spcBef>
                      </a:pPr>
                      <a:r>
                        <a:rPr sz="1100" b="1" spc="-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Net</a:t>
                      </a:r>
                      <a:r>
                        <a:rPr sz="1100" b="1" spc="-3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100" b="1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Pay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12700" marB="0">
                    <a:lnL w="53975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2F5EF"/>
                    </a:solidFill>
                  </a:tcPr>
                </a:tc>
                <a:tc>
                  <a:txBody>
                    <a:bodyPr/>
                    <a:lstStyle/>
                    <a:p>
                      <a:pPr marR="43180" algn="r">
                        <a:lnSpc>
                          <a:spcPct val="100000"/>
                        </a:lnSpc>
                        <a:spcBef>
                          <a:spcPts val="100"/>
                        </a:spcBef>
                      </a:pPr>
                      <a:r>
                        <a:rPr sz="1100" spc="-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$310.06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1270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2F5EF"/>
                    </a:solidFill>
                  </a:tcPr>
                </a:tc>
                <a:tc>
                  <a:txBody>
                    <a:bodyPr/>
                    <a:lstStyle/>
                    <a:p>
                      <a:pPr marR="43180" algn="r">
                        <a:lnSpc>
                          <a:spcPct val="100000"/>
                        </a:lnSpc>
                        <a:spcBef>
                          <a:spcPts val="100"/>
                        </a:spcBef>
                      </a:pPr>
                      <a:r>
                        <a:rPr sz="1100" spc="-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$310.06</a:t>
                      </a:r>
                      <a:endParaRPr sz="1100" dirty="0">
                        <a:latin typeface="Arial"/>
                        <a:cs typeface="Arial"/>
                      </a:endParaRPr>
                    </a:p>
                  </a:txBody>
                  <a:tcPr marL="0" marR="0" marT="1270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2F5E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6981985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Box 15"/>
          <p:cNvSpPr txBox="1"/>
          <p:nvPr/>
        </p:nvSpPr>
        <p:spPr>
          <a:xfrm>
            <a:off x="2101532" y="3420745"/>
            <a:ext cx="6915467" cy="646331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r>
              <a:rPr lang="en-US" sz="3600" b="1" dirty="0"/>
              <a:t>What is Form W-2</a:t>
            </a:r>
            <a:r>
              <a:rPr lang="en-US" sz="3600" b="1" dirty="0">
                <a:solidFill>
                  <a:srgbClr val="000000"/>
                </a:solidFill>
                <a:latin typeface="Arial - 36"/>
              </a:rPr>
              <a:t>?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2053273" y="4448076"/>
            <a:ext cx="7878127" cy="2862322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r>
              <a:rPr lang="en-US" sz="3600" dirty="0"/>
              <a:t>Form W-2 is a form employers must </a:t>
            </a:r>
          </a:p>
          <a:p>
            <a:r>
              <a:rPr lang="en-US" sz="3600" dirty="0"/>
              <a:t>provide to employees shortly after year-end to report annual income and </a:t>
            </a:r>
          </a:p>
          <a:p>
            <a:r>
              <a:rPr lang="en-US" sz="3600" dirty="0"/>
              <a:t>withholding for an employee's tax return.</a:t>
            </a:r>
            <a:endParaRPr lang="en-US" sz="3600" dirty="0">
              <a:solidFill>
                <a:srgbClr val="FF0000"/>
              </a:solidFill>
              <a:latin typeface="Arial - 24"/>
            </a:endParaRPr>
          </a:p>
        </p:txBody>
      </p:sp>
      <p:pic>
        <p:nvPicPr>
          <p:cNvPr id="18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8826" y="3412462"/>
            <a:ext cx="618247" cy="6546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2248" y="4411345"/>
            <a:ext cx="644825" cy="657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4301562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633430" y="2989590"/>
            <a:ext cx="940077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>
                <a:solidFill>
                  <a:srgbClr val="3D5D1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Income tax</a:t>
            </a:r>
            <a:r>
              <a:rPr lang="en-US" sz="2800" dirty="0">
                <a:solidFill>
                  <a:srgbClr val="3D5D1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– A tax on the amount of income people earn.</a:t>
            </a:r>
          </a:p>
        </p:txBody>
      </p:sp>
      <p:sp>
        <p:nvSpPr>
          <p:cNvPr id="4" name="Rectangle 3"/>
          <p:cNvSpPr/>
          <p:nvPr/>
        </p:nvSpPr>
        <p:spPr>
          <a:xfrm>
            <a:off x="1341494" y="3835310"/>
            <a:ext cx="76962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How much federal income tax was withheld from John's check?</a:t>
            </a: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5560" y="4775200"/>
            <a:ext cx="644825" cy="657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8849" y="3802078"/>
            <a:ext cx="618247" cy="6546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/>
          <p:nvPr/>
        </p:nvSpPr>
        <p:spPr>
          <a:xfrm>
            <a:off x="1341494" y="4842202"/>
            <a:ext cx="46482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$21.40</a:t>
            </a:r>
          </a:p>
        </p:txBody>
      </p:sp>
      <p:sp>
        <p:nvSpPr>
          <p:cNvPr id="6" name="Rectangle 5"/>
          <p:cNvSpPr/>
          <p:nvPr/>
        </p:nvSpPr>
        <p:spPr>
          <a:xfrm>
            <a:off x="1320805" y="5999707"/>
            <a:ext cx="8805806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What percentage of his income was withheld for federal income tax?</a:t>
            </a: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3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000" y="5918200"/>
            <a:ext cx="618247" cy="6546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2726" y="6908800"/>
            <a:ext cx="644825" cy="657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6"/>
          <p:cNvSpPr/>
          <p:nvPr/>
        </p:nvSpPr>
        <p:spPr>
          <a:xfrm>
            <a:off x="1397000" y="6975802"/>
            <a:ext cx="552106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$21.40 ÷ $360.00 = 0.059 = 5.9%</a:t>
            </a:r>
          </a:p>
        </p:txBody>
      </p:sp>
      <p:sp>
        <p:nvSpPr>
          <p:cNvPr id="20" name="Rectangle 19"/>
          <p:cNvSpPr/>
          <p:nvPr/>
        </p:nvSpPr>
        <p:spPr>
          <a:xfrm>
            <a:off x="1341494" y="8051800"/>
            <a:ext cx="9351906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John works in a state that has a state income tax. </a:t>
            </a: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How much was withheld for state income taxes? </a:t>
            </a: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1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5560" y="8966200"/>
            <a:ext cx="644825" cy="657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8849" y="8018568"/>
            <a:ext cx="618247" cy="6546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" name="Rectangle 22"/>
          <p:cNvSpPr/>
          <p:nvPr/>
        </p:nvSpPr>
        <p:spPr>
          <a:xfrm>
            <a:off x="1341494" y="9033202"/>
            <a:ext cx="46482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$1.00</a:t>
            </a:r>
          </a:p>
        </p:txBody>
      </p:sp>
    </p:spTree>
    <p:extLst>
      <p:ext uri="{BB962C8B-B14F-4D97-AF65-F5344CB8AC3E}">
        <p14:creationId xmlns:p14="http://schemas.microsoft.com/office/powerpoint/2010/main" val="21716445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20" grpId="0"/>
      <p:bldP spid="2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863600" y="3043734"/>
            <a:ext cx="9525000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srgbClr val="3D5D19"/>
                </a:solidFill>
              </a:rPr>
              <a:t>FICA</a:t>
            </a:r>
            <a:r>
              <a:rPr lang="en-US" sz="2800" dirty="0"/>
              <a:t> – Federal Income Contributions Act. The FICA tax is a U.S. payroll tax used to fund Social Security and Medicare.</a:t>
            </a:r>
          </a:p>
          <a:p>
            <a:br>
              <a:rPr lang="en-US" sz="2800" dirty="0"/>
            </a:br>
            <a:r>
              <a:rPr lang="en-US" sz="2800" b="1" dirty="0">
                <a:solidFill>
                  <a:srgbClr val="3D5D19"/>
                </a:solidFill>
              </a:rPr>
              <a:t>Social Security</a:t>
            </a:r>
            <a:r>
              <a:rPr lang="en-US" sz="2800" dirty="0">
                <a:solidFill>
                  <a:srgbClr val="3D5D19"/>
                </a:solidFill>
              </a:rPr>
              <a:t> </a:t>
            </a:r>
            <a:r>
              <a:rPr lang="en-US" sz="2800" dirty="0"/>
              <a:t>– A federal program that provides benefits for retirees, the disabled, and the minor children of deceased workers.</a:t>
            </a:r>
          </a:p>
          <a:p>
            <a:br>
              <a:rPr lang="en-US" sz="2800" dirty="0"/>
            </a:br>
            <a:r>
              <a:rPr lang="en-US" sz="2800" b="1" dirty="0">
                <a:solidFill>
                  <a:srgbClr val="3D5D19"/>
                </a:solidFill>
              </a:rPr>
              <a:t>Medicare</a:t>
            </a:r>
            <a:r>
              <a:rPr lang="en-US" sz="2800" b="1" dirty="0"/>
              <a:t> </a:t>
            </a:r>
            <a:r>
              <a:rPr lang="en-US" sz="2800" dirty="0"/>
              <a:t>–</a:t>
            </a:r>
            <a:r>
              <a:rPr lang="en-US" sz="2800" b="1" dirty="0"/>
              <a:t> </a:t>
            </a:r>
            <a:r>
              <a:rPr lang="en-US" sz="2800" dirty="0"/>
              <a:t>A federal program that provides health insurance for people 65 years of age or older and people under 65 with certain disabilities.</a:t>
            </a:r>
          </a:p>
        </p:txBody>
      </p:sp>
    </p:spTree>
    <p:extLst>
      <p:ext uri="{BB962C8B-B14F-4D97-AF65-F5344CB8AC3E}">
        <p14:creationId xmlns:p14="http://schemas.microsoft.com/office/powerpoint/2010/main" val="30701365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2641600"/>
            <a:ext cx="11176000" cy="7540500"/>
          </a:xfrm>
          <a:prstGeom prst="rect">
            <a:avLst/>
          </a:prstGeom>
          <a:solidFill>
            <a:srgbClr val="A9BD7D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z="28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8" name="object 2">
            <a:extLst>
              <a:ext uri="{FF2B5EF4-FFF2-40B4-BE49-F238E27FC236}">
                <a16:creationId xmlns:a16="http://schemas.microsoft.com/office/drawing/2014/main" id="{37D1AA31-9BE4-46F4-8B6F-514158C5A74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28125535"/>
              </p:ext>
            </p:extLst>
          </p:nvPr>
        </p:nvGraphicFramePr>
        <p:xfrm>
          <a:off x="3454400" y="2870200"/>
          <a:ext cx="7239003" cy="7010394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80283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1808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71808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536791">
                <a:tc gridSpan="3">
                  <a:txBody>
                    <a:bodyPr/>
                    <a:lstStyle/>
                    <a:p>
                      <a:pPr marL="50800">
                        <a:lnSpc>
                          <a:spcPct val="100000"/>
                        </a:lnSpc>
                        <a:spcBef>
                          <a:spcPts val="170"/>
                        </a:spcBef>
                      </a:pPr>
                      <a:r>
                        <a:rPr sz="1100" b="1" spc="-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Deductions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21590" marB="0">
                    <a:lnL w="53975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53975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2CFA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93858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53975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0E7D7"/>
                    </a:solidFill>
                  </a:tcPr>
                </a:tc>
                <a:tc>
                  <a:txBody>
                    <a:bodyPr/>
                    <a:lstStyle/>
                    <a:p>
                      <a:pPr marR="42545" algn="r">
                        <a:lnSpc>
                          <a:spcPct val="100000"/>
                        </a:lnSpc>
                        <a:spcBef>
                          <a:spcPts val="100"/>
                        </a:spcBef>
                      </a:pPr>
                      <a:r>
                        <a:rPr sz="1100" b="1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This</a:t>
                      </a:r>
                      <a:r>
                        <a:rPr sz="1100" b="1" spc="-4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100" b="1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Period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1270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0E7D7"/>
                    </a:solidFill>
                  </a:tcPr>
                </a:tc>
                <a:tc>
                  <a:txBody>
                    <a:bodyPr/>
                    <a:lstStyle/>
                    <a:p>
                      <a:pPr marR="43815" algn="r">
                        <a:lnSpc>
                          <a:spcPct val="100000"/>
                        </a:lnSpc>
                        <a:spcBef>
                          <a:spcPts val="100"/>
                        </a:spcBef>
                      </a:pPr>
                      <a:r>
                        <a:rPr sz="1100" b="1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YTD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1270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0E7D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93858">
                <a:tc>
                  <a:txBody>
                    <a:bodyPr/>
                    <a:lstStyle/>
                    <a:p>
                      <a:pPr marL="50800">
                        <a:lnSpc>
                          <a:spcPct val="100000"/>
                        </a:lnSpc>
                        <a:spcBef>
                          <a:spcPts val="100"/>
                        </a:spcBef>
                      </a:pPr>
                      <a:r>
                        <a:rPr sz="1100" b="1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Federal</a:t>
                      </a:r>
                      <a:r>
                        <a:rPr sz="1100" b="1" spc="-2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100" b="1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Income</a:t>
                      </a:r>
                      <a:r>
                        <a:rPr sz="1100" b="1" spc="-1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100" b="1" spc="-3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Tax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12700" marB="0">
                    <a:lnL w="53975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2F5EF"/>
                    </a:solidFill>
                  </a:tcPr>
                </a:tc>
                <a:tc>
                  <a:txBody>
                    <a:bodyPr/>
                    <a:lstStyle/>
                    <a:p>
                      <a:pPr marR="43180" algn="r">
                        <a:lnSpc>
                          <a:spcPct val="100000"/>
                        </a:lnSpc>
                        <a:spcBef>
                          <a:spcPts val="100"/>
                        </a:spcBef>
                      </a:pPr>
                      <a:r>
                        <a:rPr sz="1100" spc="-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$21.40</a:t>
                      </a:r>
                      <a:endParaRPr sz="1100" dirty="0">
                        <a:latin typeface="Arial"/>
                        <a:cs typeface="Arial"/>
                      </a:endParaRPr>
                    </a:p>
                  </a:txBody>
                  <a:tcPr marL="0" marR="0" marT="1270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2F5EF"/>
                    </a:solidFill>
                  </a:tcPr>
                </a:tc>
                <a:tc>
                  <a:txBody>
                    <a:bodyPr/>
                    <a:lstStyle/>
                    <a:p>
                      <a:pPr marR="43180" algn="r">
                        <a:lnSpc>
                          <a:spcPct val="100000"/>
                        </a:lnSpc>
                        <a:spcBef>
                          <a:spcPts val="100"/>
                        </a:spcBef>
                      </a:pPr>
                      <a:r>
                        <a:rPr sz="1100" spc="-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$21.40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1270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2F5E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93858">
                <a:tc>
                  <a:txBody>
                    <a:bodyPr/>
                    <a:lstStyle/>
                    <a:p>
                      <a:pPr marL="50800">
                        <a:lnSpc>
                          <a:spcPct val="100000"/>
                        </a:lnSpc>
                        <a:spcBef>
                          <a:spcPts val="100"/>
                        </a:spcBef>
                      </a:pPr>
                      <a:r>
                        <a:rPr sz="1100" b="1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Social</a:t>
                      </a:r>
                      <a:r>
                        <a:rPr sz="1100" b="1" spc="-2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100" b="1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Security</a:t>
                      </a:r>
                      <a:r>
                        <a:rPr sz="1100" b="1" spc="-1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100" b="1" spc="-3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Tax</a:t>
                      </a:r>
                      <a:r>
                        <a:rPr sz="1100" b="1" spc="-2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100" b="1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(FICA)</a:t>
                      </a:r>
                      <a:endParaRPr sz="1100" dirty="0">
                        <a:latin typeface="Arial"/>
                        <a:cs typeface="Arial"/>
                      </a:endParaRPr>
                    </a:p>
                  </a:txBody>
                  <a:tcPr marL="0" marR="0" marT="12700" marB="0">
                    <a:lnL w="53975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0E7D7"/>
                    </a:solidFill>
                  </a:tcPr>
                </a:tc>
                <a:tc>
                  <a:txBody>
                    <a:bodyPr/>
                    <a:lstStyle/>
                    <a:p>
                      <a:pPr marR="43180" algn="r">
                        <a:lnSpc>
                          <a:spcPct val="100000"/>
                        </a:lnSpc>
                        <a:spcBef>
                          <a:spcPts val="100"/>
                        </a:spcBef>
                      </a:pPr>
                      <a:r>
                        <a:rPr sz="1100" spc="-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$22.32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1270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0E7D7"/>
                    </a:solidFill>
                  </a:tcPr>
                </a:tc>
                <a:tc>
                  <a:txBody>
                    <a:bodyPr/>
                    <a:lstStyle/>
                    <a:p>
                      <a:pPr marR="43180" algn="r">
                        <a:lnSpc>
                          <a:spcPct val="100000"/>
                        </a:lnSpc>
                        <a:spcBef>
                          <a:spcPts val="100"/>
                        </a:spcBef>
                      </a:pPr>
                      <a:r>
                        <a:rPr sz="1100" spc="-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$22.32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1270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0E7D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93858">
                <a:tc>
                  <a:txBody>
                    <a:bodyPr/>
                    <a:lstStyle/>
                    <a:p>
                      <a:pPr marL="50800">
                        <a:lnSpc>
                          <a:spcPct val="100000"/>
                        </a:lnSpc>
                        <a:spcBef>
                          <a:spcPts val="100"/>
                        </a:spcBef>
                      </a:pPr>
                      <a:r>
                        <a:rPr sz="1100" b="1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Medicare</a:t>
                      </a:r>
                      <a:r>
                        <a:rPr sz="1100" b="1" spc="-2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100" b="1" spc="-3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Tax</a:t>
                      </a:r>
                      <a:r>
                        <a:rPr sz="1100" b="1" spc="-2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100" b="1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(FICA)</a:t>
                      </a:r>
                      <a:endParaRPr sz="1100" dirty="0">
                        <a:latin typeface="Arial"/>
                        <a:cs typeface="Arial"/>
                      </a:endParaRPr>
                    </a:p>
                  </a:txBody>
                  <a:tcPr marL="0" marR="0" marT="12700" marB="0">
                    <a:lnL w="53975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2F5EF"/>
                    </a:solidFill>
                  </a:tcPr>
                </a:tc>
                <a:tc>
                  <a:txBody>
                    <a:bodyPr/>
                    <a:lstStyle/>
                    <a:p>
                      <a:pPr marR="43180" algn="r">
                        <a:lnSpc>
                          <a:spcPct val="100000"/>
                        </a:lnSpc>
                        <a:spcBef>
                          <a:spcPts val="100"/>
                        </a:spcBef>
                      </a:pPr>
                      <a:r>
                        <a:rPr sz="1100" spc="-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$5.22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1270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2F5EF"/>
                    </a:solidFill>
                  </a:tcPr>
                </a:tc>
                <a:tc>
                  <a:txBody>
                    <a:bodyPr/>
                    <a:lstStyle/>
                    <a:p>
                      <a:pPr marR="43180" algn="r">
                        <a:lnSpc>
                          <a:spcPct val="100000"/>
                        </a:lnSpc>
                        <a:spcBef>
                          <a:spcPts val="100"/>
                        </a:spcBef>
                      </a:pPr>
                      <a:r>
                        <a:rPr sz="1100" spc="-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$5.22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1270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2F5E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93858">
                <a:tc>
                  <a:txBody>
                    <a:bodyPr/>
                    <a:lstStyle/>
                    <a:p>
                      <a:pPr marL="50800">
                        <a:lnSpc>
                          <a:spcPct val="100000"/>
                        </a:lnSpc>
                        <a:spcBef>
                          <a:spcPts val="100"/>
                        </a:spcBef>
                      </a:pPr>
                      <a:r>
                        <a:rPr sz="1100" b="1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State</a:t>
                      </a:r>
                      <a:r>
                        <a:rPr sz="1100" b="1" spc="-2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100" b="1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Income</a:t>
                      </a:r>
                      <a:r>
                        <a:rPr sz="1100" b="1" spc="-1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100" b="1" spc="-3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Tax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12700" marB="0">
                    <a:lnL w="53975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0E7D7"/>
                    </a:solidFill>
                  </a:tcPr>
                </a:tc>
                <a:tc>
                  <a:txBody>
                    <a:bodyPr/>
                    <a:lstStyle/>
                    <a:p>
                      <a:pPr marR="43180" algn="r">
                        <a:lnSpc>
                          <a:spcPct val="100000"/>
                        </a:lnSpc>
                        <a:spcBef>
                          <a:spcPts val="100"/>
                        </a:spcBef>
                      </a:pPr>
                      <a:r>
                        <a:rPr sz="1100" spc="-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$1.00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1270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0E7D7"/>
                    </a:solidFill>
                  </a:tcPr>
                </a:tc>
                <a:tc>
                  <a:txBody>
                    <a:bodyPr/>
                    <a:lstStyle/>
                    <a:p>
                      <a:pPr marR="43180" algn="r">
                        <a:lnSpc>
                          <a:spcPct val="100000"/>
                        </a:lnSpc>
                        <a:spcBef>
                          <a:spcPts val="100"/>
                        </a:spcBef>
                      </a:pPr>
                      <a:r>
                        <a:rPr sz="1100" spc="-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$1.00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1270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0E7D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93858">
                <a:tc>
                  <a:txBody>
                    <a:bodyPr/>
                    <a:lstStyle/>
                    <a:p>
                      <a:pPr marL="50800">
                        <a:lnSpc>
                          <a:spcPct val="100000"/>
                        </a:lnSpc>
                        <a:spcBef>
                          <a:spcPts val="100"/>
                        </a:spcBef>
                      </a:pPr>
                      <a:r>
                        <a:rPr sz="1100" b="1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Medical</a:t>
                      </a:r>
                      <a:r>
                        <a:rPr sz="1100" b="1" spc="-2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100" b="1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Insurance</a:t>
                      </a:r>
                      <a:endParaRPr sz="1100" dirty="0">
                        <a:latin typeface="Arial"/>
                        <a:cs typeface="Arial"/>
                      </a:endParaRPr>
                    </a:p>
                  </a:txBody>
                  <a:tcPr marL="0" marR="0" marT="12700" marB="0">
                    <a:lnL w="53975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2F5EF"/>
                    </a:solidFill>
                  </a:tcPr>
                </a:tc>
                <a:tc>
                  <a:txBody>
                    <a:bodyPr/>
                    <a:lstStyle/>
                    <a:p>
                      <a:pPr marR="43180" algn="r">
                        <a:lnSpc>
                          <a:spcPct val="100000"/>
                        </a:lnSpc>
                        <a:spcBef>
                          <a:spcPts val="100"/>
                        </a:spcBef>
                      </a:pPr>
                      <a:r>
                        <a:rPr sz="1100" spc="-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$0.00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1270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2F5EF"/>
                    </a:solidFill>
                  </a:tcPr>
                </a:tc>
                <a:tc>
                  <a:txBody>
                    <a:bodyPr/>
                    <a:lstStyle/>
                    <a:p>
                      <a:pPr marR="43180" algn="r">
                        <a:lnSpc>
                          <a:spcPct val="100000"/>
                        </a:lnSpc>
                        <a:spcBef>
                          <a:spcPts val="100"/>
                        </a:spcBef>
                      </a:pPr>
                      <a:r>
                        <a:rPr sz="1100" spc="-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$0.00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1270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2F5E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93858">
                <a:tc>
                  <a:txBody>
                    <a:bodyPr/>
                    <a:lstStyle/>
                    <a:p>
                      <a:pPr marL="50800">
                        <a:lnSpc>
                          <a:spcPct val="100000"/>
                        </a:lnSpc>
                        <a:spcBef>
                          <a:spcPts val="100"/>
                        </a:spcBef>
                      </a:pPr>
                      <a:r>
                        <a:rPr sz="1100" b="1" spc="-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Retirement</a:t>
                      </a:r>
                      <a:r>
                        <a:rPr sz="1100" b="1" spc="-3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100" b="1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[401(k)]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12700" marB="0">
                    <a:lnL w="53975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0E7D7"/>
                    </a:solidFill>
                  </a:tcPr>
                </a:tc>
                <a:tc>
                  <a:txBody>
                    <a:bodyPr/>
                    <a:lstStyle/>
                    <a:p>
                      <a:pPr marR="43180" algn="r">
                        <a:lnSpc>
                          <a:spcPct val="100000"/>
                        </a:lnSpc>
                        <a:spcBef>
                          <a:spcPts val="100"/>
                        </a:spcBef>
                      </a:pPr>
                      <a:r>
                        <a:rPr sz="1100" spc="-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$0.00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1270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0E7D7"/>
                    </a:solidFill>
                  </a:tcPr>
                </a:tc>
                <a:tc>
                  <a:txBody>
                    <a:bodyPr/>
                    <a:lstStyle/>
                    <a:p>
                      <a:pPr marR="43180" algn="r">
                        <a:lnSpc>
                          <a:spcPct val="100000"/>
                        </a:lnSpc>
                        <a:spcBef>
                          <a:spcPts val="100"/>
                        </a:spcBef>
                      </a:pPr>
                      <a:r>
                        <a:rPr sz="1100" spc="-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$0.00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1270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0E7D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93858">
                <a:tc>
                  <a:txBody>
                    <a:bodyPr/>
                    <a:lstStyle/>
                    <a:p>
                      <a:pPr marL="50800">
                        <a:lnSpc>
                          <a:spcPct val="100000"/>
                        </a:lnSpc>
                        <a:spcBef>
                          <a:spcPts val="100"/>
                        </a:spcBef>
                      </a:pPr>
                      <a:r>
                        <a:rPr sz="1100" b="1" spc="-2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Total </a:t>
                      </a:r>
                      <a:r>
                        <a:rPr sz="1100" b="1" spc="-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Deductions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12700" marB="0">
                    <a:lnL w="53975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53975">
                      <a:solidFill>
                        <a:srgbClr val="FFFFFF"/>
                      </a:solidFill>
                      <a:prstDash val="solid"/>
                    </a:lnB>
                    <a:solidFill>
                      <a:srgbClr val="F2F5EF"/>
                    </a:solidFill>
                  </a:tcPr>
                </a:tc>
                <a:tc>
                  <a:txBody>
                    <a:bodyPr/>
                    <a:lstStyle/>
                    <a:p>
                      <a:pPr marR="43180" algn="r">
                        <a:lnSpc>
                          <a:spcPct val="100000"/>
                        </a:lnSpc>
                        <a:spcBef>
                          <a:spcPts val="100"/>
                        </a:spcBef>
                      </a:pPr>
                      <a:r>
                        <a:rPr sz="1100" spc="-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$49.94</a:t>
                      </a:r>
                      <a:endParaRPr sz="1100" dirty="0">
                        <a:latin typeface="Arial"/>
                        <a:cs typeface="Arial"/>
                      </a:endParaRPr>
                    </a:p>
                  </a:txBody>
                  <a:tcPr marL="0" marR="0" marT="1270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53975">
                      <a:solidFill>
                        <a:srgbClr val="FFFFFF"/>
                      </a:solidFill>
                      <a:prstDash val="solid"/>
                    </a:lnB>
                    <a:solidFill>
                      <a:srgbClr val="F2F5EF"/>
                    </a:solidFill>
                  </a:tcPr>
                </a:tc>
                <a:tc>
                  <a:txBody>
                    <a:bodyPr/>
                    <a:lstStyle/>
                    <a:p>
                      <a:pPr marR="43180" algn="r">
                        <a:lnSpc>
                          <a:spcPct val="100000"/>
                        </a:lnSpc>
                        <a:spcBef>
                          <a:spcPts val="100"/>
                        </a:spcBef>
                      </a:pPr>
                      <a:r>
                        <a:rPr sz="1100" spc="-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$49.94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1270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53975">
                      <a:solidFill>
                        <a:srgbClr val="FFFFFF"/>
                      </a:solidFill>
                      <a:prstDash val="solid"/>
                    </a:lnB>
                    <a:solidFill>
                      <a:srgbClr val="F2F5E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547307">
                <a:tc gridSpan="3">
                  <a:txBody>
                    <a:bodyPr/>
                    <a:lstStyle/>
                    <a:p>
                      <a:pPr marL="50800">
                        <a:lnSpc>
                          <a:spcPct val="100000"/>
                        </a:lnSpc>
                        <a:spcBef>
                          <a:spcPts val="185"/>
                        </a:spcBef>
                      </a:pPr>
                      <a:r>
                        <a:rPr sz="1100" b="1" spc="-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Net</a:t>
                      </a:r>
                      <a:r>
                        <a:rPr sz="1100" b="1" spc="-3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100" b="1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Pay</a:t>
                      </a:r>
                      <a:endParaRPr sz="1100" dirty="0">
                        <a:latin typeface="Arial"/>
                        <a:cs typeface="Arial"/>
                      </a:endParaRPr>
                    </a:p>
                  </a:txBody>
                  <a:tcPr marL="0" marR="0" marT="23495" marB="0">
                    <a:lnL w="53975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53975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2CFA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493858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53975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0E7D7"/>
                    </a:solidFill>
                  </a:tcPr>
                </a:tc>
                <a:tc>
                  <a:txBody>
                    <a:bodyPr/>
                    <a:lstStyle/>
                    <a:p>
                      <a:pPr marR="42545" algn="r">
                        <a:lnSpc>
                          <a:spcPct val="100000"/>
                        </a:lnSpc>
                        <a:spcBef>
                          <a:spcPts val="100"/>
                        </a:spcBef>
                      </a:pPr>
                      <a:r>
                        <a:rPr sz="1100" b="1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This</a:t>
                      </a:r>
                      <a:r>
                        <a:rPr sz="1100" b="1" spc="-4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100" b="1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Period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1270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0E7D7"/>
                    </a:solidFill>
                  </a:tcPr>
                </a:tc>
                <a:tc>
                  <a:txBody>
                    <a:bodyPr/>
                    <a:lstStyle/>
                    <a:p>
                      <a:pPr marR="43815" algn="r">
                        <a:lnSpc>
                          <a:spcPct val="100000"/>
                        </a:lnSpc>
                        <a:spcBef>
                          <a:spcPts val="100"/>
                        </a:spcBef>
                      </a:pPr>
                      <a:r>
                        <a:rPr sz="1100" b="1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YTD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1270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0E7D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493858">
                <a:tc>
                  <a:txBody>
                    <a:bodyPr/>
                    <a:lstStyle/>
                    <a:p>
                      <a:pPr marL="50800">
                        <a:lnSpc>
                          <a:spcPct val="100000"/>
                        </a:lnSpc>
                        <a:spcBef>
                          <a:spcPts val="100"/>
                        </a:spcBef>
                      </a:pPr>
                      <a:r>
                        <a:rPr sz="1100" b="1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Gross</a:t>
                      </a:r>
                      <a:r>
                        <a:rPr sz="1100" b="1" spc="-2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100" b="1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Pay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12700" marB="0">
                    <a:lnL w="53975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2F5EF"/>
                    </a:solidFill>
                  </a:tcPr>
                </a:tc>
                <a:tc>
                  <a:txBody>
                    <a:bodyPr/>
                    <a:lstStyle/>
                    <a:p>
                      <a:pPr marR="43180" algn="r">
                        <a:lnSpc>
                          <a:spcPct val="100000"/>
                        </a:lnSpc>
                        <a:spcBef>
                          <a:spcPts val="100"/>
                        </a:spcBef>
                      </a:pPr>
                      <a:r>
                        <a:rPr sz="1100" spc="-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$360.00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1270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2F5EF"/>
                    </a:solidFill>
                  </a:tcPr>
                </a:tc>
                <a:tc>
                  <a:txBody>
                    <a:bodyPr/>
                    <a:lstStyle/>
                    <a:p>
                      <a:pPr marR="43180" algn="r">
                        <a:lnSpc>
                          <a:spcPct val="100000"/>
                        </a:lnSpc>
                        <a:spcBef>
                          <a:spcPts val="100"/>
                        </a:spcBef>
                      </a:pPr>
                      <a:r>
                        <a:rPr sz="1100" spc="-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$360.00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1270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2F5E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493858">
                <a:tc>
                  <a:txBody>
                    <a:bodyPr/>
                    <a:lstStyle/>
                    <a:p>
                      <a:pPr marL="50800">
                        <a:lnSpc>
                          <a:spcPct val="100000"/>
                        </a:lnSpc>
                        <a:spcBef>
                          <a:spcPts val="100"/>
                        </a:spcBef>
                      </a:pPr>
                      <a:r>
                        <a:rPr sz="1100" b="1" spc="-2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Total </a:t>
                      </a:r>
                      <a:r>
                        <a:rPr sz="1100" b="1" spc="-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Deductions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12700" marB="0">
                    <a:lnL w="53975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0E7D7"/>
                    </a:solidFill>
                  </a:tcPr>
                </a:tc>
                <a:tc>
                  <a:txBody>
                    <a:bodyPr/>
                    <a:lstStyle/>
                    <a:p>
                      <a:pPr marR="43180" algn="r">
                        <a:lnSpc>
                          <a:spcPct val="100000"/>
                        </a:lnSpc>
                        <a:spcBef>
                          <a:spcPts val="100"/>
                        </a:spcBef>
                      </a:pPr>
                      <a:r>
                        <a:rPr sz="1100" spc="-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$49.94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1270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0E7D7"/>
                    </a:solidFill>
                  </a:tcPr>
                </a:tc>
                <a:tc>
                  <a:txBody>
                    <a:bodyPr/>
                    <a:lstStyle/>
                    <a:p>
                      <a:pPr marR="43180" algn="r">
                        <a:lnSpc>
                          <a:spcPct val="100000"/>
                        </a:lnSpc>
                        <a:spcBef>
                          <a:spcPts val="100"/>
                        </a:spcBef>
                      </a:pPr>
                      <a:r>
                        <a:rPr sz="1100" spc="-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$49.94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1270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0E7D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493858">
                <a:tc>
                  <a:txBody>
                    <a:bodyPr/>
                    <a:lstStyle/>
                    <a:p>
                      <a:pPr marL="50800">
                        <a:lnSpc>
                          <a:spcPct val="100000"/>
                        </a:lnSpc>
                        <a:spcBef>
                          <a:spcPts val="100"/>
                        </a:spcBef>
                      </a:pPr>
                      <a:r>
                        <a:rPr sz="1100" b="1" spc="-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Net</a:t>
                      </a:r>
                      <a:r>
                        <a:rPr sz="1100" b="1" spc="-3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100" b="1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Pay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12700" marB="0">
                    <a:lnL w="53975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2F5EF"/>
                    </a:solidFill>
                  </a:tcPr>
                </a:tc>
                <a:tc>
                  <a:txBody>
                    <a:bodyPr/>
                    <a:lstStyle/>
                    <a:p>
                      <a:pPr marR="43180" algn="r">
                        <a:lnSpc>
                          <a:spcPct val="100000"/>
                        </a:lnSpc>
                        <a:spcBef>
                          <a:spcPts val="100"/>
                        </a:spcBef>
                      </a:pPr>
                      <a:r>
                        <a:rPr sz="1100" spc="-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$310.06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1270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2F5EF"/>
                    </a:solidFill>
                  </a:tcPr>
                </a:tc>
                <a:tc>
                  <a:txBody>
                    <a:bodyPr/>
                    <a:lstStyle/>
                    <a:p>
                      <a:pPr marR="43180" algn="r">
                        <a:lnSpc>
                          <a:spcPct val="100000"/>
                        </a:lnSpc>
                        <a:spcBef>
                          <a:spcPts val="100"/>
                        </a:spcBef>
                      </a:pPr>
                      <a:r>
                        <a:rPr sz="1100" spc="-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$310.06</a:t>
                      </a:r>
                      <a:endParaRPr sz="1100" dirty="0">
                        <a:latin typeface="Arial"/>
                        <a:cs typeface="Arial"/>
                      </a:endParaRPr>
                    </a:p>
                  </a:txBody>
                  <a:tcPr marL="0" marR="0" marT="1270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2F5E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4935505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92203" y="2687069"/>
            <a:ext cx="10982197" cy="71480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1679978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244600" y="3091763"/>
            <a:ext cx="89154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/>
              <a:t>Taxes are collected on a "pay as you go" principle.</a:t>
            </a:r>
            <a:endParaRPr lang="en-US" sz="2800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7063" y="3091763"/>
            <a:ext cx="514350" cy="514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/>
          <p:cNvSpPr/>
          <p:nvPr/>
        </p:nvSpPr>
        <p:spPr>
          <a:xfrm>
            <a:off x="1272146" y="3937000"/>
            <a:ext cx="9268854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/>
              <a:t>Many people, therefore, try to adjust the amount of money they have withheld so that they pay the correct amount of taxes for each paycheck. </a:t>
            </a:r>
            <a:endParaRPr lang="en-US" sz="2800" dirty="0"/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4755" y="3937000"/>
            <a:ext cx="514350" cy="514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6"/>
          <p:cNvSpPr/>
          <p:nvPr/>
        </p:nvSpPr>
        <p:spPr>
          <a:xfrm>
            <a:off x="1272146" y="5447605"/>
            <a:ext cx="8887854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/>
              <a:t>Some people, however, prefer to receive a refund each year, so they purposely pay more than they need to pay per pay period. </a:t>
            </a:r>
            <a:endParaRPr lang="en-US" sz="2800" dirty="0"/>
          </a:p>
        </p:txBody>
      </p:sp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7063" y="5455475"/>
            <a:ext cx="514350" cy="514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tangle 7"/>
          <p:cNvSpPr/>
          <p:nvPr/>
        </p:nvSpPr>
        <p:spPr>
          <a:xfrm>
            <a:off x="1220944" y="6985000"/>
            <a:ext cx="9167656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/>
              <a:t>The government does not pay you interest on your </a:t>
            </a:r>
            <a:endParaRPr lang="en-US" sz="2800" dirty="0"/>
          </a:p>
          <a:p>
            <a:r>
              <a:rPr lang="en-US" sz="2800" b="1" dirty="0"/>
              <a:t>overpayment. </a:t>
            </a:r>
            <a:endParaRPr lang="en-US" sz="2800" dirty="0"/>
          </a:p>
        </p:txBody>
      </p:sp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1876" y="6956425"/>
            <a:ext cx="514350" cy="514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468441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153840" y="2946400"/>
            <a:ext cx="10287000" cy="1077218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r>
              <a:rPr lang="en-US" sz="3200" b="1" dirty="0">
                <a:solidFill>
                  <a:srgbClr val="000000"/>
                </a:solidFill>
                <a:latin typeface="Arial - 28"/>
              </a:rPr>
              <a:t>What are some goods and services the federal government provides for citizens?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6002629" y="8661400"/>
            <a:ext cx="1760220" cy="954107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n-US" sz="2800" dirty="0">
                <a:solidFill>
                  <a:srgbClr val="000000"/>
                </a:solidFill>
                <a:latin typeface="Arial - 20"/>
              </a:rPr>
              <a:t>State roads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620467" y="8350154"/>
            <a:ext cx="2095500" cy="954107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n-US" sz="2800" dirty="0">
                <a:solidFill>
                  <a:srgbClr val="000000"/>
                </a:solidFill>
                <a:latin typeface="Arial - 20"/>
              </a:rPr>
              <a:t>National parks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079053" y="7081053"/>
            <a:ext cx="2402840" cy="954107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n-US" sz="2800" dirty="0">
                <a:solidFill>
                  <a:srgbClr val="000000"/>
                </a:solidFill>
                <a:latin typeface="Arial - 20"/>
              </a:rPr>
              <a:t>National defense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8403089" y="4520130"/>
            <a:ext cx="1732280" cy="954107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n-US" sz="2800" dirty="0">
                <a:solidFill>
                  <a:srgbClr val="000000"/>
                </a:solidFill>
                <a:latin typeface="Arial - 20"/>
              </a:rPr>
              <a:t>State parks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9017000" y="5802293"/>
            <a:ext cx="2067560" cy="954107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n-US" sz="2800" dirty="0">
                <a:solidFill>
                  <a:srgbClr val="000000"/>
                </a:solidFill>
                <a:latin typeface="Arial - 20"/>
              </a:rPr>
              <a:t>State troopers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239520" y="4470400"/>
            <a:ext cx="2402840" cy="954107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n-US" sz="2800" dirty="0">
                <a:solidFill>
                  <a:srgbClr val="000000"/>
                </a:solidFill>
                <a:latin typeface="Arial - 20"/>
              </a:rPr>
              <a:t>Police protection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817379" y="5811597"/>
            <a:ext cx="2402840" cy="954107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n-US" sz="2800" dirty="0">
                <a:solidFill>
                  <a:srgbClr val="000000"/>
                </a:solidFill>
                <a:latin typeface="Arial - 20"/>
              </a:rPr>
              <a:t>Public education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3746733" y="8531167"/>
            <a:ext cx="2067560" cy="954107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n-US" sz="2800" dirty="0">
                <a:solidFill>
                  <a:srgbClr val="000000"/>
                </a:solidFill>
                <a:latin typeface="Arial - 20"/>
              </a:rPr>
              <a:t>Fire protection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7886199" y="8341919"/>
            <a:ext cx="2766060" cy="954107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n-US" sz="2800" dirty="0">
                <a:solidFill>
                  <a:srgbClr val="000000"/>
                </a:solidFill>
                <a:latin typeface="Arial - 20"/>
              </a:rPr>
              <a:t>Interstate highways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8584699" y="7211349"/>
            <a:ext cx="2067560" cy="523220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r>
              <a:rPr lang="en-US" sz="2800" dirty="0">
                <a:solidFill>
                  <a:srgbClr val="000000"/>
                </a:solidFill>
                <a:latin typeface="Arial - 20"/>
              </a:rPr>
              <a:t>Streetlights</a:t>
            </a:r>
          </a:p>
        </p:txBody>
      </p:sp>
      <p:sp>
        <p:nvSpPr>
          <p:cNvPr id="14" name="Oval 13"/>
          <p:cNvSpPr/>
          <p:nvPr/>
        </p:nvSpPr>
        <p:spPr>
          <a:xfrm>
            <a:off x="4064000" y="4602946"/>
            <a:ext cx="3048000" cy="3048000"/>
          </a:xfrm>
          <a:prstGeom prst="ellipse">
            <a:avLst/>
          </a:prstGeom>
          <a:noFill/>
          <a:ln w="76200">
            <a:solidFill>
              <a:srgbClr val="659A2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/>
          <p:cNvSpPr txBox="1"/>
          <p:nvPr/>
        </p:nvSpPr>
        <p:spPr>
          <a:xfrm>
            <a:off x="4521200" y="5060146"/>
            <a:ext cx="216603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/>
              <a:t>Federal government provides goods and service</a:t>
            </a:r>
          </a:p>
        </p:txBody>
      </p:sp>
    </p:spTree>
    <p:extLst>
      <p:ext uri="{BB962C8B-B14F-4D97-AF65-F5344CB8AC3E}">
        <p14:creationId xmlns:p14="http://schemas.microsoft.com/office/powerpoint/2010/main" val="58637050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092200" y="2930659"/>
            <a:ext cx="10287000" cy="1077218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r>
              <a:rPr lang="en-US" sz="3200" b="1" dirty="0">
                <a:solidFill>
                  <a:srgbClr val="000000"/>
                </a:solidFill>
                <a:latin typeface="Arial - 28"/>
              </a:rPr>
              <a:t>What are some goods and services state governments provide for citizens?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6002629" y="8661400"/>
            <a:ext cx="1760220" cy="954107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n-US" sz="2800" dirty="0">
                <a:solidFill>
                  <a:srgbClr val="000000"/>
                </a:solidFill>
                <a:latin typeface="Arial - 20"/>
              </a:rPr>
              <a:t>State roads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620467" y="8350154"/>
            <a:ext cx="2095500" cy="954107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n-US" sz="2800" dirty="0">
                <a:solidFill>
                  <a:srgbClr val="000000"/>
                </a:solidFill>
                <a:latin typeface="Arial - 20"/>
              </a:rPr>
              <a:t>National parks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079053" y="7081053"/>
            <a:ext cx="2402840" cy="954107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n-US" sz="2800" dirty="0">
                <a:solidFill>
                  <a:srgbClr val="000000"/>
                </a:solidFill>
                <a:latin typeface="Arial - 20"/>
              </a:rPr>
              <a:t>National defense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8403089" y="4520130"/>
            <a:ext cx="1732280" cy="954107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n-US" sz="2800" dirty="0">
                <a:solidFill>
                  <a:srgbClr val="000000"/>
                </a:solidFill>
                <a:latin typeface="Arial - 20"/>
              </a:rPr>
              <a:t>State parks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9083040" y="5649893"/>
            <a:ext cx="2067560" cy="954107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n-US" sz="2800" dirty="0">
                <a:solidFill>
                  <a:srgbClr val="000000"/>
                </a:solidFill>
                <a:latin typeface="Arial - 20"/>
              </a:rPr>
              <a:t>State troopers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239520" y="4470400"/>
            <a:ext cx="2402840" cy="954107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n-US" sz="2800" dirty="0">
                <a:solidFill>
                  <a:srgbClr val="000000"/>
                </a:solidFill>
                <a:latin typeface="Arial - 20"/>
              </a:rPr>
              <a:t>Police protection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817379" y="5811597"/>
            <a:ext cx="2402840" cy="954107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n-US" sz="2800" dirty="0">
                <a:solidFill>
                  <a:srgbClr val="000000"/>
                </a:solidFill>
                <a:latin typeface="Arial - 20"/>
              </a:rPr>
              <a:t>Public education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3746733" y="8531167"/>
            <a:ext cx="2067560" cy="954107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n-US" sz="2800" dirty="0">
                <a:solidFill>
                  <a:srgbClr val="000000"/>
                </a:solidFill>
                <a:latin typeface="Arial - 20"/>
              </a:rPr>
              <a:t>Fire protection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7886199" y="8341919"/>
            <a:ext cx="2766060" cy="954107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n-US" sz="2800" dirty="0">
                <a:solidFill>
                  <a:srgbClr val="000000"/>
                </a:solidFill>
                <a:latin typeface="Arial - 20"/>
              </a:rPr>
              <a:t>Interstate highways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8584699" y="7211349"/>
            <a:ext cx="2067560" cy="523220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r>
              <a:rPr lang="en-US" sz="2800" dirty="0">
                <a:solidFill>
                  <a:srgbClr val="000000"/>
                </a:solidFill>
                <a:latin typeface="Arial - 20"/>
              </a:rPr>
              <a:t>Streetlights</a:t>
            </a:r>
          </a:p>
        </p:txBody>
      </p:sp>
      <p:sp>
        <p:nvSpPr>
          <p:cNvPr id="14" name="Oval 13"/>
          <p:cNvSpPr/>
          <p:nvPr/>
        </p:nvSpPr>
        <p:spPr>
          <a:xfrm>
            <a:off x="4064000" y="4602946"/>
            <a:ext cx="3048000" cy="3048000"/>
          </a:xfrm>
          <a:prstGeom prst="ellipse">
            <a:avLst/>
          </a:prstGeom>
          <a:noFill/>
          <a:ln w="76200">
            <a:solidFill>
              <a:srgbClr val="659A2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/>
          <p:cNvSpPr txBox="1"/>
          <p:nvPr/>
        </p:nvSpPr>
        <p:spPr>
          <a:xfrm>
            <a:off x="4521200" y="5060146"/>
            <a:ext cx="216603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/>
              <a:t>State</a:t>
            </a:r>
          </a:p>
          <a:p>
            <a:pPr algn="ctr"/>
            <a:r>
              <a:rPr lang="en-US" sz="2800" dirty="0"/>
              <a:t>government provides goods and service</a:t>
            </a:r>
          </a:p>
        </p:txBody>
      </p:sp>
    </p:spTree>
    <p:extLst>
      <p:ext uri="{BB962C8B-B14F-4D97-AF65-F5344CB8AC3E}">
        <p14:creationId xmlns:p14="http://schemas.microsoft.com/office/powerpoint/2010/main" val="364397280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Unknown Document Type" ma:contentTypeID="0x010104" ma:contentTypeVersion="0" ma:contentTypeDescription="" ma:contentTypeScope="" ma:versionID="05d83ceaa0bbd2e3bc716e6e66bd857a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b3d69fe45253d5ff147bb69036b756a7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 ma:readOnly="true"/>
        <xsd:element ref="dc:title" minOccurs="0" maxOccurs="1" ma:index="3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E0098B09-9DF5-4A9C-AD3E-6582215C7C2F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4656D91A-FA2A-41F9-B46B-635BC13F4F10}">
  <ds:schemaRefs>
    <ds:schemaRef ds:uri="http://schemas.microsoft.com/office/2006/documentManagement/types"/>
    <ds:schemaRef ds:uri="http://www.w3.org/XML/1998/namespace"/>
    <ds:schemaRef ds:uri="http://purl.org/dc/dcmitype/"/>
    <ds:schemaRef ds:uri="http://schemas.microsoft.com/office/infopath/2007/PartnerControls"/>
    <ds:schemaRef ds:uri="http://purl.org/dc/elements/1.1/"/>
    <ds:schemaRef ds:uri="http://schemas.microsoft.com/office/2006/metadata/properties"/>
    <ds:schemaRef ds:uri="http://schemas.openxmlformats.org/package/2006/metadata/core-properties"/>
    <ds:schemaRef ds:uri="http://purl.org/dc/terms/"/>
  </ds:schemaRefs>
</ds:datastoreItem>
</file>

<file path=customXml/itemProps3.xml><?xml version="1.0" encoding="utf-8"?>
<ds:datastoreItem xmlns:ds="http://schemas.openxmlformats.org/officeDocument/2006/customXml" ds:itemID="{1DCA3D1C-F5A4-4D19-958E-60F5EFEB9021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  <ds:schemaRef ds:uri="http://schemas.microsoft.com/office/infopath/2007/PartnerControl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757</TotalTime>
  <Words>859</Words>
  <Application>Microsoft Office PowerPoint</Application>
  <PresentationFormat>Custom</PresentationFormat>
  <Paragraphs>196</Paragraphs>
  <Slides>20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8" baseType="lpstr">
      <vt:lpstr>Arial - 28</vt:lpstr>
      <vt:lpstr>Arial - 20</vt:lpstr>
      <vt:lpstr>Arial - 24</vt:lpstr>
      <vt:lpstr>Arial - 36</vt:lpstr>
      <vt:lpstr>Calibri</vt:lpstr>
      <vt:lpstr>Arial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Federal Reserve System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Barbara Flowers</dc:creator>
  <cp:lastModifiedBy>Ives, Jennifer M</cp:lastModifiedBy>
  <cp:revision>63</cp:revision>
  <cp:lastPrinted>2014-08-07T16:07:18Z</cp:lastPrinted>
  <dcterms:created xsi:type="dcterms:W3CDTF">2011-08-12T18:47:38Z</dcterms:created>
  <dcterms:modified xsi:type="dcterms:W3CDTF">2022-03-07T21:44:39Z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TitusGUID">
    <vt:lpwstr>e29e914b-2868-45fc-850c-5c20be45fe71</vt:lpwstr>
  </property>
  <property fmtid="{D5CDD505-2E9C-101B-9397-08002B2CF9AE}" pid="3" name="MSIP_Label_b51c2f0d-b3ff-4d77-9838-7b0e82bdd7ab_Enabled">
    <vt:lpwstr>true</vt:lpwstr>
  </property>
  <property fmtid="{D5CDD505-2E9C-101B-9397-08002B2CF9AE}" pid="4" name="MSIP_Label_b51c2f0d-b3ff-4d77-9838-7b0e82bdd7ab_SetDate">
    <vt:lpwstr>2022-03-07T21:44:38Z</vt:lpwstr>
  </property>
  <property fmtid="{D5CDD505-2E9C-101B-9397-08002B2CF9AE}" pid="5" name="MSIP_Label_b51c2f0d-b3ff-4d77-9838-7b0e82bdd7ab_Method">
    <vt:lpwstr>Privileged</vt:lpwstr>
  </property>
  <property fmtid="{D5CDD505-2E9C-101B-9397-08002B2CF9AE}" pid="6" name="MSIP_Label_b51c2f0d-b3ff-4d77-9838-7b0e82bdd7ab_Name">
    <vt:lpwstr>b51c2f0d-b3ff-4d77-9838-7b0e82bdd7ab</vt:lpwstr>
  </property>
  <property fmtid="{D5CDD505-2E9C-101B-9397-08002B2CF9AE}" pid="7" name="MSIP_Label_b51c2f0d-b3ff-4d77-9838-7b0e82bdd7ab_SiteId">
    <vt:lpwstr>b397c653-5b19-463f-b9fc-af658ded9128</vt:lpwstr>
  </property>
  <property fmtid="{D5CDD505-2E9C-101B-9397-08002B2CF9AE}" pid="8" name="MSIP_Label_b51c2f0d-b3ff-4d77-9838-7b0e82bdd7ab_ActionId">
    <vt:lpwstr>4fbe1e6f-21b3-4876-ad94-1c4e54c0b4d4</vt:lpwstr>
  </property>
  <property fmtid="{D5CDD505-2E9C-101B-9397-08002B2CF9AE}" pid="9" name="MSIP_Label_b51c2f0d-b3ff-4d77-9838-7b0e82bdd7ab_ContentBits">
    <vt:lpwstr>1</vt:lpwstr>
  </property>
</Properties>
</file>