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60" r:id="rId7"/>
    <p:sldId id="261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iter, Mary C" initials="SMC" lastIdx="2" clrIdx="0">
    <p:extLst>
      <p:ext uri="{19B8F6BF-5375-455C-9EA6-DF929625EA0E}">
        <p15:presenceInfo xmlns:p15="http://schemas.microsoft.com/office/powerpoint/2012/main" userId="S::Mary.C.Suiter@stls.frb.org::87afbd50-7cb6-472f-b26d-6598746f4c8f" providerId="AD"/>
      </p:ext>
    </p:extLst>
  </p:cmAuthor>
  <p:cmAuthor id="2" name="Caceres- Santamaria, Andrea J" initials="CSAJ" lastIdx="1" clrIdx="1">
    <p:extLst>
      <p:ext uri="{19B8F6BF-5375-455C-9EA6-DF929625EA0E}">
        <p15:presenceInfo xmlns:p15="http://schemas.microsoft.com/office/powerpoint/2012/main" userId="S::Andrea.Caceres-Santamaria@stls.frb.org::95f526c3-60a2-4a5b-b692-46ed1e3c87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3D78D-BF63-4685-B3D8-5EBAF9BA2E3B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F5023-BAA0-46AF-A31B-BCBD20A5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4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.gov/eere/electricvehicles/electric-vehicles-tax-credits-and-other-incentive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 for Tax Rebates: </a:t>
            </a:r>
            <a:r>
              <a:rPr lang="en-US" dirty="0">
                <a:hlinkClick r:id="rId3"/>
              </a:rPr>
              <a:t>https://www.energy.gov/eere/electricvehicles/electric-vehicles-tax-credits-and-other-incentives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5023-BAA0-46AF-A31B-BCBD20A5F7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3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6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0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4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9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8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8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3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1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13B5F-D432-4B46-B757-6494757E73E7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FBBF3-8E81-4B93-8BEE-3E97A75C9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Incentives Are All Around 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42503"/>
            <a:ext cx="9144000" cy="715296"/>
          </a:xfrm>
        </p:spPr>
        <p:txBody>
          <a:bodyPr/>
          <a:lstStyle/>
          <a:p>
            <a:r>
              <a:rPr lang="en-US" dirty="0"/>
              <a:t>Andrea Caceres-Santamaria, Federal Reserve Bank of St. Louis</a:t>
            </a:r>
          </a:p>
          <a:p>
            <a:endParaRPr lang="en-US" dirty="0"/>
          </a:p>
        </p:txBody>
      </p:sp>
      <p:pic>
        <p:nvPicPr>
          <p:cNvPr id="4" name="Picture 3" descr="EconLowdownPPTbanner.BMP">
            <a:extLst>
              <a:ext uri="{FF2B5EF4-FFF2-40B4-BE49-F238E27FC236}">
                <a16:creationId xmlns:a16="http://schemas.microsoft.com/office/drawing/2014/main" id="{91921370-4DFA-4F51-9054-73377BAF5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88"/>
            <a:ext cx="12192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7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00133" y="2370258"/>
            <a:ext cx="1828800" cy="1477328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If your cell phone is taken away, your parents must come pick it up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8834" y="2370258"/>
            <a:ext cx="1828800" cy="1200329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Your parents offer to match every dollar you save at the bank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834" y="2370259"/>
            <a:ext cx="1828800" cy="1477328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A: Save more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B: Spend the money on going out with friends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133" y="2370258"/>
            <a:ext cx="1828800" cy="1754326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A: Continue to use the phone in class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B: Put the phone away during class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73306" y="2370258"/>
            <a:ext cx="1828800" cy="1384995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If you pass a college-level test, the school covers an $85 fee for the test and you won’t have to take the class in college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306" y="2370258"/>
            <a:ext cx="1828800" cy="2308324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A: You study as  much as possible so you can have a good chance of passing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B: Who cares, it’s only $85. I won’t study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92546" y="2366967"/>
            <a:ext cx="1828800" cy="2062103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You own a business, and the government will pay you $2,000 at the end of the year if you prove that waste was reduced by at least 15%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92546" y="2366967"/>
            <a:ext cx="1828800" cy="2554545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A: Review production methods and make to reduce waste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B: Making money is the ultimate goal. Who cares if the business creates pollution?</a:t>
            </a:r>
          </a:p>
        </p:txBody>
      </p:sp>
      <p:pic>
        <p:nvPicPr>
          <p:cNvPr id="13" name="Picture 12" descr="EconLowdownPPTbanner.BMP">
            <a:extLst>
              <a:ext uri="{FF2B5EF4-FFF2-40B4-BE49-F238E27FC236}">
                <a16:creationId xmlns:a16="http://schemas.microsoft.com/office/drawing/2014/main" id="{D3CCDB2C-1A2A-4ED5-91C8-CBEB9DF4D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88"/>
            <a:ext cx="12192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6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5974"/>
            <a:ext cx="10515600" cy="1325563"/>
          </a:xfrm>
        </p:spPr>
        <p:txBody>
          <a:bodyPr/>
          <a:lstStyle/>
          <a:p>
            <a:r>
              <a:rPr lang="en-US" dirty="0"/>
              <a:t>Positive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Positive incentives</a:t>
            </a:r>
            <a:r>
              <a:rPr lang="en-US" dirty="0"/>
              <a:t> are rewards that encourage behaviors that make people better off, and there may be a monetary or measurable reward for doing so. Some examples include the following: </a:t>
            </a:r>
          </a:p>
          <a:p>
            <a:pPr lvl="1"/>
            <a:r>
              <a:rPr lang="en-US" dirty="0"/>
              <a:t>30 extra credit points for completing 10 extra homework problems</a:t>
            </a:r>
          </a:p>
          <a:p>
            <a:pPr lvl="1"/>
            <a:r>
              <a:rPr lang="en-US" dirty="0"/>
              <a:t>A special buffet lunch for students who get on the honor roll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EconLowdownPPTbanner.BMP">
            <a:extLst>
              <a:ext uri="{FF2B5EF4-FFF2-40B4-BE49-F238E27FC236}">
                <a16:creationId xmlns:a16="http://schemas.microsoft.com/office/drawing/2014/main" id="{0B829758-98CB-4BBB-9A88-E6D7F4EC6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88"/>
            <a:ext cx="12192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33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6410"/>
            <a:ext cx="10515600" cy="1325563"/>
          </a:xfrm>
        </p:spPr>
        <p:txBody>
          <a:bodyPr/>
          <a:lstStyle/>
          <a:p>
            <a:r>
              <a:rPr lang="en-US" dirty="0"/>
              <a:t>Negative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US" b="1" dirty="0"/>
              <a:t>Negative incentives (disincentives)</a:t>
            </a:r>
            <a:r>
              <a:rPr lang="en-US" dirty="0"/>
              <a:t> are penalties that are intended to discourage behaviors that make people worse off, and there may be a monetary penalty that must be paid or some other measurable penalty for doing so. </a:t>
            </a:r>
          </a:p>
          <a:p>
            <a:pPr lvl="1"/>
            <a:r>
              <a:rPr lang="en-US" dirty="0"/>
              <a:t>Example: Receiving 0 points on a test if you are caught cheating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 descr="EconLowdownPPTbanner.BMP">
            <a:extLst>
              <a:ext uri="{FF2B5EF4-FFF2-40B4-BE49-F238E27FC236}">
                <a16:creationId xmlns:a16="http://schemas.microsoft.com/office/drawing/2014/main" id="{17CE2EFD-8771-4591-BCF5-A202DB03B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88"/>
            <a:ext cx="12192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50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5974"/>
            <a:ext cx="10515600" cy="1325563"/>
          </a:xfrm>
        </p:spPr>
        <p:txBody>
          <a:bodyPr/>
          <a:lstStyle/>
          <a:p>
            <a:r>
              <a:rPr lang="en-US" dirty="0"/>
              <a:t>Economic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Paychecks: We go to work because we know that in return, we will receive compensation for our work in the form of a paycheck.</a:t>
            </a:r>
          </a:p>
          <a:p>
            <a:pPr lvl="1"/>
            <a:r>
              <a:rPr lang="en-US" dirty="0"/>
              <a:t>If you are a server at a restaurant, you provide friendly service to earn a good tip.</a:t>
            </a:r>
          </a:p>
          <a:p>
            <a:r>
              <a:rPr lang="en-US" dirty="0"/>
              <a:t>Tax rebates: Some governments offer a tax rebate if you purchase an electric vehicle. These rebates can range from $2,500 to $7,000 per new electric vehicle purchase.</a:t>
            </a:r>
          </a:p>
          <a:p>
            <a:r>
              <a:rPr lang="en-US" dirty="0"/>
              <a:t>Higher tax rates: For example, a $5 tax on cigarette purchases</a:t>
            </a:r>
          </a:p>
          <a:p>
            <a:r>
              <a:rPr lang="en-US" dirty="0"/>
              <a:t>Rewards programs: Airlines allow frequent flyers to earn points they can use toward a free flight.</a:t>
            </a:r>
          </a:p>
        </p:txBody>
      </p:sp>
      <p:pic>
        <p:nvPicPr>
          <p:cNvPr id="4" name="Picture 3" descr="EconLowdownPPTbanner.BMP">
            <a:extLst>
              <a:ext uri="{FF2B5EF4-FFF2-40B4-BE49-F238E27FC236}">
                <a16:creationId xmlns:a16="http://schemas.microsoft.com/office/drawing/2014/main" id="{7F3CAAE4-F606-4486-963B-9C155E751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88"/>
            <a:ext cx="12192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93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3722"/>
            <a:ext cx="10515600" cy="1325563"/>
          </a:xfrm>
        </p:spPr>
        <p:txBody>
          <a:bodyPr/>
          <a:lstStyle/>
          <a:p>
            <a:r>
              <a:rPr lang="en-US" dirty="0"/>
              <a:t>Economic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5199"/>
            <a:ext cx="10515600" cy="4351338"/>
          </a:xfrm>
        </p:spPr>
        <p:txBody>
          <a:bodyPr/>
          <a:lstStyle/>
          <a:p>
            <a:r>
              <a:rPr lang="en-US" dirty="0"/>
              <a:t>Incentives for consumers: Discounts that encourage consumers to buy more by decreasing the per unit cost of a good. Example: Buy one shirt for $7 or two shirts for $12 (decreasing the price per shirt to $6)</a:t>
            </a:r>
          </a:p>
          <a:p>
            <a:r>
              <a:rPr lang="en-US" dirty="0"/>
              <a:t>Following the rules:</a:t>
            </a:r>
          </a:p>
          <a:p>
            <a:pPr lvl="1"/>
            <a:r>
              <a:rPr lang="en-US" dirty="0"/>
              <a:t>A speeding ticket of $500</a:t>
            </a:r>
          </a:p>
          <a:p>
            <a:pPr lvl="1"/>
            <a:r>
              <a:rPr lang="en-US" dirty="0"/>
              <a:t>Anonymously reporting information on a crime that leads to an arrest, with a reward of $25,000</a:t>
            </a:r>
          </a:p>
          <a:p>
            <a:pPr lvl="1"/>
            <a:r>
              <a:rPr lang="en-US" dirty="0"/>
              <a:t>A $500 per year increase on health insurance if you smoke</a:t>
            </a:r>
          </a:p>
          <a:p>
            <a:pPr lvl="1"/>
            <a:r>
              <a:rPr lang="en-US" dirty="0"/>
              <a:t>A $300 per year savings on car insurance if you do not have an accident</a:t>
            </a:r>
          </a:p>
          <a:p>
            <a:endParaRPr lang="en-US" dirty="0"/>
          </a:p>
        </p:txBody>
      </p:sp>
      <p:pic>
        <p:nvPicPr>
          <p:cNvPr id="4" name="Picture 3" descr="EconLowdownPPTbanner.BMP">
            <a:extLst>
              <a:ext uri="{FF2B5EF4-FFF2-40B4-BE49-F238E27FC236}">
                <a16:creationId xmlns:a16="http://schemas.microsoft.com/office/drawing/2014/main" id="{2B6D1392-0FC3-4C25-A00C-F4C3286C5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88"/>
            <a:ext cx="12192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9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D3EA1D-059F-46EE-89E8-8DA7E43C6D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5F6124D-C8E8-4666-A940-AB50479138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1E879D-CA8D-496C-9687-28EE485FA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533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Incentives Are All Around Us</vt:lpstr>
      <vt:lpstr>PowerPoint Presentation</vt:lpstr>
      <vt:lpstr>Positive Incentives</vt:lpstr>
      <vt:lpstr>Negative Incentives</vt:lpstr>
      <vt:lpstr>Economic Incentives</vt:lpstr>
      <vt:lpstr>Economic Incentives</vt:lpstr>
    </vt:vector>
  </TitlesOfParts>
  <Company>Federal Reserve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Incentives are All Around Us</dc:title>
  <dc:creator>Caceres- Santamaria, Andrea J</dc:creator>
  <cp:lastModifiedBy>Caceres- Santamaria, Andrea J</cp:lastModifiedBy>
  <cp:revision>39</cp:revision>
  <dcterms:created xsi:type="dcterms:W3CDTF">2019-09-25T15:08:36Z</dcterms:created>
  <dcterms:modified xsi:type="dcterms:W3CDTF">2021-04-12T20:31:54Z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9d286999-7cac-46d6-b099-dae858154416</vt:lpwstr>
  </property>
</Properties>
</file>