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4" r:id="rId4"/>
    <p:sldId id="293" r:id="rId5"/>
    <p:sldId id="296" r:id="rId6"/>
    <p:sldId id="295" r:id="rId7"/>
    <p:sldId id="298" r:id="rId8"/>
    <p:sldId id="299" r:id="rId9"/>
    <p:sldId id="300" r:id="rId10"/>
    <p:sldId id="30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73"/>
    <a:srgbClr val="A0B970"/>
    <a:srgbClr val="DAEFC3"/>
    <a:srgbClr val="CCE9AD"/>
    <a:srgbClr val="9DB770"/>
    <a:srgbClr val="9BB67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8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4248" y="2716219"/>
            <a:ext cx="10644488" cy="1995824"/>
          </a:xfrm>
        </p:spPr>
        <p:txBody>
          <a:bodyPr>
            <a:normAutofit/>
          </a:bodyPr>
          <a:lstStyle/>
          <a:p>
            <a:pPr>
              <a:lnSpc>
                <a:spcPts val="5500"/>
              </a:lnSpc>
            </a:pPr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9B: Evaluating </a:t>
            </a:r>
          </a:p>
          <a:p>
            <a:pPr>
              <a:lnSpc>
                <a:spcPts val="5500"/>
              </a:lnSpc>
            </a:pPr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the Benefits and Costs </a:t>
            </a:r>
            <a:endParaRPr lang="en-US" sz="54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 smtClean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3797" y="1486835"/>
            <a:ext cx="37338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</a:t>
            </a:r>
            <a:r>
              <a:rPr lang="en-US" sz="54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9: Borrowing</a:t>
            </a:r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806" y="5084161"/>
            <a:ext cx="3581400" cy="4095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899" y="6403146"/>
            <a:ext cx="5616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w Cen MT Condensed" panose="020B0606020104020203" pitchFamily="34" charset="0"/>
              </a:rPr>
              <a:t>©2017, Minnesota Council on Economic Education. Developed in partnership with the Federal Reserve Bank of St. Louis.</a:t>
            </a:r>
            <a:endParaRPr lang="en-US" sz="1200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9B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14" name="Content Placeholder 2"/>
          <p:cNvSpPr>
            <a:spLocks noGrp="1"/>
          </p:cNvSpPr>
          <p:nvPr/>
        </p:nvSpPr>
        <p:spPr>
          <a:xfrm>
            <a:off x="1431256" y="1461354"/>
            <a:ext cx="9397159" cy="2152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Student loan</a:t>
            </a:r>
          </a:p>
          <a:p>
            <a:pPr lvl="0"/>
            <a:r>
              <a:rPr lang="en-US" sz="4000" dirty="0">
                <a:latin typeface="Tw Cen MT Condensed" panose="020B0606020104020203" pitchFamily="34" charset="0"/>
              </a:rPr>
              <a:t>Issuer: </a:t>
            </a:r>
            <a:r>
              <a:rPr lang="en-US" sz="4000" dirty="0" smtClean="0">
                <a:latin typeface="Tw Cen MT Condensed" panose="020B0606020104020203" pitchFamily="34" charset="0"/>
              </a:rPr>
              <a:t>the federal </a:t>
            </a:r>
            <a:r>
              <a:rPr lang="en-US" sz="4000" dirty="0">
                <a:latin typeface="Tw Cen MT Condensed" panose="020B0606020104020203" pitchFamily="34" charset="0"/>
              </a:rPr>
              <a:t>government or financial institutions </a:t>
            </a:r>
          </a:p>
          <a:p>
            <a:pPr lvl="0">
              <a:lnSpc>
                <a:spcPts val="3500"/>
              </a:lnSpc>
              <a:spcBef>
                <a:spcPts val="1200"/>
              </a:spcBef>
            </a:pPr>
            <a:r>
              <a:rPr lang="en-US" sz="4000" dirty="0">
                <a:latin typeface="Tw Cen MT Condensed" panose="020B0606020104020203" pitchFamily="34" charset="0"/>
              </a:rPr>
              <a:t>Pay for education beyond high school with the obligation to repay after </a:t>
            </a:r>
            <a:r>
              <a:rPr lang="en-US" sz="4000" dirty="0" smtClean="0">
                <a:latin typeface="Tw Cen MT Condensed" panose="020B0606020104020203" pitchFamily="34" charset="0"/>
              </a:rPr>
              <a:t>graduation</a:t>
            </a:r>
            <a:endParaRPr lang="en-US" sz="4000" dirty="0">
              <a:latin typeface="Tw Cen MT Condensed" panose="020B0606020104020203" pitchFamily="34" charset="0"/>
            </a:endParaRPr>
          </a:p>
          <a:p>
            <a:pPr lvl="0"/>
            <a:r>
              <a:rPr lang="en-US" sz="4000" dirty="0">
                <a:latin typeface="Tw Cen MT Condensed" panose="020B0606020104020203" pitchFamily="34" charset="0"/>
              </a:rPr>
              <a:t>Finance charges assessed  </a:t>
            </a:r>
          </a:p>
          <a:p>
            <a:pPr lvl="0"/>
            <a:r>
              <a:rPr lang="en-US" sz="4000" dirty="0">
                <a:latin typeface="Tw Cen MT Condensed" panose="020B0606020104020203" pitchFamily="34" charset="0"/>
              </a:rPr>
              <a:t>Unsecured</a:t>
            </a:r>
          </a:p>
          <a:p>
            <a:pPr marL="0" lvl="0" indent="0">
              <a:buNone/>
            </a:pPr>
            <a:r>
              <a:rPr lang="en-US" sz="4000" b="1" dirty="0">
                <a:latin typeface="Tw Cen MT Condensed" panose="020B0606020104020203" pitchFamily="34" charset="0"/>
              </a:rPr>
              <a:t>Example: </a:t>
            </a:r>
            <a:r>
              <a:rPr lang="en-US" sz="4000" dirty="0">
                <a:latin typeface="Tw Cen MT Condensed" panose="020B0606020104020203" pitchFamily="34" charset="0"/>
              </a:rPr>
              <a:t>Stafford </a:t>
            </a:r>
            <a:r>
              <a:rPr lang="en-US" sz="4000" dirty="0" smtClean="0">
                <a:latin typeface="Tw Cen MT Condensed" panose="020B0606020104020203" pitchFamily="34" charset="0"/>
              </a:rPr>
              <a:t>loans</a:t>
            </a:r>
            <a:endParaRPr lang="en-US" sz="4000" dirty="0">
              <a:latin typeface="Tw Cen MT Condensed" panose="020B0606020104020203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773901" y="341110"/>
            <a:ext cx="571932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9B.1: Types of Credit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48646" y="1013525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8 of </a:t>
            </a:r>
            <a:r>
              <a:rPr lang="en-US" b="1" dirty="0">
                <a:solidFill>
                  <a:srgbClr val="005273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91598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8504" y="1454213"/>
            <a:ext cx="7351291" cy="644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How </a:t>
            </a: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does using credit affect net </a:t>
            </a:r>
            <a:r>
              <a:rPr lang="en-US" sz="40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worth?</a:t>
            </a:r>
            <a:endParaRPr lang="en-US" sz="40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25277" y="330287"/>
            <a:ext cx="4338375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</a:t>
            </a:r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Question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9B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9B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773901" y="341110"/>
            <a:ext cx="571932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9B.1: Types of Credit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48646" y="1013525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1 of </a:t>
            </a:r>
            <a:r>
              <a:rPr lang="en-US" b="1" dirty="0">
                <a:solidFill>
                  <a:srgbClr val="005273"/>
                </a:solidFill>
              </a:rPr>
              <a:t>8</a:t>
            </a:r>
          </a:p>
        </p:txBody>
      </p:sp>
      <p:sp>
        <p:nvSpPr>
          <p:cNvPr id="14" name="Content Placeholder 2"/>
          <p:cNvSpPr>
            <a:spLocks noGrp="1"/>
          </p:cNvSpPr>
          <p:nvPr/>
        </p:nvSpPr>
        <p:spPr>
          <a:xfrm>
            <a:off x="1438091" y="1394307"/>
            <a:ext cx="9369952" cy="2152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Service credit</a:t>
            </a:r>
            <a:endParaRPr lang="en-US" sz="40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r>
              <a:rPr lang="en-US" sz="40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Issuers: utility services (e.g., water, electricity, or Internet)</a:t>
            </a:r>
          </a:p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en-US" sz="40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Receive services for a given period (usually a month) and pay at the end of that period</a:t>
            </a:r>
          </a:p>
          <a:p>
            <a:r>
              <a:rPr lang="en-US" sz="40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No interest charged if bill is paid on time</a:t>
            </a:r>
          </a:p>
        </p:txBody>
      </p:sp>
    </p:spTree>
    <p:extLst>
      <p:ext uri="{BB962C8B-B14F-4D97-AF65-F5344CB8AC3E}">
        <p14:creationId xmlns:p14="http://schemas.microsoft.com/office/powerpoint/2010/main" val="412139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9B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14" name="Content Placeholder 2"/>
          <p:cNvSpPr>
            <a:spLocks noGrp="1"/>
          </p:cNvSpPr>
          <p:nvPr/>
        </p:nvSpPr>
        <p:spPr>
          <a:xfrm>
            <a:off x="1447607" y="1357044"/>
            <a:ext cx="9397159" cy="2152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Installment credit</a:t>
            </a:r>
          </a:p>
          <a:p>
            <a:pPr lvl="0">
              <a:lnSpc>
                <a:spcPts val="3500"/>
              </a:lnSpc>
            </a:pPr>
            <a:r>
              <a:rPr lang="en-US" sz="4000" dirty="0" smtClean="0">
                <a:latin typeface="Tw Cen MT Condensed" panose="020B0606020104020203" pitchFamily="34" charset="0"/>
              </a:rPr>
              <a:t>Issuers</a:t>
            </a:r>
            <a:r>
              <a:rPr lang="en-US" sz="4000" dirty="0">
                <a:latin typeface="Tw Cen MT Condensed" panose="020B0606020104020203" pitchFamily="34" charset="0"/>
              </a:rPr>
              <a:t>: stores or companies</a:t>
            </a:r>
          </a:p>
          <a:p>
            <a:pPr lvl="0">
              <a:lnSpc>
                <a:spcPts val="3500"/>
              </a:lnSpc>
            </a:pPr>
            <a:r>
              <a:rPr lang="en-US" sz="4000" dirty="0">
                <a:latin typeface="Tw Cen MT Condensed" panose="020B0606020104020203" pitchFamily="34" charset="0"/>
              </a:rPr>
              <a:t>Buy goods or services with equal payments over a set period (e.g., a year) </a:t>
            </a:r>
          </a:p>
          <a:p>
            <a:pPr lvl="0">
              <a:lnSpc>
                <a:spcPts val="3500"/>
              </a:lnSpc>
            </a:pPr>
            <a:r>
              <a:rPr lang="en-US" sz="4000" dirty="0">
                <a:latin typeface="Tw Cen MT Condensed" panose="020B0606020104020203" pitchFamily="34" charset="0"/>
              </a:rPr>
              <a:t>Down payment often required </a:t>
            </a:r>
          </a:p>
          <a:p>
            <a:pPr lvl="0">
              <a:lnSpc>
                <a:spcPts val="3500"/>
              </a:lnSpc>
            </a:pPr>
            <a:r>
              <a:rPr lang="en-US" sz="4000" dirty="0">
                <a:latin typeface="Tw Cen MT Condensed" panose="020B0606020104020203" pitchFamily="34" charset="0"/>
              </a:rPr>
              <a:t>Finance charges (interest) </a:t>
            </a:r>
            <a:r>
              <a:rPr lang="en-US" sz="4000" dirty="0" smtClean="0">
                <a:latin typeface="Tw Cen MT Condensed" panose="020B0606020104020203" pitchFamily="34" charset="0"/>
              </a:rPr>
              <a:t>possible</a:t>
            </a:r>
            <a:endParaRPr lang="en-US" sz="4000" dirty="0">
              <a:latin typeface="Tw Cen MT Condensed" panose="020B0606020104020203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773901" y="341110"/>
            <a:ext cx="571932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9B.1: Types of Credit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48646" y="1013525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2 of </a:t>
            </a:r>
            <a:r>
              <a:rPr lang="en-US" b="1" dirty="0">
                <a:solidFill>
                  <a:srgbClr val="005273"/>
                </a:solidFill>
              </a:rPr>
              <a:t>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47607" y="4803912"/>
            <a:ext cx="9617809" cy="1571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3800"/>
              </a:lnSpc>
            </a:pPr>
            <a:r>
              <a:rPr lang="en-US" sz="4000" b="1" dirty="0">
                <a:latin typeface="Tw Cen MT Condensed" panose="020B0606020104020203" pitchFamily="34" charset="0"/>
              </a:rPr>
              <a:t>Example: </a:t>
            </a:r>
            <a:r>
              <a:rPr lang="en-US" sz="4000" dirty="0">
                <a:latin typeface="Tw Cen MT Condensed" panose="020B0606020104020203" pitchFamily="34" charset="0"/>
              </a:rPr>
              <a:t>Purchase a $700 bicycle </a:t>
            </a:r>
            <a:r>
              <a:rPr lang="en-US" sz="4000" dirty="0" smtClean="0">
                <a:latin typeface="Tw Cen MT Condensed" panose="020B0606020104020203" pitchFamily="34" charset="0"/>
              </a:rPr>
              <a:t>at </a:t>
            </a:r>
            <a:r>
              <a:rPr lang="en-US" sz="4000" dirty="0">
                <a:latin typeface="Tw Cen MT Condensed" panose="020B0606020104020203" pitchFamily="34" charset="0"/>
              </a:rPr>
              <a:t>a bike shop and pay $100 (the down payment) </a:t>
            </a:r>
            <a:r>
              <a:rPr lang="en-US" sz="4000" dirty="0" smtClean="0">
                <a:latin typeface="Tw Cen MT Condensed" panose="020B0606020104020203" pitchFamily="34" charset="0"/>
              </a:rPr>
              <a:t>and </a:t>
            </a:r>
            <a:r>
              <a:rPr lang="en-US" sz="4000" dirty="0">
                <a:latin typeface="Tw Cen MT Condensed" panose="020B0606020104020203" pitchFamily="34" charset="0"/>
              </a:rPr>
              <a:t>$55 per month for a year at a 10% interest rate </a:t>
            </a:r>
            <a:r>
              <a:rPr lang="en-US" sz="4000" dirty="0" smtClean="0">
                <a:latin typeface="Tw Cen MT Condensed" panose="020B0606020104020203" pitchFamily="34" charset="0"/>
              </a:rPr>
              <a:t>($</a:t>
            </a:r>
            <a:r>
              <a:rPr lang="en-US" sz="4000" dirty="0">
                <a:latin typeface="Tw Cen MT Condensed" panose="020B0606020104020203" pitchFamily="34" charset="0"/>
              </a:rPr>
              <a:t>600 × 0.10 = $60 and $660/12 = $55</a:t>
            </a:r>
            <a:r>
              <a:rPr lang="en-US" sz="4000" dirty="0" smtClean="0">
                <a:latin typeface="Tw Cen MT Condensed" panose="020B0606020104020203" pitchFamily="34" charset="0"/>
              </a:rPr>
              <a:t>)</a:t>
            </a:r>
            <a:endParaRPr lang="en-US" sz="4000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43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9B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14" name="Content Placeholder 2"/>
          <p:cNvSpPr>
            <a:spLocks noGrp="1"/>
          </p:cNvSpPr>
          <p:nvPr/>
        </p:nvSpPr>
        <p:spPr>
          <a:xfrm>
            <a:off x="1431256" y="1382857"/>
            <a:ext cx="9397159" cy="2152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Charge card</a:t>
            </a:r>
          </a:p>
          <a:p>
            <a:pPr lvl="0">
              <a:lnSpc>
                <a:spcPts val="3500"/>
              </a:lnSpc>
            </a:pPr>
            <a:r>
              <a:rPr lang="en-US" sz="4000" dirty="0">
                <a:latin typeface="Tw Cen MT Condensed" panose="020B0606020104020203" pitchFamily="34" charset="0"/>
              </a:rPr>
              <a:t>Issuers: stores or companies (e.g., </a:t>
            </a:r>
            <a:r>
              <a:rPr lang="en-US" sz="4000" dirty="0" smtClean="0">
                <a:latin typeface="Tw Cen MT Condensed" panose="020B0606020104020203" pitchFamily="34" charset="0"/>
              </a:rPr>
              <a:t>American Express and department store charge cards)</a:t>
            </a:r>
            <a:endParaRPr lang="en-US" sz="4000" dirty="0">
              <a:latin typeface="Tw Cen MT Condensed" panose="020B0606020104020203" pitchFamily="34" charset="0"/>
            </a:endParaRPr>
          </a:p>
          <a:p>
            <a:pPr lvl="0">
              <a:lnSpc>
                <a:spcPts val="3500"/>
              </a:lnSpc>
              <a:spcBef>
                <a:spcPts val="1200"/>
              </a:spcBef>
            </a:pPr>
            <a:r>
              <a:rPr lang="en-US" sz="4000" dirty="0">
                <a:latin typeface="Tw Cen MT Condensed" panose="020B0606020104020203" pitchFamily="34" charset="0"/>
              </a:rPr>
              <a:t>Buy goods and services </a:t>
            </a:r>
            <a:r>
              <a:rPr lang="en-US" sz="4000" dirty="0" smtClean="0">
                <a:latin typeface="Tw Cen MT Condensed" panose="020B0606020104020203" pitchFamily="34" charset="0"/>
              </a:rPr>
              <a:t>and repay in full at the end of the month</a:t>
            </a:r>
            <a:endParaRPr lang="en-US" sz="4000" dirty="0">
              <a:latin typeface="Tw Cen MT Condensed" panose="020B0606020104020203" pitchFamily="34" charset="0"/>
            </a:endParaRPr>
          </a:p>
          <a:p>
            <a:pPr lvl="0"/>
            <a:r>
              <a:rPr lang="en-US" sz="4000" dirty="0" smtClean="0">
                <a:latin typeface="Tw Cen MT Condensed" panose="020B0606020104020203" pitchFamily="34" charset="0"/>
              </a:rPr>
              <a:t>Generally interest free</a:t>
            </a:r>
            <a:endParaRPr lang="en-US" sz="4000" dirty="0">
              <a:latin typeface="Tw Cen MT Condensed" panose="020B0606020104020203" pitchFamily="34" charset="0"/>
            </a:endParaRPr>
          </a:p>
          <a:p>
            <a:pPr lvl="0"/>
            <a:r>
              <a:rPr lang="en-US" sz="4000" dirty="0" smtClean="0">
                <a:latin typeface="Tw Cen MT Condensed" panose="020B0606020104020203" pitchFamily="34" charset="0"/>
              </a:rPr>
              <a:t>Often an </a:t>
            </a:r>
            <a:r>
              <a:rPr lang="en-US" sz="4000" dirty="0">
                <a:latin typeface="Tw Cen MT Condensed" panose="020B0606020104020203" pitchFamily="34" charset="0"/>
              </a:rPr>
              <a:t>annual fee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773901" y="341110"/>
            <a:ext cx="571932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9B.1: Types of Credit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48646" y="1013525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3 of </a:t>
            </a:r>
            <a:r>
              <a:rPr lang="en-US" b="1" dirty="0">
                <a:solidFill>
                  <a:srgbClr val="005273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03666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9B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14" name="Content Placeholder 2"/>
          <p:cNvSpPr>
            <a:spLocks noGrp="1"/>
          </p:cNvSpPr>
          <p:nvPr/>
        </p:nvSpPr>
        <p:spPr>
          <a:xfrm>
            <a:off x="1431256" y="1362498"/>
            <a:ext cx="9397159" cy="2152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Credit card</a:t>
            </a:r>
          </a:p>
          <a:p>
            <a:pPr lvl="0">
              <a:lnSpc>
                <a:spcPts val="3500"/>
              </a:lnSpc>
              <a:spcBef>
                <a:spcPts val="1200"/>
              </a:spcBef>
            </a:pPr>
            <a:r>
              <a:rPr lang="en-US" sz="4000" dirty="0">
                <a:latin typeface="Tw Cen MT Condensed" panose="020B0606020104020203" pitchFamily="34" charset="0"/>
              </a:rPr>
              <a:t>Issuers: stores or companies (e.g., MasterCard, Discover, and VISA)</a:t>
            </a:r>
          </a:p>
          <a:p>
            <a:pPr lvl="0">
              <a:lnSpc>
                <a:spcPts val="3500"/>
              </a:lnSpc>
              <a:spcBef>
                <a:spcPts val="1200"/>
              </a:spcBef>
            </a:pPr>
            <a:r>
              <a:rPr lang="en-US" sz="4000" dirty="0">
                <a:latin typeface="Tw Cen MT Condensed" panose="020B0606020104020203" pitchFamily="34" charset="0"/>
              </a:rPr>
              <a:t>Buy goods and services up to a given dollar limit, with a minimum payment due </a:t>
            </a:r>
            <a:r>
              <a:rPr lang="en-US" sz="4000" dirty="0" smtClean="0">
                <a:latin typeface="Tw Cen MT Condensed" panose="020B0606020104020203" pitchFamily="34" charset="0"/>
              </a:rPr>
              <a:t>each month </a:t>
            </a:r>
            <a:endParaRPr lang="en-US" sz="4000" dirty="0">
              <a:latin typeface="Tw Cen MT Condensed" panose="020B0606020104020203" pitchFamily="34" charset="0"/>
            </a:endParaRPr>
          </a:p>
          <a:p>
            <a:pPr lvl="0">
              <a:lnSpc>
                <a:spcPts val="3500"/>
              </a:lnSpc>
              <a:spcBef>
                <a:spcPts val="1200"/>
              </a:spcBef>
            </a:pPr>
            <a:r>
              <a:rPr lang="en-US" sz="4000" dirty="0">
                <a:latin typeface="Tw Cen MT Condensed" panose="020B0606020104020203" pitchFamily="34" charset="0"/>
              </a:rPr>
              <a:t>No interest charged if paid in full at the end of the month; interest charged the next month on the unpaid balance </a:t>
            </a:r>
          </a:p>
          <a:p>
            <a:pPr lvl="0"/>
            <a:r>
              <a:rPr lang="en-US" sz="4000" dirty="0">
                <a:latin typeface="Tw Cen MT Condensed" panose="020B0606020104020203" pitchFamily="34" charset="0"/>
              </a:rPr>
              <a:t>May have an annual fee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773901" y="341110"/>
            <a:ext cx="571932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9B.1: Types of Credit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48646" y="1013525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4 of </a:t>
            </a:r>
            <a:r>
              <a:rPr lang="en-US" b="1" dirty="0">
                <a:solidFill>
                  <a:srgbClr val="005273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19678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9B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14" name="Content Placeholder 2"/>
          <p:cNvSpPr>
            <a:spLocks noGrp="1"/>
          </p:cNvSpPr>
          <p:nvPr/>
        </p:nvSpPr>
        <p:spPr>
          <a:xfrm>
            <a:off x="1431256" y="1378974"/>
            <a:ext cx="9397159" cy="2152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Personal loan</a:t>
            </a:r>
          </a:p>
          <a:p>
            <a:pPr lvl="0">
              <a:spcBef>
                <a:spcPts val="600"/>
              </a:spcBef>
            </a:pPr>
            <a:r>
              <a:rPr lang="en-US" sz="4000" dirty="0">
                <a:latin typeface="Tw Cen MT Condensed" panose="020B0606020104020203" pitchFamily="34" charset="0"/>
              </a:rPr>
              <a:t>Issuers: financial institutions </a:t>
            </a:r>
          </a:p>
          <a:p>
            <a:pPr lvl="0">
              <a:spcBef>
                <a:spcPts val="600"/>
              </a:spcBef>
            </a:pPr>
            <a:r>
              <a:rPr lang="en-US" sz="4000" dirty="0">
                <a:latin typeface="Tw Cen MT Condensed" panose="020B0606020104020203" pitchFamily="34" charset="0"/>
              </a:rPr>
              <a:t>Make purchases or pay off past debts </a:t>
            </a:r>
          </a:p>
          <a:p>
            <a:pPr lvl="0">
              <a:spcBef>
                <a:spcPts val="600"/>
              </a:spcBef>
            </a:pPr>
            <a:r>
              <a:rPr lang="en-US" sz="4000" dirty="0">
                <a:latin typeface="Tw Cen MT Condensed" panose="020B0606020104020203" pitchFamily="34" charset="0"/>
              </a:rPr>
              <a:t>Finance charges assessed</a:t>
            </a:r>
          </a:p>
          <a:p>
            <a:pPr lvl="0">
              <a:spcBef>
                <a:spcPts val="600"/>
              </a:spcBef>
            </a:pPr>
            <a:r>
              <a:rPr lang="en-US" sz="4000" dirty="0">
                <a:latin typeface="Tw Cen MT Condensed" panose="020B0606020104020203" pitchFamily="34" charset="0"/>
              </a:rPr>
              <a:t>Typically unsecured (no collateral [valuable asset] required</a:t>
            </a:r>
            <a:r>
              <a:rPr lang="en-US" sz="4000" dirty="0" smtClean="0">
                <a:latin typeface="Tw Cen MT Condensed" panose="020B0606020104020203" pitchFamily="34" charset="0"/>
              </a:rPr>
              <a:t>)</a:t>
            </a:r>
            <a:endParaRPr lang="en-US" sz="4000" dirty="0">
              <a:latin typeface="Tw Cen MT Condensed" panose="020B0606020104020203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773901" y="341110"/>
            <a:ext cx="571932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9B.1: Types of Credit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48646" y="1013525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5 of </a:t>
            </a:r>
            <a:r>
              <a:rPr lang="en-US" b="1" dirty="0">
                <a:solidFill>
                  <a:srgbClr val="005273"/>
                </a:solidFill>
              </a:rPr>
              <a:t>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31256" y="4711791"/>
            <a:ext cx="1001524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4000" b="1" dirty="0">
                <a:latin typeface="Tw Cen MT Condensed" panose="020B0606020104020203" pitchFamily="34" charset="0"/>
              </a:rPr>
              <a:t>Example: </a:t>
            </a:r>
            <a:r>
              <a:rPr lang="en-US" sz="4000" dirty="0">
                <a:latin typeface="Tw Cen MT Condensed" panose="020B0606020104020203" pitchFamily="34" charset="0"/>
              </a:rPr>
              <a:t>Borrow $3,000 from a credit union to purchase a boat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2243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9B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14" name="Content Placeholder 2"/>
          <p:cNvSpPr>
            <a:spLocks noGrp="1"/>
          </p:cNvSpPr>
          <p:nvPr/>
        </p:nvSpPr>
        <p:spPr>
          <a:xfrm>
            <a:off x="1431256" y="1346022"/>
            <a:ext cx="9397159" cy="2152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Auto loan</a:t>
            </a:r>
          </a:p>
          <a:p>
            <a:pPr>
              <a:spcBef>
                <a:spcPts val="600"/>
              </a:spcBef>
            </a:pPr>
            <a:r>
              <a:rPr lang="en-US" sz="40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Issuer: f</a:t>
            </a:r>
            <a:r>
              <a:rPr lang="en-US" sz="40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inancial </a:t>
            </a:r>
            <a:r>
              <a:rPr lang="en-US" sz="40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institutions or auto dealerships</a:t>
            </a:r>
          </a:p>
          <a:p>
            <a:pPr>
              <a:lnSpc>
                <a:spcPts val="3500"/>
              </a:lnSpc>
            </a:pPr>
            <a:r>
              <a:rPr lang="en-US" sz="40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Buy a car with equal payments over a set period (usually several years)</a:t>
            </a:r>
          </a:p>
          <a:p>
            <a:r>
              <a:rPr lang="en-US" sz="40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Typically secured, with the car being the collateral</a:t>
            </a:r>
          </a:p>
          <a:p>
            <a:r>
              <a:rPr lang="en-US" sz="40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Finance charges </a:t>
            </a:r>
            <a:r>
              <a:rPr lang="en-US" sz="40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assessed</a:t>
            </a:r>
            <a:endParaRPr lang="en-US" sz="40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773901" y="341110"/>
            <a:ext cx="571932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Visul</a:t>
            </a:r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9B.1: Types of Credit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7358" y="5039602"/>
            <a:ext cx="11241928" cy="1564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US" sz="38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Example: </a:t>
            </a:r>
            <a:r>
              <a:rPr lang="en-US" sz="38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Borrow $10,000 from a commercial bank and make 60 monthly payments of $200 </a:t>
            </a:r>
            <a:r>
              <a:rPr lang="en-US" sz="38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(</a:t>
            </a:r>
            <a:r>
              <a:rPr lang="en-US" sz="38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or a total of $12,000 = 60 x $200, so the finance charges [including interest] </a:t>
            </a:r>
            <a:r>
              <a:rPr lang="en-US" sz="38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are </a:t>
            </a:r>
            <a:r>
              <a:rPr lang="en-US" sz="38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$2,000 = $12,000 </a:t>
            </a:r>
            <a:r>
              <a:rPr lang="en-US" sz="38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– </a:t>
            </a:r>
            <a:r>
              <a:rPr lang="en-US" sz="38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$10,000</a:t>
            </a:r>
            <a:r>
              <a:rPr lang="en-US" sz="38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).</a:t>
            </a:r>
            <a:endParaRPr lang="en-US" sz="38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773901" y="341110"/>
            <a:ext cx="571932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9B.1: Types of Credit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48646" y="1013525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</a:t>
            </a:r>
            <a:r>
              <a:rPr lang="en-US" b="1" dirty="0" smtClean="0">
                <a:solidFill>
                  <a:srgbClr val="005273"/>
                </a:solidFill>
              </a:rPr>
              <a:t>6 </a:t>
            </a:r>
            <a:r>
              <a:rPr lang="en-US" b="1" dirty="0" smtClean="0">
                <a:solidFill>
                  <a:srgbClr val="005273"/>
                </a:solidFill>
              </a:rPr>
              <a:t>of </a:t>
            </a:r>
            <a:r>
              <a:rPr lang="en-US" b="1" dirty="0">
                <a:solidFill>
                  <a:srgbClr val="005273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44831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9B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14" name="Content Placeholder 2"/>
          <p:cNvSpPr>
            <a:spLocks noGrp="1"/>
          </p:cNvSpPr>
          <p:nvPr/>
        </p:nvSpPr>
        <p:spPr>
          <a:xfrm>
            <a:off x="1431256" y="1362498"/>
            <a:ext cx="9397159" cy="2152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Home loan (mortgage)</a:t>
            </a:r>
          </a:p>
          <a:p>
            <a:pPr lvl="0">
              <a:spcBef>
                <a:spcPts val="600"/>
              </a:spcBef>
            </a:pPr>
            <a:r>
              <a:rPr lang="en-US" sz="4000" dirty="0">
                <a:latin typeface="Tw Cen MT Condensed" panose="020B0606020104020203" pitchFamily="34" charset="0"/>
              </a:rPr>
              <a:t>Issuers: financial institutions </a:t>
            </a:r>
          </a:p>
          <a:p>
            <a:pPr lvl="0">
              <a:spcBef>
                <a:spcPts val="600"/>
              </a:spcBef>
            </a:pPr>
            <a:r>
              <a:rPr lang="en-US" sz="4000" dirty="0">
                <a:latin typeface="Tw Cen MT Condensed" panose="020B0606020104020203" pitchFamily="34" charset="0"/>
              </a:rPr>
              <a:t>Purchase a house or property </a:t>
            </a:r>
          </a:p>
          <a:p>
            <a:pPr lvl="0">
              <a:lnSpc>
                <a:spcPts val="3500"/>
              </a:lnSpc>
            </a:pPr>
            <a:r>
              <a:rPr lang="en-US" sz="4000" dirty="0">
                <a:latin typeface="Tw Cen MT Condensed" panose="020B0606020104020203" pitchFamily="34" charset="0"/>
              </a:rPr>
              <a:t>Typically secured, with the collateral being the house or property </a:t>
            </a:r>
          </a:p>
          <a:p>
            <a:pPr lvl="0"/>
            <a:r>
              <a:rPr lang="en-US" sz="4000" dirty="0">
                <a:latin typeface="Tw Cen MT Condensed" panose="020B0606020104020203" pitchFamily="34" charset="0"/>
              </a:rPr>
              <a:t>Finance charges </a:t>
            </a:r>
            <a:r>
              <a:rPr lang="en-US" sz="4000" dirty="0" smtClean="0">
                <a:latin typeface="Tw Cen MT Condensed" panose="020B0606020104020203" pitchFamily="34" charset="0"/>
              </a:rPr>
              <a:t>assessed</a:t>
            </a:r>
            <a:endParaRPr lang="en-US" sz="4000" dirty="0">
              <a:latin typeface="Tw Cen MT Condensed" panose="020B0606020104020203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773901" y="341110"/>
            <a:ext cx="571932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9B.1: Types of Credit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48646" y="1013525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7 of </a:t>
            </a:r>
            <a:r>
              <a:rPr lang="en-US" b="1" dirty="0">
                <a:solidFill>
                  <a:srgbClr val="005273"/>
                </a:solidFill>
              </a:rPr>
              <a:t>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0086" y="5025348"/>
            <a:ext cx="11751289" cy="1557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3800"/>
              </a:lnSpc>
            </a:pPr>
            <a:r>
              <a:rPr lang="en-US" sz="3600" b="1" dirty="0">
                <a:latin typeface="Tw Cen MT Condensed" panose="020B0606020104020203" pitchFamily="34" charset="0"/>
              </a:rPr>
              <a:t>Example: </a:t>
            </a:r>
            <a:r>
              <a:rPr lang="en-US" sz="3600" dirty="0">
                <a:latin typeface="Tw Cen MT Condensed" panose="020B0606020104020203" pitchFamily="34" charset="0"/>
              </a:rPr>
              <a:t>Borrow $200,000 from a mortgage company and make </a:t>
            </a:r>
            <a:r>
              <a:rPr lang="en-US" sz="3600" dirty="0" smtClean="0">
                <a:latin typeface="Tw Cen MT Condensed" panose="020B0606020104020203" pitchFamily="34" charset="0"/>
              </a:rPr>
              <a:t>360 monthly </a:t>
            </a:r>
            <a:r>
              <a:rPr lang="en-US" sz="3600" dirty="0">
                <a:latin typeface="Tw Cen MT Condensed" panose="020B0606020104020203" pitchFamily="34" charset="0"/>
              </a:rPr>
              <a:t>payments of $1,100 (or a total of $396,000 = 360 × $1,100, </a:t>
            </a:r>
            <a:r>
              <a:rPr lang="en-US" sz="3600" dirty="0" smtClean="0">
                <a:latin typeface="Tw Cen MT Condensed" panose="020B0606020104020203" pitchFamily="34" charset="0"/>
              </a:rPr>
              <a:t>so </a:t>
            </a:r>
            <a:r>
              <a:rPr lang="en-US" sz="3600" dirty="0">
                <a:latin typeface="Tw Cen MT Condensed" panose="020B0606020104020203" pitchFamily="34" charset="0"/>
              </a:rPr>
              <a:t>the finance charges </a:t>
            </a:r>
            <a:r>
              <a:rPr lang="en-US" sz="3600" dirty="0" smtClean="0">
                <a:latin typeface="Tw Cen MT Condensed" panose="020B0606020104020203" pitchFamily="34" charset="0"/>
              </a:rPr>
              <a:t>[including interest] are </a:t>
            </a:r>
            <a:r>
              <a:rPr lang="en-US" sz="3600" dirty="0">
                <a:latin typeface="Tw Cen MT Condensed" panose="020B0606020104020203" pitchFamily="34" charset="0"/>
              </a:rPr>
              <a:t>$196,000 = $396,000 – $200,000</a:t>
            </a:r>
            <a:r>
              <a:rPr lang="en-US" sz="3600" dirty="0" smtClean="0">
                <a:latin typeface="Tw Cen MT Condensed" panose="020B0606020104020203" pitchFamily="34" charset="0"/>
              </a:rPr>
              <a:t>).</a:t>
            </a:r>
            <a:endParaRPr lang="en-US" sz="3600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24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</TotalTime>
  <Words>607</Words>
  <Application>Microsoft Office PowerPoint</Application>
  <PresentationFormat>Widescreen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Angsana New</vt:lpstr>
      <vt:lpstr>Arial</vt:lpstr>
      <vt:lpstr>Calibri</vt:lpstr>
      <vt:lpstr>Calibri Light</vt:lpstr>
      <vt:lpstr>Tw Cen MT Condensed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Johnson, Lydia H</cp:lastModifiedBy>
  <cp:revision>135</cp:revision>
  <dcterms:created xsi:type="dcterms:W3CDTF">2016-07-22T18:34:21Z</dcterms:created>
  <dcterms:modified xsi:type="dcterms:W3CDTF">2017-02-14T17:34:24Z</dcterms:modified>
</cp:coreProperties>
</file>