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4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  <a:srgbClr val="A0B970"/>
    <a:srgbClr val="DAEFC3"/>
    <a:srgbClr val="CCE9AD"/>
    <a:srgbClr val="9DB7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248" y="2716219"/>
            <a:ext cx="10644488" cy="165576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9A: The Three C’s of Credit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3797" y="1486835"/>
            <a:ext cx="37338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9: Borrowing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6" y="5084161"/>
            <a:ext cx="3581400" cy="409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</a:t>
            </a: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4434" y="1478927"/>
            <a:ext cx="9420726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do lenders evaluate risk when making loans?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25277" y="330287"/>
            <a:ext cx="4338375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9A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9A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84173" y="343899"/>
            <a:ext cx="7251566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9A.1: The Three C’s of Credit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01059" y="1277562"/>
            <a:ext cx="11393905" cy="5252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Capacity</a:t>
            </a:r>
            <a:endParaRPr lang="en-US" sz="3600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What is the individual’s </a:t>
            </a:r>
            <a:r>
              <a:rPr lang="en-US" sz="3600" b="1" i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ability</a:t>
            </a:r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to repay the loan?</a:t>
            </a:r>
            <a:endParaRPr lang="en-US" sz="3600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Factors include the following:</a:t>
            </a:r>
          </a:p>
          <a:p>
            <a:pPr marL="1257300" lvl="2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Amount and sources of income </a:t>
            </a:r>
          </a:p>
          <a:p>
            <a:pPr marL="1257300" lvl="2" indent="-342900">
              <a:lnSpc>
                <a:spcPts val="3500"/>
              </a:lnSpc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Steadiness of income (e.g., years with same employer and/or stable dividend income) </a:t>
            </a:r>
          </a:p>
          <a:p>
            <a:pPr marL="1257300" lvl="2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Amount of monthly living expenses (incl. debt, alimony, or child support) </a:t>
            </a:r>
          </a:p>
          <a:p>
            <a:pPr marL="1257300" lvl="2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Number of dependents</a:t>
            </a:r>
          </a:p>
          <a:p>
            <a:pPr marL="1257300" lvl="2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Level of education and training</a:t>
            </a:r>
            <a:endParaRPr lang="en-US" sz="36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88903" y="10199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1 of 3</a:t>
            </a:r>
          </a:p>
        </p:txBody>
      </p:sp>
    </p:spTree>
    <p:extLst>
      <p:ext uri="{BB962C8B-B14F-4D97-AF65-F5344CB8AC3E}">
        <p14:creationId xmlns:p14="http://schemas.microsoft.com/office/powerpoint/2010/main" val="720432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9A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504" y="1277562"/>
            <a:ext cx="11040978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Character</a:t>
            </a:r>
            <a:endParaRPr lang="en-US" sz="3600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What is the individual’s </a:t>
            </a:r>
            <a:r>
              <a:rPr lang="en-US" sz="3600" b="1" i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reliability </a:t>
            </a:r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to repay the loan?</a:t>
            </a:r>
            <a:endParaRPr lang="en-US" sz="3600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Factors include the following:</a:t>
            </a:r>
          </a:p>
          <a:p>
            <a:pPr marL="1257300" lvl="2" indent="-342900">
              <a:lnSpc>
                <a:spcPts val="3500"/>
              </a:lnSpc>
              <a:spcBef>
                <a:spcPts val="12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</a:rPr>
              <a:t>Credit score (which measures an individual’s credit risk based on his or her bill-payment history, length of using credit, and credit balances as a percent of his or her credit limits and other measures) </a:t>
            </a:r>
          </a:p>
          <a:p>
            <a:pPr marL="1257300" lvl="2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Years of living at the same address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84173" y="343899"/>
            <a:ext cx="7251566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9A.1: The Three C’s of Credit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88903" y="10199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2 of 3</a:t>
            </a:r>
          </a:p>
        </p:txBody>
      </p:sp>
    </p:spTree>
    <p:extLst>
      <p:ext uri="{BB962C8B-B14F-4D97-AF65-F5344CB8AC3E}">
        <p14:creationId xmlns:p14="http://schemas.microsoft.com/office/powerpoint/2010/main" val="175010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9A</a:t>
            </a:r>
          </a:p>
        </p:txBody>
      </p:sp>
      <p:sp>
        <p:nvSpPr>
          <p:cNvPr id="4" name="Rectangle 3"/>
          <p:cNvSpPr/>
          <p:nvPr/>
        </p:nvSpPr>
        <p:spPr>
          <a:xfrm>
            <a:off x="1435784" y="1277562"/>
            <a:ext cx="9344512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Collateral</a:t>
            </a:r>
            <a:endParaRPr lang="en-US" sz="3600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What </a:t>
            </a:r>
            <a:r>
              <a:rPr lang="en-US" sz="3600" b="1" i="1" dirty="0">
                <a:latin typeface="Tw Cen MT Condensed" panose="020B0606020104020203" pitchFamily="34" charset="0"/>
              </a:rPr>
              <a:t>assets</a:t>
            </a:r>
            <a:r>
              <a:rPr lang="en-US" sz="3600" b="1" dirty="0">
                <a:latin typeface="Tw Cen MT Condensed" panose="020B0606020104020203" pitchFamily="34" charset="0"/>
              </a:rPr>
              <a:t> does the individual own that could be sold to repay the loan?</a:t>
            </a:r>
            <a:endParaRPr lang="en-US" sz="3600" dirty="0">
              <a:latin typeface="Tw Cen MT Condensed" panose="020B0606020104020203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Factors:</a:t>
            </a:r>
          </a:p>
          <a:p>
            <a:pPr marL="342900" lvl="0" indent="-342900">
              <a:lnSpc>
                <a:spcPts val="35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</a:rPr>
              <a:t>Amount of financial assets (e.g., savings, stock and bond holdings, and/or 401(k) account balance) </a:t>
            </a:r>
          </a:p>
          <a:p>
            <a:pPr marL="342900" lvl="0" indent="-342900">
              <a:lnSpc>
                <a:spcPts val="35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</a:rPr>
              <a:t>Market value of real assets (e.g., land, home(s), car(s), boat(s), electronics, jewelry, antiques, and/or precious metals)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US" sz="3600" dirty="0">
              <a:latin typeface="Tw Cen MT Condensed" panose="020B060602010402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84173" y="343899"/>
            <a:ext cx="7251566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9A.1: The Three C’s of Credit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88903" y="10199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3 of 3</a:t>
            </a:r>
          </a:p>
        </p:txBody>
      </p:sp>
    </p:spTree>
    <p:extLst>
      <p:ext uri="{BB962C8B-B14F-4D97-AF65-F5344CB8AC3E}">
        <p14:creationId xmlns:p14="http://schemas.microsoft.com/office/powerpoint/2010/main" val="2293803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302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Wolla, Scott A</cp:lastModifiedBy>
  <cp:revision>127</cp:revision>
  <dcterms:created xsi:type="dcterms:W3CDTF">2016-07-22T18:34:21Z</dcterms:created>
  <dcterms:modified xsi:type="dcterms:W3CDTF">2023-10-24T18:55:35Z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9c3822d-505a-4f1c-95ce-447041d13b70_Enabled">
    <vt:lpwstr>true</vt:lpwstr>
  </property>
  <property fmtid="{D5CDD505-2E9C-101B-9397-08002B2CF9AE}" pid="3" name="MSIP_Label_a9c3822d-505a-4f1c-95ce-447041d13b70_SetDate">
    <vt:lpwstr>2023-10-24T18:54:20Z</vt:lpwstr>
  </property>
  <property fmtid="{D5CDD505-2E9C-101B-9397-08002B2CF9AE}" pid="4" name="MSIP_Label_a9c3822d-505a-4f1c-95ce-447041d13b70_Method">
    <vt:lpwstr>Privileged</vt:lpwstr>
  </property>
  <property fmtid="{D5CDD505-2E9C-101B-9397-08002B2CF9AE}" pid="5" name="MSIP_Label_a9c3822d-505a-4f1c-95ce-447041d13b70_Name">
    <vt:lpwstr>a9c3822d-505a-4f1c-95ce-447041d13b70</vt:lpwstr>
  </property>
  <property fmtid="{D5CDD505-2E9C-101B-9397-08002B2CF9AE}" pid="6" name="MSIP_Label_a9c3822d-505a-4f1c-95ce-447041d13b70_SiteId">
    <vt:lpwstr>b397c653-5b19-463f-b9fc-af658ded9128</vt:lpwstr>
  </property>
  <property fmtid="{D5CDD505-2E9C-101B-9397-08002B2CF9AE}" pid="7" name="MSIP_Label_a9c3822d-505a-4f1c-95ce-447041d13b70_ActionId">
    <vt:lpwstr>4f87ecdb-cad5-4d5f-9b33-f36fd3ccd1ad</vt:lpwstr>
  </property>
  <property fmtid="{D5CDD505-2E9C-101B-9397-08002B2CF9AE}" pid="8" name="MSIP_Label_a9c3822d-505a-4f1c-95ce-447041d13b70_ContentBits">
    <vt:lpwstr>0</vt:lpwstr>
  </property>
</Properties>
</file>