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4" r:id="rId5"/>
    <p:sldId id="291" r:id="rId6"/>
    <p:sldId id="292" r:id="rId7"/>
    <p:sldId id="288" r:id="rId8"/>
    <p:sldId id="289" r:id="rId9"/>
    <p:sldId id="295" r:id="rId10"/>
    <p:sldId id="29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  <a:srgbClr val="A0B970"/>
    <a:srgbClr val="DAEFC3"/>
    <a:srgbClr val="CCE9AD"/>
    <a:srgbClr val="9DB7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248" y="2716219"/>
            <a:ext cx="10644488" cy="16557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8B: Evaluating Investment Options</a:t>
            </a:r>
            <a:endParaRPr lang="en-US" sz="54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 smtClean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3797" y="1486835"/>
            <a:ext cx="35539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8</a:t>
            </a:r>
            <a:r>
              <a:rPr lang="en-US" sz="5400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: Investing</a:t>
            </a:r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6" y="5084161"/>
            <a:ext cx="3581400" cy="409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5616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w Cen MT Condensed" panose="020B0606020104020203" pitchFamily="34" charset="0"/>
              </a:rPr>
              <a:t>©</a:t>
            </a:r>
            <a:r>
              <a:rPr lang="en-US" sz="1200" dirty="0" smtClean="0">
                <a:latin typeface="Tw Cen MT Condensed" panose="020B0606020104020203" pitchFamily="34" charset="0"/>
              </a:rPr>
              <a:t>2017, </a:t>
            </a:r>
            <a:r>
              <a:rPr lang="en-US" sz="1200" dirty="0" smtClean="0">
                <a:latin typeface="Tw Cen MT Condensed" panose="020B0606020104020203" pitchFamily="34" charset="0"/>
              </a:rPr>
              <a:t>Minnesota Council on Economic Education. Developed in partnership with the Federal Reserve Bank of St. Louis.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168240" y="346710"/>
            <a:ext cx="7890166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8B.1: Risk and </a:t>
            </a:r>
            <a:r>
              <a:rPr lang="en-US" sz="4000" b="1" dirty="0" err="1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Return</a:t>
            </a:r>
            <a:r>
              <a:rPr lang="en-US" sz="4000" b="1" dirty="0" err="1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  <a:sym typeface="Symbol" panose="05050102010706020507" pitchFamily="18" charset="2"/>
              </a:rPr>
              <a:t>Answer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  <a:sym typeface="Symbol" panose="05050102010706020507" pitchFamily="18" charset="2"/>
              </a:rPr>
              <a:t> Key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 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027149"/>
              </p:ext>
            </p:extLst>
          </p:nvPr>
        </p:nvGraphicFramePr>
        <p:xfrm>
          <a:off x="252663" y="1394896"/>
          <a:ext cx="11682663" cy="3391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981"/>
                <a:gridCol w="693956"/>
                <a:gridCol w="1263316"/>
                <a:gridCol w="565484"/>
                <a:gridCol w="1900989"/>
                <a:gridCol w="1287379"/>
                <a:gridCol w="553453"/>
                <a:gridCol w="1564105"/>
              </a:tblGrid>
              <a:tr h="274320">
                <a:tc rowSpan="2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Investment alternatives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solidFill>
                            <a:srgbClr val="005273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CRITERIA*</a:t>
                      </a: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Rate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of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return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Risk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Liquidity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Costs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</a:tr>
              <a:tr h="849091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 Commodities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4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Varies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4-5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Market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Broker,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t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ra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ns.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57881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 Collectibles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1-5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Varies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4-5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Market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ra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ns. 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0876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Mutual Funds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2-4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Varies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2-4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Mix dependent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3-5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Management 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222096" y="49304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4</a:t>
            </a:r>
            <a:r>
              <a:rPr lang="en-US" b="1" dirty="0" smtClean="0">
                <a:solidFill>
                  <a:srgbClr val="005273"/>
                </a:solidFill>
              </a:rPr>
              <a:t> of 4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2663" y="4835570"/>
            <a:ext cx="9432758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ts val="1900"/>
              </a:lnSpc>
              <a:spcBef>
                <a:spcPts val="0"/>
              </a:spcBef>
            </a:pP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NOTE: Rates 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of return are based on historical data. *1 = Very 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low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, 2 = Low, 3 = Medium, 4 = High,  5 = Very 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high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. Trans.; transaction. </a:t>
            </a:r>
            <a:endParaRPr lang="en-US" sz="20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95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071" y="1454213"/>
            <a:ext cx="9420726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w Cen MT Condensed" panose="020B0606020104020203" pitchFamily="34" charset="0"/>
                <a:cs typeface="Angsana New" panose="02020603050405020304" pitchFamily="18" charset="-34"/>
              </a:rPr>
              <a:t>How do people choose among investment options?</a:t>
            </a:r>
            <a:endParaRPr lang="en-US" sz="4000" b="1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25277" y="330287"/>
            <a:ext cx="4338375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Question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23924"/>
              </p:ext>
            </p:extLst>
          </p:nvPr>
        </p:nvGraphicFramePr>
        <p:xfrm>
          <a:off x="252663" y="1394896"/>
          <a:ext cx="11682663" cy="4729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981"/>
                <a:gridCol w="477388"/>
                <a:gridCol w="1479884"/>
                <a:gridCol w="509879"/>
                <a:gridCol w="1956594"/>
                <a:gridCol w="1287379"/>
                <a:gridCol w="553453"/>
                <a:gridCol w="1564105"/>
              </a:tblGrid>
              <a:tr h="274320">
                <a:tc rowSpan="2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Investment alternatives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solidFill>
                            <a:srgbClr val="005273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CRITERIA</a:t>
                      </a: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Rate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of return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Risk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Liquidity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Costs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</a:tr>
              <a:tr h="928001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 Cash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8621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 Checking accounts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0653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 Savings accounts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846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 Money market 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deposit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</a:rPr>
                        <a:t> </a:t>
                      </a:r>
                    </a:p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accounts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26882" y="346710"/>
            <a:ext cx="574868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8B.1: Risk and Return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55033" y="49304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1 of 4</a:t>
            </a:r>
            <a:endParaRPr lang="en-US" b="1" dirty="0">
              <a:solidFill>
                <a:srgbClr val="0052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4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861419"/>
              </p:ext>
            </p:extLst>
          </p:nvPr>
        </p:nvGraphicFramePr>
        <p:xfrm>
          <a:off x="252663" y="1394896"/>
          <a:ext cx="11682663" cy="4729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981"/>
                <a:gridCol w="477388"/>
                <a:gridCol w="1479884"/>
                <a:gridCol w="518116"/>
                <a:gridCol w="1948357"/>
                <a:gridCol w="1287379"/>
                <a:gridCol w="553453"/>
                <a:gridCol w="1564105"/>
              </a:tblGrid>
              <a:tr h="274320">
                <a:tc rowSpan="2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Investment alternatives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solidFill>
                            <a:srgbClr val="005273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CRITERIA</a:t>
                      </a: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Rate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of return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Risk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Liquidity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Costs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</a:tr>
              <a:tr h="928001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Certificates </a:t>
                      </a: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of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deposit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8621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U.S</a:t>
                      </a: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. savings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bonds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0653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Money </a:t>
                      </a: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market mutual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funds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8463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U.S</a:t>
                      </a: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. Treasury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bonds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226882" y="346710"/>
            <a:ext cx="574868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8B.1: Risk and Return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55033" y="49304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2 of 4</a:t>
            </a:r>
            <a:endParaRPr lang="en-US" b="1" dirty="0">
              <a:solidFill>
                <a:srgbClr val="0052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23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170356"/>
              </p:ext>
            </p:extLst>
          </p:nvPr>
        </p:nvGraphicFramePr>
        <p:xfrm>
          <a:off x="252663" y="1394896"/>
          <a:ext cx="11682663" cy="4729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981"/>
                <a:gridCol w="465356"/>
                <a:gridCol w="1491916"/>
                <a:gridCol w="542830"/>
                <a:gridCol w="1923643"/>
                <a:gridCol w="1287379"/>
                <a:gridCol w="553453"/>
                <a:gridCol w="1564105"/>
              </a:tblGrid>
              <a:tr h="274320">
                <a:tc rowSpan="2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Investment alternatives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solidFill>
                            <a:srgbClr val="005273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CRITERIA</a:t>
                      </a: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Rate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of return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Risk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Liquidity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Costs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</a:tr>
              <a:tr h="928001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Corporate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bonds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8621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Income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stocks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0653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Growth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stocks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8463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Real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estate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226882" y="346710"/>
            <a:ext cx="574868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8B.1: Risk and Return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55033" y="49304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3 of 4</a:t>
            </a:r>
            <a:endParaRPr lang="en-US" b="1" dirty="0">
              <a:solidFill>
                <a:srgbClr val="0052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27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352104"/>
              </p:ext>
            </p:extLst>
          </p:nvPr>
        </p:nvGraphicFramePr>
        <p:xfrm>
          <a:off x="252663" y="1394896"/>
          <a:ext cx="11682663" cy="3790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981"/>
                <a:gridCol w="440642"/>
                <a:gridCol w="1516630"/>
                <a:gridCol w="565484"/>
                <a:gridCol w="1900989"/>
                <a:gridCol w="1287379"/>
                <a:gridCol w="553453"/>
                <a:gridCol w="1564105"/>
              </a:tblGrid>
              <a:tr h="274320">
                <a:tc rowSpan="2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Investment alternatives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solidFill>
                            <a:srgbClr val="005273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CRITERIA</a:t>
                      </a: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Rate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of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return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Risk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Liquidity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Costs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</a:tr>
              <a:tr h="928001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 Commodities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98621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 Collectibles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0653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Mutual </a:t>
                      </a:r>
                      <a:r>
                        <a:rPr lang="en-US" sz="2800" b="1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funds</a:t>
                      </a:r>
                      <a:endParaRPr lang="en-US" sz="2800" b="1" baseline="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226882" y="346710"/>
            <a:ext cx="574868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8B.1: Risk and Return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55033" y="49304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4</a:t>
            </a:r>
            <a:r>
              <a:rPr lang="en-US" b="1" dirty="0" smtClean="0">
                <a:solidFill>
                  <a:srgbClr val="005273"/>
                </a:solidFill>
              </a:rPr>
              <a:t> of 4</a:t>
            </a:r>
            <a:endParaRPr lang="en-US" b="1" dirty="0">
              <a:solidFill>
                <a:srgbClr val="0052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73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168240" y="346710"/>
            <a:ext cx="7890166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8B.1: Risk and </a:t>
            </a:r>
            <a:r>
              <a:rPr lang="en-US" sz="4000" b="1" dirty="0" err="1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Return</a:t>
            </a:r>
            <a:r>
              <a:rPr lang="en-US" sz="4000" b="1" dirty="0" err="1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  <a:sym typeface="Symbol" panose="05050102010706020507" pitchFamily="18" charset="2"/>
              </a:rPr>
              <a:t>Answer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  <a:sym typeface="Symbol" panose="05050102010706020507" pitchFamily="18" charset="2"/>
              </a:rPr>
              <a:t> Key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 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516791"/>
              </p:ext>
            </p:extLst>
          </p:nvPr>
        </p:nvGraphicFramePr>
        <p:xfrm>
          <a:off x="252663" y="1394896"/>
          <a:ext cx="11682663" cy="4009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981"/>
                <a:gridCol w="477388"/>
                <a:gridCol w="1479884"/>
                <a:gridCol w="397042"/>
                <a:gridCol w="2069431"/>
                <a:gridCol w="1287379"/>
                <a:gridCol w="553453"/>
                <a:gridCol w="1564105"/>
              </a:tblGrid>
              <a:tr h="274320">
                <a:tc rowSpan="2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Investment alternatives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solidFill>
                            <a:srgbClr val="005273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CRITERIA*</a:t>
                      </a: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Rate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of return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Risk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Liquidity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Costs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</a:tr>
              <a:tr h="610194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  Cash</a:t>
                      </a:r>
                      <a:endParaRPr lang="en-US" sz="2800" dirty="0" smtClean="0">
                        <a:effectLst/>
                        <a:latin typeface="Tw Cen MT Condensed" panose="020B0606020104020203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0%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Theft,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inflation</a:t>
                      </a:r>
                      <a:endParaRPr lang="en-US" sz="2800" dirty="0" smtClean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None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60204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  Checking 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accounts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0-0.25%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Insured,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inflation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53266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  Savings 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accounts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2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0.25-1%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Insured,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inflation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Maintenance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2022">
                <a:tc>
                  <a:txBody>
                    <a:bodyPr/>
                    <a:lstStyle/>
                    <a:p>
                      <a:pPr marL="22860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Money </a:t>
                      </a: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market 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deposit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accounts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1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2.5-3.5%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Insured,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inflation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Min.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balance 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required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222096" y="49304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1 of 4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2663" y="5511739"/>
            <a:ext cx="8266442" cy="588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ts val="1900"/>
              </a:lnSpc>
              <a:spcBef>
                <a:spcPts val="0"/>
              </a:spcBef>
            </a:pP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NOTE: Rates of return are based on historical data. *1 = Very 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low</a:t>
            </a: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, 2 = Low, 3 = Medium, 4 = High, 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</a:p>
          <a:p>
            <a:pPr marR="0">
              <a:lnSpc>
                <a:spcPts val="1900"/>
              </a:lnSpc>
              <a:spcBef>
                <a:spcPts val="0"/>
              </a:spcBef>
            </a:pP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5 </a:t>
            </a: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= Very 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high</a:t>
            </a: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Min., minimum.</a:t>
            </a:r>
            <a:endParaRPr lang="en-US" sz="20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5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168240" y="346710"/>
            <a:ext cx="7890166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8B.1: Risk and </a:t>
            </a:r>
            <a:r>
              <a:rPr lang="en-US" sz="4000" b="1" dirty="0" err="1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Return</a:t>
            </a:r>
            <a:r>
              <a:rPr lang="en-US" sz="4000" b="1" dirty="0" err="1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  <a:sym typeface="Symbol" panose="05050102010706020507" pitchFamily="18" charset="2"/>
              </a:rPr>
              <a:t>Answer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  <a:sym typeface="Symbol" panose="05050102010706020507" pitchFamily="18" charset="2"/>
              </a:rPr>
              <a:t> Key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 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64792"/>
              </p:ext>
            </p:extLst>
          </p:nvPr>
        </p:nvGraphicFramePr>
        <p:xfrm>
          <a:off x="252663" y="1394896"/>
          <a:ext cx="11682663" cy="4247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981"/>
                <a:gridCol w="477388"/>
                <a:gridCol w="1479884"/>
                <a:gridCol w="397042"/>
                <a:gridCol w="2069431"/>
                <a:gridCol w="1287379"/>
                <a:gridCol w="553453"/>
                <a:gridCol w="1564105"/>
              </a:tblGrid>
              <a:tr h="274320">
                <a:tc rowSpan="2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Investment alternatives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solidFill>
                            <a:srgbClr val="005273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CRITERIA*</a:t>
                      </a: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Rate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of return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Risk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Liquidity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Costs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</a:tr>
              <a:tr h="791426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Certificates </a:t>
                      </a: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of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deposit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4-5%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Insured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Tra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nsaction,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access 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23784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U.S</a:t>
                      </a: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. savings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bonds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2-4%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Govt.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guaranteed**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Tra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nsaction,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access 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0259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Money </a:t>
                      </a: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market mutual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funds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4.5-5%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Not insured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Tra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nsaction,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other 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8463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U.S</a:t>
                      </a: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. Treasury </a:t>
                      </a: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bonds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3.5-5.5%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Govt. guaranteed**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Tra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nsaction,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access 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222096" y="49304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</a:t>
            </a:r>
            <a:r>
              <a:rPr lang="en-US" b="1" dirty="0">
                <a:solidFill>
                  <a:srgbClr val="005273"/>
                </a:solidFill>
              </a:rPr>
              <a:t>2</a:t>
            </a:r>
            <a:r>
              <a:rPr lang="en-US" b="1" dirty="0" smtClean="0">
                <a:solidFill>
                  <a:srgbClr val="005273"/>
                </a:solidFill>
              </a:rPr>
              <a:t> of 4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489" y="5716038"/>
            <a:ext cx="8266442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ts val="1900"/>
              </a:lnSpc>
              <a:spcBef>
                <a:spcPts val="0"/>
              </a:spcBef>
            </a:pP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NOTE: Rates of return are based on historical data. *1 = Very Low, 2 = Low, 3 = Medium, 4 = High, 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</a:p>
          <a:p>
            <a:pPr marR="0">
              <a:lnSpc>
                <a:spcPts val="1900"/>
              </a:lnSpc>
              <a:spcBef>
                <a:spcPts val="0"/>
              </a:spcBef>
            </a:pP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5 </a:t>
            </a: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= Very High. 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** Backed by the full faith and credit of the U.S. 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Government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. </a:t>
            </a:r>
            <a:endParaRPr lang="en-US" sz="20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1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168240" y="346710"/>
            <a:ext cx="7890166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8B.1: Risk and </a:t>
            </a:r>
            <a:r>
              <a:rPr lang="en-US" sz="4000" b="1" dirty="0" err="1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Return</a:t>
            </a:r>
            <a:r>
              <a:rPr lang="en-US" sz="4000" b="1" dirty="0" err="1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  <a:sym typeface="Symbol" panose="05050102010706020507" pitchFamily="18" charset="2"/>
              </a:rPr>
              <a:t>Answer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  <a:sym typeface="Symbol" panose="05050102010706020507" pitchFamily="18" charset="2"/>
              </a:rPr>
              <a:t> Key</a:t>
            </a:r>
            <a:r>
              <a:rPr lang="en-US" sz="4000" b="1" dirty="0" smtClean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 </a:t>
            </a:r>
            <a:endParaRPr lang="en-US" sz="4000" b="1" dirty="0">
              <a:solidFill>
                <a:schemeClr val="bg1"/>
              </a:solidFill>
              <a:latin typeface="Tw Cen MT Condensed" panose="020B0606020104020203" pitchFamily="34" charset="0"/>
              <a:cs typeface="Angsana New" panose="02020603050405020304" pitchFamily="18" charset="-34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807910"/>
              </p:ext>
            </p:extLst>
          </p:nvPr>
        </p:nvGraphicFramePr>
        <p:xfrm>
          <a:off x="252663" y="1394896"/>
          <a:ext cx="11682663" cy="4403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981"/>
                <a:gridCol w="693956"/>
                <a:gridCol w="1263316"/>
                <a:gridCol w="565484"/>
                <a:gridCol w="1900989"/>
                <a:gridCol w="1287379"/>
                <a:gridCol w="553453"/>
                <a:gridCol w="1564105"/>
              </a:tblGrid>
              <a:tr h="274320">
                <a:tc rowSpan="2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Investment alternatives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solidFill>
                            <a:srgbClr val="005273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CRITERIA*</a:t>
                      </a: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Rate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of return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Risk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Liquidity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Costs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</a:tr>
              <a:tr h="791426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Corporate bonds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3-4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6-10%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2-4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Company rating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Broker,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t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ra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ns.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6162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Income stocks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4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9-11%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3-4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Company rating/market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Broker,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t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ra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ns.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14400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Growth stocks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4-5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12-15%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4-5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Company rating/market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Broker,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t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ra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ns.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8463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Real estate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</a:t>
                      </a: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</a:rPr>
                        <a:t>4-5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Varies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3-4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Market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Agent, trans. </a:t>
                      </a:r>
                      <a:r>
                        <a:rPr lang="en-US" sz="2800" baseline="0" dirty="0" smtClean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222096" y="49304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5273"/>
                </a:solidFill>
              </a:rPr>
              <a:t>Slide 3 of 4</a:t>
            </a:r>
            <a:endParaRPr lang="en-US" b="1" dirty="0">
              <a:solidFill>
                <a:srgbClr val="00527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  <a:endParaRPr lang="en-US" sz="2000" dirty="0">
              <a:solidFill>
                <a:srgbClr val="00527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2663" y="5889535"/>
            <a:ext cx="8266442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ts val="1900"/>
              </a:lnSpc>
              <a:spcBef>
                <a:spcPts val="0"/>
              </a:spcBef>
            </a:pP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NOTE: Rates of return are based on historical data. *1 = Very Low, 2 = Low, 3 = Medium, 4 = High, 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</a:p>
          <a:p>
            <a:pPr marR="0">
              <a:lnSpc>
                <a:spcPts val="1900"/>
              </a:lnSpc>
              <a:spcBef>
                <a:spcPts val="0"/>
              </a:spcBef>
            </a:pP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5 </a:t>
            </a: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= Very High. </a:t>
            </a:r>
            <a:r>
              <a:rPr lang="en-US" sz="2000" dirty="0" smtClean="0">
                <a:latin typeface="Tw Cen MT Condensed" panose="020B0606020104020203" pitchFamily="34" charset="0"/>
                <a:ea typeface="Times New Roman" panose="02020603050405020304" pitchFamily="18" charset="0"/>
              </a:rPr>
              <a:t> Trans.; transaction.</a:t>
            </a:r>
            <a:endParaRPr lang="en-US" sz="20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6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654</Words>
  <Application>Microsoft Office PowerPoint</Application>
  <PresentationFormat>Widescreen</PresentationFormat>
  <Paragraphs>233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Angsana New</vt:lpstr>
      <vt:lpstr>Arial</vt:lpstr>
      <vt:lpstr>Calibri</vt:lpstr>
      <vt:lpstr>Calibri Light</vt:lpstr>
      <vt:lpstr>Symbol</vt:lpstr>
      <vt:lpstr>Times New Roman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Johnson, Lydia H</cp:lastModifiedBy>
  <cp:revision>124</cp:revision>
  <dcterms:created xsi:type="dcterms:W3CDTF">2016-07-22T18:34:21Z</dcterms:created>
  <dcterms:modified xsi:type="dcterms:W3CDTF">2017-02-13T20:50:06Z</dcterms:modified>
</cp:coreProperties>
</file>