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DAEFC3"/>
    <a:srgbClr val="CCE9AD"/>
    <a:srgbClr val="A0B970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253" y="2716219"/>
            <a:ext cx="10120530" cy="16557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7</a:t>
            </a:r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B</a:t>
            </a:r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: Big Spenders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525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7: Spending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417" y="1462782"/>
            <a:ext cx="8483179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does saving now affect future spending?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0063" y="330287"/>
            <a:ext cx="4128257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7B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312696" y="346710"/>
            <a:ext cx="7542789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7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B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.1: The </a:t>
            </a:r>
            <a:r>
              <a:rPr lang="en-US" sz="4000" b="1" dirty="0" err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Bigs</a:t>
            </a:r>
            <a:r>
              <a:rPr lang="en-US" sz="4000" b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</a:t>
            </a:r>
            <a:r>
              <a:rPr lang="en-US" sz="4000" b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versus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the Littles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812667"/>
              </p:ext>
            </p:extLst>
          </p:nvPr>
        </p:nvGraphicFramePr>
        <p:xfrm>
          <a:off x="576358" y="1152494"/>
          <a:ext cx="5338408" cy="551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324"/>
                <a:gridCol w="999379"/>
                <a:gridCol w="895321"/>
                <a:gridCol w="1046206"/>
                <a:gridCol w="1005016"/>
                <a:gridCol w="906162"/>
              </a:tblGrid>
              <a:tr h="390787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5273"/>
                          </a:solidFill>
                          <a:latin typeface="Tw Cen MT Condensed" panose="020B0606020104020203" pitchFamily="34" charset="0"/>
                        </a:rPr>
                        <a:t>BIGS</a:t>
                      </a:r>
                      <a:endParaRPr lang="en-US" sz="2400" dirty="0">
                        <a:solidFill>
                          <a:srgbClr val="005273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 smtClean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</a:tr>
              <a:tr h="716615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Yr.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Income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Savings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Spending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Savings</a:t>
                      </a: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balance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Interest</a:t>
                      </a: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(8%)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$40,000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$2,000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$38,000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$2,000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w Cen MT Condensed" panose="020B0606020104020203" pitchFamily="34" charset="0"/>
                        </a:rPr>
                        <a:t>   </a:t>
                      </a:r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$160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$40,160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$2,008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$38,152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$4,008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Tw Cen MT Condensed" panose="020B0606020104020203" pitchFamily="34" charset="0"/>
                        </a:rPr>
                        <a:t>   $321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$40,321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$2,016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$38,305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$6,024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 $482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$40,482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$2,024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$38,458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$8,048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 $644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$40,644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$2,032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$38,612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$10,080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 $806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9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$41,298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$2,065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$39,233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$18,291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$1,463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16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$42,468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$2,123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$40,345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$32,978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$2,638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27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$44,375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$2,219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$42,156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$56,904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$4,552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35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$45,815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$2,291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$43,524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$74,976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$5,998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035198"/>
              </p:ext>
            </p:extLst>
          </p:nvPr>
        </p:nvGraphicFramePr>
        <p:xfrm>
          <a:off x="6199625" y="1152494"/>
          <a:ext cx="5522818" cy="551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73"/>
                <a:gridCol w="955589"/>
                <a:gridCol w="947351"/>
                <a:gridCol w="1087394"/>
                <a:gridCol w="1136822"/>
                <a:gridCol w="955589"/>
              </a:tblGrid>
              <a:tr h="390787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5273"/>
                          </a:solidFill>
                          <a:latin typeface="Tw Cen MT Condensed" panose="020B0606020104020203" pitchFamily="34" charset="0"/>
                        </a:rPr>
                        <a:t>LITTLES</a:t>
                      </a:r>
                      <a:endParaRPr lang="en-US" sz="2400" dirty="0">
                        <a:solidFill>
                          <a:srgbClr val="005273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 smtClean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A0B970"/>
                    </a:solidFill>
                  </a:tcPr>
                </a:tc>
              </a:tr>
              <a:tr h="724853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Yr.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Income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Savings</a:t>
                      </a: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Spending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Savings</a:t>
                      </a: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balance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Interest</a:t>
                      </a:r>
                    </a:p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(8%)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A0B970"/>
                    </a:solidFill>
                  </a:tcPr>
                </a:tc>
              </a:tr>
              <a:tr h="44212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$40,000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$8,000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$32,000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  $8,000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   $640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$40,640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$8,128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$32,512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$16,128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Tw Cen MT Condensed" panose="020B0606020104020203" pitchFamily="34" charset="0"/>
                        </a:rPr>
                        <a:t>  $1,290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$41,290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$8,258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$33,032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$24,386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$1,951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$41,951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$8,390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$33,561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$32,776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$2,622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$42,622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$8,524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$34,098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$41,300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$3,304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DAEFC3"/>
                    </a:solidFill>
                  </a:tcPr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9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$45,416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$9,083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$36,333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$76,784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  $6,143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16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$50,753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$10,151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$40,602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$144,569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$11,566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27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$60,436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$12,087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$48,349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$267,538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$21,403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  <a:tr h="4059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w Cen MT Condensed" panose="020B0606020104020203" pitchFamily="34" charset="0"/>
                        </a:rPr>
                        <a:t>35</a:t>
                      </a:r>
                      <a:endParaRPr lang="en-US" sz="2400" dirty="0">
                        <a:solidFill>
                          <a:schemeClr val="bg1"/>
                        </a:solidFill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$68,619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$13,724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$54,895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$371,465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w Cen MT Condensed" panose="020B0606020104020203" pitchFamily="34" charset="0"/>
                        </a:rPr>
                        <a:t>$29,717</a:t>
                      </a:r>
                      <a:endParaRPr lang="en-US" sz="24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0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300</Words>
  <Application>Microsoft Office PowerPoint</Application>
  <PresentationFormat>Widescreen</PresentationFormat>
  <Paragraphs>133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105</cp:revision>
  <cp:lastPrinted>2017-02-07T22:49:01Z</cp:lastPrinted>
  <dcterms:created xsi:type="dcterms:W3CDTF">2016-07-22T18:34:21Z</dcterms:created>
  <dcterms:modified xsi:type="dcterms:W3CDTF">2017-02-14T17:20:35Z</dcterms:modified>
</cp:coreProperties>
</file>