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2" r:id="rId5"/>
    <p:sldId id="286" r:id="rId6"/>
    <p:sldId id="28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9DB770"/>
    <a:srgbClr val="A0B9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253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7</a:t>
            </a: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A</a:t>
            </a: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The Spending Decision—</a:t>
            </a:r>
          </a:p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Colas and Hot Dogs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525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7: Spending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Tw Cen MT Condensed" panose="020B0606020104020203" pitchFamily="34" charset="0"/>
              </a:rPr>
              <a:t>©</a:t>
            </a:r>
            <a:r>
              <a:rPr lang="en-US" sz="120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80" y="1503972"/>
            <a:ext cx="7539174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</a:t>
            </a: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do people decide what combination of goods and services to buy?</a:t>
            </a:r>
          </a:p>
          <a:p>
            <a:pPr marL="0" indent="0">
              <a:buNone/>
            </a:pP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09721"/>
              </p:ext>
            </p:extLst>
          </p:nvPr>
        </p:nvGraphicFramePr>
        <p:xfrm>
          <a:off x="693229" y="1287521"/>
          <a:ext cx="4650296" cy="3821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521"/>
                <a:gridCol w="3152775"/>
              </a:tblGrid>
              <a:tr h="8955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</a:rPr>
                        <a:t>Colas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Units of total </a:t>
                      </a: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</a:rPr>
                        <a:t>satisfaction (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10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18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9119"/>
              </p:ext>
            </p:extLst>
          </p:nvPr>
        </p:nvGraphicFramePr>
        <p:xfrm>
          <a:off x="5665469" y="1258946"/>
          <a:ext cx="5850255" cy="4817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706"/>
                <a:gridCol w="4400549"/>
              </a:tblGrid>
              <a:tr h="9158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Hot dogs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Units of total </a:t>
                      </a: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</a:rPr>
                        <a:t>satisfaction</a:t>
                      </a:r>
                      <a:r>
                        <a:rPr lang="en-US" sz="3200" baseline="0" dirty="0" smtClean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DB77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12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27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</a:rPr>
                        <a:t>6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7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34.8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</a:rPr>
                        <a:t>35.2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441468" y="346710"/>
            <a:ext cx="730389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A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.1: Joe’s Satisfaction Index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34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17179"/>
              </p:ext>
            </p:extLst>
          </p:nvPr>
        </p:nvGraphicFramePr>
        <p:xfrm>
          <a:off x="954004" y="1399907"/>
          <a:ext cx="10365297" cy="3427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645"/>
                <a:gridCol w="2032277"/>
                <a:gridCol w="1597367"/>
                <a:gridCol w="2803183"/>
                <a:gridCol w="2790825"/>
              </a:tblGrid>
              <a:tr h="98906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Colas 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cola satisfaction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Hot dogs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hot dog 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satisfaction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3200" b="1" dirty="0" err="1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US" sz="32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en-US" sz="3200" b="1" baseline="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3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—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906010" y="351858"/>
            <a:ext cx="836657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7A.2: Joe’s Satisfaction Alternatives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004" y="5073964"/>
            <a:ext cx="3611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w Cen MT Condensed" panose="020B0606020104020203" pitchFamily="34" charset="0"/>
              </a:rPr>
              <a:t>NOTE: *</a:t>
            </a:r>
            <a:r>
              <a:rPr lang="en-US" sz="3200" dirty="0" err="1" smtClean="0">
                <a:latin typeface="Tw Cen MT Condensed" panose="020B0606020104020203" pitchFamily="34" charset="0"/>
              </a:rPr>
              <a:t>TS</a:t>
            </a:r>
            <a:r>
              <a:rPr lang="en-US" sz="3200" dirty="0" smtClean="0">
                <a:latin typeface="Tw Cen MT Condensed" panose="020B0606020104020203" pitchFamily="34" charset="0"/>
              </a:rPr>
              <a:t>, total satisfaction.</a:t>
            </a:r>
            <a:endParaRPr lang="en-US" sz="3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37327" y="354084"/>
            <a:ext cx="765914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7A.3: Joe’s Diminishing Returns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25555"/>
              </p:ext>
            </p:extLst>
          </p:nvPr>
        </p:nvGraphicFramePr>
        <p:xfrm>
          <a:off x="338522" y="1370085"/>
          <a:ext cx="5765715" cy="3780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823"/>
                <a:gridCol w="1504178"/>
                <a:gridCol w="1346114"/>
                <a:gridCol w="2133600"/>
              </a:tblGrid>
              <a:tr h="85413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Colas 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err="1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*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MS** (M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per</a:t>
                      </a:r>
                      <a:r>
                        <a:rPr lang="en-US" sz="2400" b="1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$</a:t>
                      </a:r>
                      <a:endParaRPr lang="en-US" sz="2400" b="1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(M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 ÷ $2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1.5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968" y="6142850"/>
            <a:ext cx="77124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w Cen MT Condensed" panose="020B0606020104020203" pitchFamily="34" charset="0"/>
              </a:rPr>
              <a:t>NOTE: *</a:t>
            </a:r>
            <a:r>
              <a:rPr lang="en-US" sz="3200" dirty="0" err="1" smtClean="0">
                <a:latin typeface="Tw Cen MT Condensed" panose="020B0606020104020203" pitchFamily="34" charset="0"/>
              </a:rPr>
              <a:t>TS</a:t>
            </a:r>
            <a:r>
              <a:rPr lang="en-US" sz="3200" dirty="0" smtClean="0">
                <a:latin typeface="Tw Cen MT Condensed" panose="020B0606020104020203" pitchFamily="34" charset="0"/>
              </a:rPr>
              <a:t>, total satisfaction. **MS, marginal satisfaction (</a:t>
            </a:r>
            <a:r>
              <a:rPr lang="en-US" sz="28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w Cen MT Condensed" panose="020B0606020104020203" pitchFamily="34" charset="0"/>
                <a:sym typeface="Wingdings" panose="05000000000000000000" pitchFamily="2" charset="2"/>
              </a:rPr>
              <a:t>)</a:t>
            </a:r>
            <a:endParaRPr lang="en-US" sz="24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latin typeface="Tw Cen MT Condensed" panose="020B0606020104020203" pitchFamily="34" charset="0"/>
              </a:rPr>
              <a:t> </a:t>
            </a:r>
            <a:endParaRPr lang="en-US" sz="3200" dirty="0">
              <a:latin typeface="Tw Cen MT Condensed" panose="020B0606020104020203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133258"/>
              </p:ext>
            </p:extLst>
          </p:nvPr>
        </p:nvGraphicFramePr>
        <p:xfrm>
          <a:off x="6514070" y="1345371"/>
          <a:ext cx="5331946" cy="4755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108"/>
                <a:gridCol w="1350693"/>
                <a:gridCol w="1005016"/>
                <a:gridCol w="2117129"/>
              </a:tblGrid>
              <a:tr h="8541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Hot</a:t>
                      </a:r>
                      <a:r>
                        <a:rPr lang="en-US" sz="2400" b="1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dogs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err="1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endParaRPr lang="en-US" sz="2400" b="1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endParaRPr lang="en-US" sz="24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 per $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 ÷ $1)</a:t>
                      </a:r>
                      <a:endParaRPr lang="en-US" sz="24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27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34.8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35.2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8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7A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05519" y="362322"/>
            <a:ext cx="795287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7A.4: Joe’s Marginal Satisfaction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91640"/>
              </p:ext>
            </p:extLst>
          </p:nvPr>
        </p:nvGraphicFramePr>
        <p:xfrm>
          <a:off x="338522" y="1370085"/>
          <a:ext cx="5765715" cy="3780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823"/>
                <a:gridCol w="1504178"/>
                <a:gridCol w="1346114"/>
                <a:gridCol w="2133600"/>
              </a:tblGrid>
              <a:tr h="85413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Colas 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err="1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*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MS** (M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per</a:t>
                      </a:r>
                      <a:r>
                        <a:rPr lang="en-US" sz="2400" b="1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$</a:t>
                      </a:r>
                      <a:endParaRPr lang="en-US" sz="2400" b="1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(M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 ÷ $1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968" y="6142850"/>
            <a:ext cx="77124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w Cen MT Condensed" panose="020B0606020104020203" pitchFamily="34" charset="0"/>
              </a:rPr>
              <a:t>NOTE: *</a:t>
            </a:r>
            <a:r>
              <a:rPr lang="en-US" sz="3200" dirty="0" err="1" smtClean="0">
                <a:latin typeface="Tw Cen MT Condensed" panose="020B0606020104020203" pitchFamily="34" charset="0"/>
              </a:rPr>
              <a:t>TS</a:t>
            </a:r>
            <a:r>
              <a:rPr lang="en-US" sz="3200" dirty="0" smtClean="0">
                <a:latin typeface="Tw Cen MT Condensed" panose="020B0606020104020203" pitchFamily="34" charset="0"/>
              </a:rPr>
              <a:t>, total satisfaction. **MS, marginal satisfaction (</a:t>
            </a:r>
            <a:r>
              <a:rPr lang="en-US" sz="2800" b="1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w Cen MT Condensed" panose="020B0606020104020203" pitchFamily="34" charset="0"/>
                <a:sym typeface="Wingdings" panose="05000000000000000000" pitchFamily="2" charset="2"/>
              </a:rPr>
              <a:t>)</a:t>
            </a:r>
            <a:endParaRPr lang="en-US" sz="24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latin typeface="Tw Cen MT Condensed" panose="020B0606020104020203" pitchFamily="34" charset="0"/>
              </a:rPr>
              <a:t> </a:t>
            </a:r>
            <a:endParaRPr lang="en-US" sz="3200" dirty="0">
              <a:latin typeface="Tw Cen MT Condensed" panose="020B0606020104020203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721066"/>
              </p:ext>
            </p:extLst>
          </p:nvPr>
        </p:nvGraphicFramePr>
        <p:xfrm>
          <a:off x="6514070" y="1345371"/>
          <a:ext cx="5331946" cy="4755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108"/>
                <a:gridCol w="1350693"/>
                <a:gridCol w="1005016"/>
                <a:gridCol w="2117129"/>
              </a:tblGrid>
              <a:tr h="8541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Hot</a:t>
                      </a:r>
                      <a:r>
                        <a:rPr lang="en-US" sz="2400" b="1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dogs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err="1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TS</a:t>
                      </a:r>
                      <a:endParaRPr lang="en-US" sz="2400" b="1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(Total 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</a:p>
                    <a:p>
                      <a:pPr marL="0" marR="0"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endParaRPr lang="en-US" sz="24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Units of 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 per $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US" sz="24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20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2400" dirty="0" smtClean="0">
                          <a:effectLst/>
                          <a:latin typeface="Tw Cen MT Condensed" panose="020B0606020104020203" pitchFamily="34" charset="0"/>
                          <a:sym typeface="Wingdings" panose="05000000000000000000" pitchFamily="2" charset="2"/>
                        </a:rPr>
                        <a:t> ÷ $2)</a:t>
                      </a:r>
                      <a:endParaRPr lang="en-US" sz="24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4.5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27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31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33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34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0.5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34.8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0.8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35.2</a:t>
                      </a:r>
                      <a:endParaRPr lang="en-US" sz="320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0.4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0.2</a:t>
                      </a:r>
                      <a:endParaRPr lang="en-US" sz="32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448</Words>
  <Application>Microsoft Office PowerPoint</Application>
  <PresentationFormat>Widescreen</PresentationFormat>
  <Paragraphs>224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Angsana New</vt:lpstr>
      <vt:lpstr>Arial</vt:lpstr>
      <vt:lpstr>Calibri</vt:lpstr>
      <vt:lpstr>Calibri Light</vt:lpstr>
      <vt:lpstr>Courier New</vt:lpstr>
      <vt:lpstr>Times New Roman</vt:lpstr>
      <vt:lpstr>Tw Cen MT Condensed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95</cp:revision>
  <cp:lastPrinted>2017-02-13T20:19:16Z</cp:lastPrinted>
  <dcterms:created xsi:type="dcterms:W3CDTF">2016-07-22T18:34:21Z</dcterms:created>
  <dcterms:modified xsi:type="dcterms:W3CDTF">2017-02-13T20:19:25Z</dcterms:modified>
</cp:coreProperties>
</file>