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2" r:id="rId5"/>
    <p:sldId id="270" r:id="rId6"/>
    <p:sldId id="280" r:id="rId7"/>
    <p:sldId id="276" r:id="rId8"/>
    <p:sldId id="278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219" y="2716219"/>
            <a:ext cx="110881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6</a:t>
            </a: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B</a:t>
            </a:r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Simple and Compound Interest—</a:t>
            </a:r>
          </a:p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Why It Is Great To Save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8122" y="1486835"/>
            <a:ext cx="3001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6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Saving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95658"/>
              </p:ext>
            </p:extLst>
          </p:nvPr>
        </p:nvGraphicFramePr>
        <p:xfrm>
          <a:off x="2442864" y="1598755"/>
          <a:ext cx="7315200" cy="2192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</a:tblGrid>
              <a:tr h="134463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Tw Cen MT Condensed" panose="020B0606020104020203" pitchFamily="34" charset="0"/>
                        </a:rPr>
                        <a:t>   $4,000 saved at age 17</a:t>
                      </a:r>
                      <a:r>
                        <a:rPr lang="en-US" sz="4000" baseline="0" dirty="0" smtClean="0"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4000" dirty="0" smtClean="0">
                          <a:latin typeface="Tw Cen MT Condensed" panose="020B0606020104020203" pitchFamily="34" charset="0"/>
                        </a:rPr>
                        <a:t>at a</a:t>
                      </a:r>
                    </a:p>
                    <a:p>
                      <a:pPr marL="0" marR="0" algn="l">
                        <a:lnSpc>
                          <a:spcPts val="4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Tw Cen MT Condensed" panose="020B0606020104020203" pitchFamily="34" charset="0"/>
                        </a:rPr>
                        <a:t>   </a:t>
                      </a:r>
                      <a:r>
                        <a:rPr lang="en-US" sz="4000" dirty="0" smtClean="0">
                          <a:latin typeface="Tw Cen MT Condensed" panose="020B0606020104020203" pitchFamily="34" charset="0"/>
                        </a:rPr>
                        <a:t>12% annual interest rate, after…  </a:t>
                      </a:r>
                      <a:endParaRPr lang="en-US" sz="36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48 years (age 65) = $1,024,000 = Millionaire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46005" y="4160442"/>
            <a:ext cx="33089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w Cen MT Condensed" panose="020B0606020104020203" pitchFamily="34" charset="0"/>
              </a:rPr>
              <a:t> (It doubles 8 times!)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71579" y="349948"/>
            <a:ext cx="56393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6B.3: The Rule of 72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8669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  <a:r>
              <a:rPr lang="en-US" b="1" dirty="0" smtClean="0">
                <a:solidFill>
                  <a:srgbClr val="005273"/>
                </a:solidFill>
              </a:rPr>
              <a:t> of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473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40908" y="341710"/>
            <a:ext cx="535099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6B.4: Jack and Jill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1992" y="1398768"/>
            <a:ext cx="10239375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b="1" dirty="0">
                <a:latin typeface="Tw Cen MT Condensed" panose="020B0606020104020203" pitchFamily="34" charset="0"/>
              </a:rPr>
              <a:t>Jack saves $5,000 when he is 38 years old and puts it in a savings account with an 8% annual interest rate.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1992" y="3847822"/>
            <a:ext cx="10239375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b="1" dirty="0">
                <a:latin typeface="Tw Cen MT Condensed" panose="020B0606020104020203" pitchFamily="34" charset="0"/>
              </a:rPr>
              <a:t>Jill saves $5,000 when she is 20 years old and puts it in a savings account with an 8% annual interest rate.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1992" y="2482696"/>
            <a:ext cx="986667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Approximately how much money will he have in the account when he is 65 years old?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1992" y="5007267"/>
            <a:ext cx="968543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Approximately how much money will </a:t>
            </a:r>
            <a:r>
              <a:rPr lang="en-US" sz="4000" dirty="0" smtClean="0">
                <a:latin typeface="Tw Cen MT Condensed" panose="020B0606020104020203" pitchFamily="34" charset="0"/>
              </a:rPr>
              <a:t>she </a:t>
            </a:r>
            <a:r>
              <a:rPr lang="en-US" sz="4000" dirty="0">
                <a:latin typeface="Tw Cen MT Condensed" panose="020B0606020104020203" pitchFamily="34" charset="0"/>
              </a:rPr>
              <a:t>have in the account when s</a:t>
            </a:r>
            <a:r>
              <a:rPr lang="en-US" sz="4000" dirty="0" smtClean="0">
                <a:latin typeface="Tw Cen MT Condensed" panose="020B0606020104020203" pitchFamily="34" charset="0"/>
              </a:rPr>
              <a:t>he </a:t>
            </a:r>
            <a:r>
              <a:rPr lang="en-US" sz="4000" dirty="0">
                <a:latin typeface="Tw Cen MT Condensed" panose="020B0606020104020203" pitchFamily="34" charset="0"/>
              </a:rPr>
              <a:t>is 65 years old?</a:t>
            </a:r>
          </a:p>
        </p:txBody>
      </p:sp>
    </p:spTree>
    <p:extLst>
      <p:ext uri="{BB962C8B-B14F-4D97-AF65-F5344CB8AC3E}">
        <p14:creationId xmlns:p14="http://schemas.microsoft.com/office/powerpoint/2010/main" val="26375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118" y="1457634"/>
            <a:ext cx="9478870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</a:t>
            </a: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can savers benefit from compound interest</a:t>
            </a: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212754" y="349948"/>
            <a:ext cx="579270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B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.1: Simple Interest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0856" y="3524585"/>
            <a:ext cx="75723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w Cen MT Condensed" panose="020B0606020104020203" pitchFamily="34" charset="0"/>
              </a:rPr>
              <a:t>V = Value (balance) after 1 year </a:t>
            </a:r>
            <a:endParaRPr lang="en-US" sz="4000" b="1" dirty="0" smtClean="0">
              <a:latin typeface="Tw Cen MT Condensed" panose="020B0606020104020203" pitchFamily="34" charset="0"/>
            </a:endParaRPr>
          </a:p>
          <a:p>
            <a:r>
              <a:rPr lang="en-US" sz="4000" b="1" dirty="0" smtClean="0">
                <a:latin typeface="Tw Cen MT Condensed" panose="020B0606020104020203" pitchFamily="34" charset="0"/>
              </a:rPr>
              <a:t>P </a:t>
            </a:r>
            <a:r>
              <a:rPr lang="en-US" sz="4000" b="1" dirty="0">
                <a:latin typeface="Tw Cen MT Condensed" panose="020B0606020104020203" pitchFamily="34" charset="0"/>
              </a:rPr>
              <a:t>= Principal (initial amount saved) </a:t>
            </a:r>
            <a:endParaRPr lang="en-US" sz="4000" b="1" dirty="0" smtClean="0">
              <a:latin typeface="Tw Cen MT Condensed" panose="020B0606020104020203" pitchFamily="34" charset="0"/>
            </a:endParaRPr>
          </a:p>
          <a:p>
            <a:r>
              <a:rPr lang="en-US" sz="4000" b="1" dirty="0" smtClean="0">
                <a:latin typeface="Tw Cen MT Condensed" panose="020B0606020104020203" pitchFamily="34" charset="0"/>
              </a:rPr>
              <a:t>r </a:t>
            </a:r>
            <a:r>
              <a:rPr lang="en-US" sz="4000" b="1" dirty="0">
                <a:latin typeface="Tw Cen MT Condensed" panose="020B0606020104020203" pitchFamily="34" charset="0"/>
              </a:rPr>
              <a:t>= Annual interest </a:t>
            </a:r>
            <a:r>
              <a:rPr lang="en-US" sz="4000" b="1" dirty="0" smtClean="0">
                <a:latin typeface="Tw Cen MT Condensed" panose="020B0606020104020203" pitchFamily="34" charset="0"/>
              </a:rPr>
              <a:t>rate</a:t>
            </a:r>
          </a:p>
          <a:p>
            <a:endParaRPr lang="en-US" sz="4000" b="1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0829" y="104653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1</a:t>
            </a:r>
            <a:r>
              <a:rPr lang="en-US" b="1" dirty="0" smtClean="0">
                <a:solidFill>
                  <a:srgbClr val="005273"/>
                </a:solidFill>
              </a:rPr>
              <a:t> of 2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2287" y="2266573"/>
            <a:ext cx="8286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V </a:t>
            </a:r>
            <a:r>
              <a:rPr lang="en-US" sz="7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= P(1 + </a:t>
            </a:r>
            <a:r>
              <a:rPr lang="en-US" sz="7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r)</a:t>
            </a:r>
            <a:endParaRPr lang="en-US" sz="7200" b="1" baseline="300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4964" y="1403543"/>
            <a:ext cx="8049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w Cen MT Condensed" panose="020B0606020104020203" pitchFamily="34" charset="0"/>
              </a:rPr>
              <a:t>Ending Value (Balance) with Simple Interest</a:t>
            </a:r>
            <a:endParaRPr lang="en-US" sz="4000" b="1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4049" y="1107870"/>
            <a:ext cx="8286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V </a:t>
            </a:r>
            <a:r>
              <a:rPr lang="en-US" sz="7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= P(1 + r</a:t>
            </a:r>
            <a:r>
              <a:rPr lang="en-US" sz="7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)</a:t>
            </a:r>
            <a:endParaRPr lang="en-US" sz="72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263129"/>
              </p:ext>
            </p:extLst>
          </p:nvPr>
        </p:nvGraphicFramePr>
        <p:xfrm>
          <a:off x="1044641" y="2308199"/>
          <a:ext cx="10045565" cy="374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113"/>
                <a:gridCol w="2009113"/>
                <a:gridCol w="2009113"/>
                <a:gridCol w="2009113"/>
                <a:gridCol w="2009113"/>
              </a:tblGrid>
              <a:tr h="69063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Principal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 smtClean="0">
                          <a:effectLst/>
                          <a:latin typeface="Tw Cen MT Condensed" panose="020B0606020104020203" pitchFamily="34" charset="0"/>
                        </a:rPr>
                        <a:t>Annual</a:t>
                      </a:r>
                      <a:r>
                        <a:rPr lang="en-US" sz="3200" kern="0" baseline="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3200" kern="0" dirty="0" smtClean="0">
                          <a:effectLst/>
                          <a:latin typeface="Tw Cen MT Condensed" panose="020B0606020104020203" pitchFamily="34" charset="0"/>
                        </a:rPr>
                        <a:t>interest </a:t>
                      </a: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rate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# of </a:t>
                      </a:r>
                      <a:r>
                        <a:rPr lang="en-US" sz="3200" kern="0" dirty="0" smtClean="0">
                          <a:effectLst/>
                          <a:latin typeface="Tw Cen MT Condensed" panose="020B0606020104020203" pitchFamily="34" charset="0"/>
                        </a:rPr>
                        <a:t>Years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Interest earned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dirty="0">
                          <a:effectLst/>
                          <a:latin typeface="Tw Cen MT Condensed" panose="020B0606020104020203" pitchFamily="34" charset="0"/>
                        </a:rPr>
                        <a:t>Value</a:t>
                      </a:r>
                      <a:endParaRPr lang="en-US" sz="3200" kern="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600" kern="12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$50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5%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3600" kern="12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$200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7%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3600" kern="12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$60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10%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 $40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>
                          <a:effectLst/>
                          <a:latin typeface="Tw Cen MT Condensed" panose="020B0606020104020203" pitchFamily="34" charset="0"/>
                        </a:rPr>
                        <a:t>4%</a:t>
                      </a:r>
                      <a:endParaRPr lang="en-US" sz="360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200" dirty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36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12754" y="349948"/>
            <a:ext cx="579270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B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.1: Simple Interest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0829" y="104653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2</a:t>
            </a:r>
            <a:r>
              <a:rPr lang="en-US" b="1" dirty="0" smtClean="0">
                <a:solidFill>
                  <a:srgbClr val="005273"/>
                </a:solidFill>
              </a:rPr>
              <a:t> of 2</a:t>
            </a:r>
            <a:endParaRPr lang="en-US" b="1" dirty="0">
              <a:solidFill>
                <a:srgbClr val="005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0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364886"/>
              </p:ext>
            </p:extLst>
          </p:nvPr>
        </p:nvGraphicFramePr>
        <p:xfrm>
          <a:off x="1145945" y="1552575"/>
          <a:ext cx="9985376" cy="388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376"/>
              </a:tblGrid>
              <a:tr h="839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Compound interest starting principal: $100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1203084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After 1 Year: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$100 + $100 (0.08) = $100 (1 + 0.08) =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$108.00</a:t>
                      </a:r>
                    </a:p>
                    <a:p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                                                            = $108.00 = $100 (1 + 0.08)</a:t>
                      </a:r>
                    </a:p>
                  </a:txBody>
                  <a:tcPr anchor="ctr"/>
                </a:tc>
              </a:tr>
              <a:tr h="1843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After 2 Years: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$108 + $108 (0.08) = $108 (1 + 0.08) =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$116.64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                                           = [$100 (1 + 0.08)](1 + 0.08)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                         = $100 (1 + 0.08)</a:t>
                      </a:r>
                      <a:r>
                        <a:rPr lang="en-US" sz="3200" baseline="30000" dirty="0" smtClean="0">
                          <a:latin typeface="Tw Cen MT Condensed" panose="020B0606020104020203" pitchFamily="34" charset="0"/>
                        </a:rPr>
                        <a:t>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2961681" y="349948"/>
            <a:ext cx="627756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6B.2: Compound Interest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83471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1</a:t>
            </a:r>
            <a:r>
              <a:rPr lang="en-US" b="1" dirty="0" smtClean="0">
                <a:solidFill>
                  <a:srgbClr val="005273"/>
                </a:solidFill>
              </a:rPr>
              <a:t> of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118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961681" y="349948"/>
            <a:ext cx="627756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6B.2: Compound Interest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3471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2</a:t>
            </a:r>
            <a:r>
              <a:rPr lang="en-US" b="1" dirty="0" smtClean="0">
                <a:solidFill>
                  <a:srgbClr val="005273"/>
                </a:solidFill>
              </a:rPr>
              <a:t> of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40530"/>
              </p:ext>
            </p:extLst>
          </p:nvPr>
        </p:nvGraphicFramePr>
        <p:xfrm>
          <a:off x="1145945" y="1552575"/>
          <a:ext cx="99853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5376"/>
              </a:tblGrid>
              <a:tr h="8445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Compound interest starting principal: $100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1625134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After 3 Years: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$116.64 + $116.64 (0.08)  = $116.64 (1 + 0.08) =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$125.97</a:t>
                      </a:r>
                    </a:p>
                    <a:p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                                                            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= [$100 (1 + 0.08)</a:t>
                      </a:r>
                      <a:r>
                        <a:rPr lang="en-US" sz="3200" baseline="30000" dirty="0" smtClean="0">
                          <a:latin typeface="Tw Cen MT Condensed" panose="020B0606020104020203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] (1 + 0.08) </a:t>
                      </a:r>
                    </a:p>
                    <a:p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                                                                          = $100 (1 + 0.08)</a:t>
                      </a:r>
                      <a:r>
                        <a:rPr lang="en-US" sz="3200" baseline="30000" dirty="0" smtClean="0"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1100" baseline="30000" dirty="0">
                        <a:effectLst/>
                        <a:latin typeface="Tw Cen MT Condensed" panose="020B0606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30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3200" b="1" dirty="0" smtClean="0">
                          <a:latin typeface="Tw Cen MT Condensed" panose="020B0606020104020203" pitchFamily="34" charset="0"/>
                        </a:rPr>
                        <a:t>After N years*:                               </a:t>
                      </a:r>
                      <a:r>
                        <a:rPr lang="en-US" sz="3200" b="1" baseline="0" dirty="0" smtClean="0">
                          <a:latin typeface="Tw Cen MT Condensed" panose="020B0606020104020203" pitchFamily="34" charset="0"/>
                        </a:rPr>
                        <a:t>    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= </a:t>
                      </a:r>
                      <a:r>
                        <a:rPr lang="en-US" sz="3200" dirty="0" smtClean="0">
                          <a:latin typeface="Tw Cen MT Condensed" panose="020B0606020104020203" pitchFamily="34" charset="0"/>
                        </a:rPr>
                        <a:t>$100 (1 + 0.08)</a:t>
                      </a:r>
                      <a:r>
                        <a:rPr lang="en-US" sz="3200" baseline="30000" dirty="0" smtClean="0">
                          <a:latin typeface="Tw Cen MT Condensed" panose="020B0606020104020203" pitchFamily="34" charset="0"/>
                        </a:rPr>
                        <a:t>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74072" y="4943395"/>
            <a:ext cx="2970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w Cen MT Condensed" panose="020B0606020104020203" pitchFamily="34" charset="0"/>
              </a:rPr>
              <a:t>*N = </a:t>
            </a:r>
            <a:r>
              <a:rPr lang="en-US" sz="3200" dirty="0">
                <a:latin typeface="Tw Cen MT Condensed" panose="020B0606020104020203" pitchFamily="34" charset="0"/>
              </a:rPr>
              <a:t>Number of years</a:t>
            </a:r>
          </a:p>
        </p:txBody>
      </p:sp>
    </p:spTree>
    <p:extLst>
      <p:ext uri="{BB962C8B-B14F-4D97-AF65-F5344CB8AC3E}">
        <p14:creationId xmlns:p14="http://schemas.microsoft.com/office/powerpoint/2010/main" val="15171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4049" y="1336470"/>
            <a:ext cx="82867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V </a:t>
            </a:r>
            <a:r>
              <a:rPr lang="en-US" sz="72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= P(1 + </a:t>
            </a:r>
            <a:r>
              <a:rPr lang="en-US" sz="72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r)</a:t>
            </a:r>
            <a:r>
              <a:rPr lang="en-US" sz="6000" b="1" baseline="300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N</a:t>
            </a:r>
            <a:endParaRPr lang="en-US" sz="6000" b="1" baseline="300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2618" y="2689732"/>
            <a:ext cx="75723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w Cen MT Condensed" panose="020B0606020104020203" pitchFamily="34" charset="0"/>
              </a:rPr>
              <a:t>V = </a:t>
            </a:r>
            <a:r>
              <a:rPr lang="en-US" sz="4000" b="1" dirty="0">
                <a:latin typeface="Tw Cen MT Condensed" panose="020B0606020104020203" pitchFamily="34" charset="0"/>
              </a:rPr>
              <a:t>Value (balance) after </a:t>
            </a:r>
            <a:r>
              <a:rPr lang="en-US" sz="4000" b="1" dirty="0" smtClean="0">
                <a:latin typeface="Tw Cen MT Condensed" panose="020B0606020104020203" pitchFamily="34" charset="0"/>
              </a:rPr>
              <a:t>N years </a:t>
            </a:r>
          </a:p>
          <a:p>
            <a:r>
              <a:rPr lang="en-US" sz="4000" b="1" dirty="0" smtClean="0">
                <a:latin typeface="Tw Cen MT Condensed" panose="020B0606020104020203" pitchFamily="34" charset="0"/>
              </a:rPr>
              <a:t>P = </a:t>
            </a:r>
            <a:r>
              <a:rPr lang="en-US" sz="4000" b="1" dirty="0">
                <a:latin typeface="Tw Cen MT Condensed" panose="020B0606020104020203" pitchFamily="34" charset="0"/>
              </a:rPr>
              <a:t>Principal </a:t>
            </a:r>
            <a:endParaRPr lang="en-US" sz="4000" b="1" dirty="0" smtClean="0">
              <a:latin typeface="Tw Cen MT Condensed" panose="020B0606020104020203" pitchFamily="34" charset="0"/>
            </a:endParaRPr>
          </a:p>
          <a:p>
            <a:r>
              <a:rPr lang="en-US" sz="4000" b="1" dirty="0" smtClean="0">
                <a:latin typeface="Tw Cen MT Condensed" panose="020B0606020104020203" pitchFamily="34" charset="0"/>
              </a:rPr>
              <a:t>r  = </a:t>
            </a:r>
            <a:r>
              <a:rPr lang="en-US" sz="4000" b="1" dirty="0">
                <a:latin typeface="Tw Cen MT Condensed" panose="020B0606020104020203" pitchFamily="34" charset="0"/>
              </a:rPr>
              <a:t>Annual interest </a:t>
            </a:r>
            <a:r>
              <a:rPr lang="en-US" sz="4000" b="1" dirty="0" smtClean="0">
                <a:latin typeface="Tw Cen MT Condensed" panose="020B0606020104020203" pitchFamily="34" charset="0"/>
              </a:rPr>
              <a:t>rate</a:t>
            </a:r>
          </a:p>
          <a:p>
            <a:r>
              <a:rPr lang="en-US" sz="4000" b="1" dirty="0" smtClean="0">
                <a:latin typeface="Tw Cen MT Condensed" panose="020B0606020104020203" pitchFamily="34" charset="0"/>
              </a:rPr>
              <a:t>N = Number of years</a:t>
            </a:r>
            <a:endParaRPr lang="en-US" sz="4000" b="1" dirty="0"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61681" y="349948"/>
            <a:ext cx="6277569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6B.2: Compound Interest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83471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  <a:r>
              <a:rPr lang="en-US" b="1" dirty="0" smtClean="0">
                <a:solidFill>
                  <a:srgbClr val="005273"/>
                </a:solidFill>
              </a:rPr>
              <a:t> of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342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70415" y="349948"/>
            <a:ext cx="56393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6B.3: The Rule of 72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78669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1 of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06424"/>
              </p:ext>
            </p:extLst>
          </p:nvPr>
        </p:nvGraphicFramePr>
        <p:xfrm>
          <a:off x="2327046" y="1582988"/>
          <a:ext cx="7512042" cy="350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204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000" kern="0" dirty="0" smtClean="0">
                          <a:effectLst/>
                          <a:latin typeface="Tw Cen MT Condensed" panose="020B0606020104020203" pitchFamily="34" charset="0"/>
                        </a:rPr>
                        <a:t>Years</a:t>
                      </a:r>
                      <a:r>
                        <a:rPr lang="en-US" sz="4000" kern="0" baseline="0" dirty="0" smtClean="0">
                          <a:effectLst/>
                          <a:latin typeface="Tw Cen MT Condensed" panose="020B0606020104020203" pitchFamily="34" charset="0"/>
                        </a:rPr>
                        <a:t> to double = 72/Interest rate</a:t>
                      </a:r>
                      <a:endParaRPr lang="en-US" sz="36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509781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            </a:t>
                      </a:r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4%</a:t>
                      </a: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………72/4  = 18 years</a:t>
                      </a:r>
                    </a:p>
                  </a:txBody>
                  <a:tcPr anchor="ctr"/>
                </a:tc>
              </a:tr>
              <a:tr h="269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            </a:t>
                      </a:r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6%</a:t>
                      </a: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………72/6  = 12 years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13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            </a:t>
                      </a:r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9%</a:t>
                      </a: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………72/9  = 8 years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          </a:t>
                      </a:r>
                      <a:r>
                        <a:rPr lang="en-US" sz="3600" b="1" dirty="0" smtClean="0">
                          <a:latin typeface="Tw Cen MT Condensed" panose="020B0606020104020203" pitchFamily="34" charset="0"/>
                        </a:rPr>
                        <a:t>12%</a:t>
                      </a: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………72/12  = 6 years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8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6B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040783"/>
              </p:ext>
            </p:extLst>
          </p:nvPr>
        </p:nvGraphicFramePr>
        <p:xfrm>
          <a:off x="2281882" y="1581900"/>
          <a:ext cx="7644678" cy="369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339"/>
                <a:gridCol w="3822339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4000" kern="0" dirty="0" smtClean="0">
                          <a:effectLst/>
                          <a:latin typeface="Tw Cen MT Condensed" panose="020B0606020104020203" pitchFamily="34" charset="0"/>
                        </a:rPr>
                        <a:t>$1 saved</a:t>
                      </a:r>
                      <a:r>
                        <a:rPr lang="en-US" sz="4000" kern="0" baseline="0" dirty="0" smtClean="0">
                          <a:effectLst/>
                          <a:latin typeface="Tw Cen MT Condensed" panose="020B0606020104020203" pitchFamily="34" charset="0"/>
                        </a:rPr>
                        <a:t> at 12% interest rate, after…</a:t>
                      </a:r>
                      <a:endParaRPr lang="en-US" sz="36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</a:tr>
              <a:tr h="830647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  6 years = $2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30 years = $32</a:t>
                      </a:r>
                    </a:p>
                  </a:txBody>
                  <a:tcPr anchor="ctr"/>
                </a:tc>
              </a:tr>
              <a:tr h="2697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12 years = $4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36 years = $64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13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18 years = $8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42 years = $128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24 years = $16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Tw Cen MT Condensed" panose="020B0606020104020203" pitchFamily="34" charset="0"/>
                        </a:rPr>
                        <a:t>       48 years = $256</a:t>
                      </a:r>
                      <a:endParaRPr lang="en-US" sz="3600" baseline="30000" dirty="0" smtClean="0">
                        <a:latin typeface="Tw Cen MT Condensed" panose="020B06060201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3270415" y="349948"/>
            <a:ext cx="5639315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6B.3: The Rule of 72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78669" y="102597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2 of </a:t>
            </a:r>
            <a:r>
              <a:rPr lang="en-US" b="1" dirty="0">
                <a:solidFill>
                  <a:srgbClr val="005273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475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630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Angsana New</vt:lpstr>
      <vt:lpstr>Arial</vt:lpstr>
      <vt:lpstr>Calibri</vt:lpstr>
      <vt:lpstr>Calibri Light</vt:lpstr>
      <vt:lpstr>Times New Roman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88</cp:revision>
  <dcterms:created xsi:type="dcterms:W3CDTF">2016-07-22T18:34:21Z</dcterms:created>
  <dcterms:modified xsi:type="dcterms:W3CDTF">2017-02-14T17:18:31Z</dcterms:modified>
</cp:coreProperties>
</file>