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670"/>
    <a:srgbClr val="005273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d.stlouisfed.org/series/PSAVER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5491" y="2716219"/>
            <a:ext cx="10120530" cy="1655762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</a:t>
            </a:r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6</a:t>
            </a:r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A: Time Preference</a:t>
            </a:r>
            <a:r>
              <a:rPr lang="en-US" sz="5400" dirty="0" smtClean="0"/>
              <a:t>–</a:t>
            </a:r>
          </a:p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 Why It Is Hard </a:t>
            </a:r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To </a:t>
            </a:r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Save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8122" y="1486835"/>
            <a:ext cx="30015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6</a:t>
            </a:r>
            <a:r>
              <a:rPr lang="en-US" sz="54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: Saving</a:t>
            </a:r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6" y="5084161"/>
            <a:ext cx="3581400" cy="409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w Cen MT Condensed" panose="020B0606020104020203" pitchFamily="34" charset="0"/>
              </a:rPr>
              <a:t>©</a:t>
            </a:r>
            <a:r>
              <a:rPr lang="en-US" sz="1200" dirty="0" smtClean="0">
                <a:latin typeface="Tw Cen MT Condensed" panose="020B0606020104020203" pitchFamily="34" charset="0"/>
              </a:rPr>
              <a:t>2017, </a:t>
            </a:r>
            <a:r>
              <a:rPr lang="en-US" sz="1200" dirty="0" smtClean="0">
                <a:latin typeface="Tw Cen MT Condensed" panose="020B0606020104020203" pitchFamily="34" charset="0"/>
              </a:rPr>
              <a:t>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5528" y="1474109"/>
            <a:ext cx="8429574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How do costs and benefits influence saving?</a:t>
            </a: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28301" y="330287"/>
            <a:ext cx="4128257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Question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6A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388554" y="349948"/>
            <a:ext cx="948690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</a:t>
            </a:r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6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A.1: Personal Saving Rate (1959-2016)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6A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9194" y="1147796"/>
            <a:ext cx="7699207" cy="516922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455445" y="6187605"/>
            <a:ext cx="7928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dirty="0" smtClean="0">
                <a:latin typeface="Tw Cen MT Condensed" panose="020B0606020104020203" pitchFamily="34" charset="0"/>
              </a:rPr>
              <a:t>NOTE: Gray bars indicate recessions as determined by the National Bureau of Economic Research. For </a:t>
            </a:r>
            <a:r>
              <a:rPr lang="en-US" sz="1200" dirty="0" smtClean="0">
                <a:latin typeface="Tw Cen MT Condensed" panose="020B0606020104020203" pitchFamily="34" charset="0"/>
              </a:rPr>
              <a:t>the </a:t>
            </a:r>
            <a:r>
              <a:rPr lang="en-US" sz="1200" dirty="0" smtClean="0">
                <a:latin typeface="Tw Cen MT Condensed" panose="020B0606020104020203" pitchFamily="34" charset="0"/>
              </a:rPr>
              <a:t>most recent data, go to </a:t>
            </a:r>
            <a:r>
              <a:rPr lang="en-US" sz="1200" dirty="0" smtClean="0">
                <a:latin typeface="Tw Cen MT Condensed" panose="020B0606020104020203" pitchFamily="34" charset="0"/>
                <a:hlinkClick r:id="rId4"/>
              </a:rPr>
              <a:t>https://fred.stlouisfed.org/series/PSAVERT</a:t>
            </a:r>
            <a:r>
              <a:rPr lang="en-US" sz="1200" dirty="0" smtClean="0">
                <a:latin typeface="Tw Cen MT Condensed" panose="020B0606020104020203" pitchFamily="34" charset="0"/>
              </a:rPr>
              <a:t>.</a:t>
            </a:r>
          </a:p>
          <a:p>
            <a:r>
              <a:rPr lang="en-US" sz="1200" dirty="0" smtClean="0">
                <a:latin typeface="Tw Cen MT Condensed" panose="020B0606020104020203" pitchFamily="34" charset="0"/>
              </a:rPr>
              <a:t>SOURCE: FRED</a:t>
            </a:r>
            <a:r>
              <a:rPr lang="en-US" sz="800" baseline="30000" dirty="0" smtClean="0">
                <a:latin typeface="Tw Cen MT Condensed" panose="020B0606020104020203" pitchFamily="34" charset="0"/>
              </a:rPr>
              <a:t>®</a:t>
            </a:r>
            <a:r>
              <a:rPr lang="en-US" sz="1200" dirty="0" smtClean="0">
                <a:latin typeface="Tw Cen MT Condensed" panose="020B0606020104020203" pitchFamily="34" charset="0"/>
              </a:rPr>
              <a:t>,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52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761531" y="349948"/>
            <a:ext cx="8730004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6A.2: The Timing of Benefits and Costs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6A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964428"/>
              </p:ext>
            </p:extLst>
          </p:nvPr>
        </p:nvGraphicFramePr>
        <p:xfrm>
          <a:off x="1505384" y="1246005"/>
          <a:ext cx="918309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416"/>
                <a:gridCol w="2442411"/>
                <a:gridCol w="2767263"/>
              </a:tblGrid>
              <a:tr h="902219">
                <a:tc>
                  <a:txBody>
                    <a:bodyPr/>
                    <a:lstStyle/>
                    <a:p>
                      <a:pPr algn="ctr"/>
                      <a:endParaRPr lang="en-US" sz="1000" b="1" dirty="0" smtClean="0">
                        <a:latin typeface="Tw Cen MT Condensed" panose="020B0606020104020203" pitchFamily="34" charset="0"/>
                      </a:endParaRPr>
                    </a:p>
                    <a:p>
                      <a:pPr algn="ctr"/>
                      <a:r>
                        <a:rPr lang="en-US" sz="2800" b="1" dirty="0" smtClean="0">
                          <a:latin typeface="Tw Cen MT Condensed" panose="020B0606020104020203" pitchFamily="34" charset="0"/>
                        </a:rPr>
                        <a:t>Activity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9DB77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w Cen MT Condensed" panose="020B0606020104020203" pitchFamily="34" charset="0"/>
                        </a:rPr>
                        <a:t>Now</a:t>
                      </a:r>
                      <a:r>
                        <a:rPr lang="en-US" sz="2800" b="1" baseline="0" dirty="0" smtClean="0">
                          <a:latin typeface="Tw Cen MT Condensed" panose="020B0606020104020203" pitchFamily="34" charset="0"/>
                        </a:rPr>
                        <a:t> or later?</a:t>
                      </a:r>
                    </a:p>
                    <a:p>
                      <a:pPr algn="l"/>
                      <a:r>
                        <a:rPr lang="en-US" sz="2800" b="1" baseline="0" dirty="0" smtClean="0">
                          <a:latin typeface="Tw Cen MT Condensed" panose="020B0606020104020203" pitchFamily="34" charset="0"/>
                        </a:rPr>
                        <a:t>      BENEFITS                        COSTS</a:t>
                      </a:r>
                    </a:p>
                  </a:txBody>
                  <a:tcPr>
                    <a:solidFill>
                      <a:srgbClr val="9DB7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9DB77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Eating</a:t>
                      </a:r>
                      <a:r>
                        <a:rPr lang="en-US" sz="2800" baseline="0" dirty="0" smtClean="0">
                          <a:latin typeface="Tw Cen MT Condensed" panose="020B0606020104020203" pitchFamily="34" charset="0"/>
                        </a:rPr>
                        <a:t> junk food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Exercising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Staying</a:t>
                      </a:r>
                      <a:r>
                        <a:rPr lang="en-US" sz="2800" baseline="0" dirty="0" smtClean="0">
                          <a:latin typeface="Tw Cen MT Condensed" panose="020B0606020104020203" pitchFamily="34" charset="0"/>
                        </a:rPr>
                        <a:t> up late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Smoking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Practicing</a:t>
                      </a:r>
                      <a:r>
                        <a:rPr lang="en-US" sz="2800" baseline="0" dirty="0" smtClean="0">
                          <a:latin typeface="Tw Cen MT Condensed" panose="020B0606020104020203" pitchFamily="34" charset="0"/>
                        </a:rPr>
                        <a:t> a musical instrument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Studying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Borrowing money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w Cen MT Condensed" panose="020B0606020104020203" pitchFamily="34" charset="0"/>
                        </a:rPr>
                        <a:t>Saving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8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137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70</cp:revision>
  <dcterms:created xsi:type="dcterms:W3CDTF">2016-07-22T18:34:21Z</dcterms:created>
  <dcterms:modified xsi:type="dcterms:W3CDTF">2017-02-13T20:05:35Z</dcterms:modified>
</cp:coreProperties>
</file>