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0" r:id="rId5"/>
    <p:sldId id="268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670"/>
    <a:srgbClr val="005273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491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5A: Making a Budget</a:t>
            </a:r>
            <a:r>
              <a:rPr lang="en-US" sz="5400" dirty="0" smtClean="0"/>
              <a:t>–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 It Is All About Spending!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0314" y="1486835"/>
            <a:ext cx="3701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5: Budgeting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76" y="1525820"/>
            <a:ext cx="7792114" cy="644859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people plan for regular, irregular, </a:t>
            </a:r>
          </a:p>
          <a:p>
            <a:pPr marL="0" indent="0">
              <a:lnSpc>
                <a:spcPts val="3800"/>
              </a:lnSpc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and future spending?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2591484" y="1086007"/>
            <a:ext cx="7006730" cy="2275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Gross income – Deductions = Net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income</a:t>
            </a:r>
          </a:p>
          <a:p>
            <a:pPr marL="0" indent="0" algn="ctr">
              <a:buNone/>
            </a:pPr>
            <a:endParaRPr lang="en-US" sz="3200" b="1" dirty="0" smtClean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05709" y="2177499"/>
            <a:ext cx="11578281" cy="187641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 smtClean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spending +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Future spending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 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</a:t>
            </a:r>
            <a:r>
              <a:rPr lang="en-US" sz="3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(Short-term savings)         </a:t>
            </a:r>
            <a:r>
              <a:rPr lang="en-US" sz="3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(</a:t>
            </a:r>
            <a:r>
              <a:rPr lang="en-US" sz="3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90893" y="2532943"/>
            <a:ext cx="855053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Regular Monthly Spending (Fixed and Variable)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Housing (e.g., rent or mortgage)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Food (e.g., groceries and dining out)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Transportation (e.g., car payment, gas, or bus pass)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Utilities (e.g., electric, water/sewer, phone, cable, and oil/gas)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Personal (e.g., apparel and personal care items)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Entertainment (e.g., movies, hobbies, and sports)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Miscellaneous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3629" y="1157706"/>
            <a:ext cx="11578281" cy="14886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47337" y="2646319"/>
            <a:ext cx="93075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Irregular Yearly Spending (Short-Term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Insurance (e.g., life, medical, home, and auto)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Taxes and fees (e.g., property taxes and auto registration)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Expected expenses (e.g., health care, education, vacations, gifts, home maintenance, and charity)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Unexpected expenses (e.g., car repairs, health care, and home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repairs)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Near-term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goals (e.g., car, home addition, and education)</a:t>
            </a:r>
            <a:r>
              <a:rPr lang="en-US" sz="3200" dirty="0"/>
              <a:t>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3629" y="1157706"/>
            <a:ext cx="11578281" cy="14886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27413" y="2702475"/>
            <a:ext cx="7634420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Future Spending (Long-Term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Retirement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Other long-term goals (e.g., starting your own business)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4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3629" y="1157706"/>
            <a:ext cx="11578281" cy="14886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329" y="1254019"/>
            <a:ext cx="9334626" cy="5152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1.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Determine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Your Monthly Net Income 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Gross 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monthly income –  Deductions = Net income</a:t>
            </a:r>
            <a:endParaRPr lang="en-US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Gross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income: $54,000/yr., or $4,500/mo.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Deductions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 $1,000/mo.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	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2.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Plan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Future Spending (Long-Term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(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Long-term 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savings 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is determined by your financial plan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.)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	   Long-term savings: $500/mo.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	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9357" y="349948"/>
            <a:ext cx="7269433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5A.2: The Budgeting Process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66480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3105" y="3327622"/>
            <a:ext cx="5172763" cy="584775"/>
          </a:xfrm>
          <a:prstGeom prst="rect">
            <a:avLst/>
          </a:prstGeom>
          <a:solidFill>
            <a:srgbClr val="005273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$4,500/mo. – $1,000/mo. = $3,500/mo.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2966918" y="5746136"/>
            <a:ext cx="4945136" cy="584775"/>
          </a:xfrm>
          <a:prstGeom prst="rect">
            <a:avLst/>
          </a:prstGeom>
          <a:solidFill>
            <a:srgbClr val="005273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$3,500/mo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 – 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$500/mo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 = $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3,000/mo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08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4334" y="1444383"/>
            <a:ext cx="979442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3.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Plan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Irregular Spending (Short-Term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(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Determine yearly short-term </a:t>
            </a:r>
            <a:r>
              <a:rPr lang="en-US" sz="30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savings 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and divide by 12)</a:t>
            </a:r>
            <a:endParaRPr lang="en-US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Insurance/taxes ................................ $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1,500/yr.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Expected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expenses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........................... $2,500/yr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Charity .............................................. $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1,000/yr.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Unexpected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expenses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....................... $   500/yr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Near-term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goals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................................ </a:t>
            </a:r>
            <a:r>
              <a:rPr lang="en-US" sz="3200" u="sng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   500/yr</a:t>
            </a:r>
            <a:r>
              <a:rPr lang="en-US" sz="3200" u="sng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Short-term savings ...........................	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6,000/yr./12 = $500/mo.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28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9357" y="349948"/>
            <a:ext cx="7269433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5A.2: The Budgeting Process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66480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92422" y="5412497"/>
            <a:ext cx="4898210" cy="584775"/>
          </a:xfrm>
          <a:prstGeom prst="rect">
            <a:avLst/>
          </a:prstGeom>
          <a:solidFill>
            <a:srgbClr val="005273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$3,000/mo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 – 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5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00/mo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 = </a:t>
            </a:r>
            <a:r>
              <a:rPr lang="en-US" sz="3200" dirty="0" smtClean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$2,500/mo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29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7476" y="1418919"/>
            <a:ext cx="8733845" cy="427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4.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Plan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Regular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Spending (Fixed and Variable)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Housing …….................................. $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800/mo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Transportation .................................. $ 500/mo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Food ..................................................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$ 400/mo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Utilities .............................................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$ 300/mo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Personal/health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care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.........................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$ 200/mo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Entertainment ...................................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$ 200/mo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Miscellaneous ................................... </a:t>
            </a:r>
            <a:r>
              <a:rPr lang="en-US" sz="3200" u="sng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$ 100/mo</a:t>
            </a:r>
            <a:r>
              <a:rPr lang="en-US" sz="3200" u="sng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Regular Spending </a:t>
            </a:r>
            <a:r>
              <a:rPr lang="en-US" sz="32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........................ </a:t>
            </a:r>
            <a:r>
              <a:rPr lang="en-US" sz="32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$2,500/mo.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9357" y="349948"/>
            <a:ext cx="7269433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5A.2: The Budgeting Process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66480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3 of 3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449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Symbol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73</cp:revision>
  <dcterms:created xsi:type="dcterms:W3CDTF">2016-07-22T18:34:21Z</dcterms:created>
  <dcterms:modified xsi:type="dcterms:W3CDTF">2017-02-13T20:03:38Z</dcterms:modified>
</cp:coreProperties>
</file>