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5" r:id="rId5"/>
    <p:sldId id="266" r:id="rId6"/>
    <p:sldId id="269" r:id="rId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DB770"/>
    <a:srgbClr val="EAEFF7"/>
    <a:srgbClr val="D2DEEF"/>
    <a:srgbClr val="0052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1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257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183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538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641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55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195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809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70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204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110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27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C5429-DD4E-461C-86B4-5ECD021F0462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866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5158" y="188705"/>
            <a:ext cx="10167457" cy="1186115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8619" y="2716219"/>
            <a:ext cx="10120530" cy="1655762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Lesson 4B: Understanding Taxes</a:t>
            </a:r>
            <a:endParaRPr lang="en-US" sz="5400" b="1" dirty="0">
              <a:latin typeface="Tw Cen MT Condensed" panose="020B0606020104020203" pitchFamily="34" charset="0"/>
              <a:cs typeface="Angsana New" panose="02020603050405020304" pitchFamily="18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47216" y="1329879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5400" dirty="0" smtClean="0">
              <a:latin typeface="Tw Cen MT Condensed" panose="020B0606020104020203" pitchFamily="34" charset="0"/>
              <a:cs typeface="Angsana New" panose="02020603050405020304" pitchFamily="18" charset="-34"/>
            </a:endParaRPr>
          </a:p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64540" y="1445355"/>
            <a:ext cx="431291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Unit 4</a:t>
            </a:r>
            <a:r>
              <a:rPr lang="en-US" sz="5400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: Paying Taxes</a:t>
            </a:r>
            <a:endParaRPr lang="en-US" sz="5400" dirty="0">
              <a:latin typeface="Tw Cen MT Condensed" panose="020B0606020104020203" pitchFamily="34" charset="0"/>
              <a:cs typeface="Angsana New" panose="02020603050405020304" pitchFamily="18" charset="-34"/>
            </a:endParaRPr>
          </a:p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5806" y="5084161"/>
            <a:ext cx="3581400" cy="4095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20361" y="6204828"/>
            <a:ext cx="2371540" cy="4781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3899" y="6403146"/>
            <a:ext cx="56169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smtClean="0">
                <a:latin typeface="Tw Cen MT Condensed" panose="020B0606020104020203" pitchFamily="34" charset="0"/>
              </a:rPr>
              <a:t>©</a:t>
            </a:r>
            <a:r>
              <a:rPr lang="en-US" sz="1200" smtClean="0">
                <a:latin typeface="Tw Cen MT Condensed" panose="020B0606020104020203" pitchFamily="34" charset="0"/>
              </a:rPr>
              <a:t>2017, </a:t>
            </a:r>
            <a:r>
              <a:rPr lang="en-US" sz="1200" dirty="0" smtClean="0">
                <a:latin typeface="Tw Cen MT Condensed" panose="020B0606020104020203" pitchFamily="34" charset="0"/>
              </a:rPr>
              <a:t>Minnesota Council on Economic Education. Developed in partnership with the Federal Reserve Bank of St. Louis.</a:t>
            </a:r>
            <a:endParaRPr lang="en-US" sz="1200" dirty="0">
              <a:latin typeface="Tw Cen MT Condensed" panose="020B0606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7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6095" y="1521102"/>
            <a:ext cx="5664235" cy="644859"/>
          </a:xfrm>
        </p:spPr>
        <p:txBody>
          <a:bodyPr>
            <a:noAutofit/>
          </a:bodyPr>
          <a:lstStyle/>
          <a:p>
            <a:pPr marL="0" indent="0">
              <a:lnSpc>
                <a:spcPts val="3800"/>
              </a:lnSpc>
              <a:spcBef>
                <a:spcPts val="0"/>
              </a:spcBef>
              <a:buNone/>
            </a:pPr>
            <a:r>
              <a:rPr lang="en-US" sz="4000" b="1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How do various types of taxes </a:t>
            </a:r>
          </a:p>
          <a:p>
            <a:pPr marL="0" indent="0">
              <a:lnSpc>
                <a:spcPts val="3800"/>
              </a:lnSpc>
              <a:buNone/>
            </a:pPr>
            <a:r>
              <a:rPr lang="en-US" sz="4000" b="1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affect people differently?</a:t>
            </a:r>
            <a:endParaRPr lang="en-US" sz="4000" b="1" dirty="0">
              <a:latin typeface="Tw Cen MT Condensed" panose="020B0606020104020203" pitchFamily="34" charset="0"/>
              <a:cs typeface="Angsana New" panose="02020603050405020304" pitchFamily="18" charset="-34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87115" y="330287"/>
            <a:ext cx="4202396" cy="705191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Compelling Question</a:t>
            </a:r>
            <a:endParaRPr lang="en-US" sz="4000" b="1" dirty="0">
              <a:solidFill>
                <a:schemeClr val="bg1"/>
              </a:solidFill>
              <a:latin typeface="Tw Cen MT Condensed" panose="020B0606020104020203" pitchFamily="34" charset="0"/>
              <a:cs typeface="Angsana New" panose="02020603050405020304" pitchFamily="18" charset="-34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131321" y="6069071"/>
            <a:ext cx="942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5273"/>
                </a:solidFill>
                <a:latin typeface="Tw Cen MT Condensed" panose="020B0606020104020203" pitchFamily="34" charset="0"/>
              </a:rPr>
              <a:t>Lesson 4B</a:t>
            </a:r>
            <a:endParaRPr lang="en-US" sz="2000" dirty="0">
              <a:solidFill>
                <a:srgbClr val="005273"/>
              </a:solidFill>
              <a:latin typeface="Tw Cen MT Condensed" panose="020B0606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56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444478" y="349948"/>
            <a:ext cx="5098162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4B.1: Tax Structures</a:t>
            </a:r>
            <a:endParaRPr lang="en-US" sz="4000" b="1" dirty="0">
              <a:solidFill>
                <a:schemeClr val="bg1"/>
              </a:solidFill>
              <a:latin typeface="Tw Cen MT Condensed" panose="020B0606020104020203" pitchFamily="34" charset="0"/>
              <a:cs typeface="Angsana New" panose="02020603050405020304" pitchFamily="18" charset="-34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92479" y="1444771"/>
            <a:ext cx="4802159" cy="140234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99636" y="3078870"/>
            <a:ext cx="7387844" cy="308041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256052" y="984410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5273"/>
                </a:solidFill>
              </a:rPr>
              <a:t>Slide 1 of 3</a:t>
            </a:r>
            <a:endParaRPr lang="en-US" b="1" dirty="0">
              <a:solidFill>
                <a:srgbClr val="005273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131321" y="6069071"/>
            <a:ext cx="942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5273"/>
                </a:solidFill>
                <a:latin typeface="Tw Cen MT Condensed" panose="020B0606020104020203" pitchFamily="34" charset="0"/>
              </a:rPr>
              <a:t>Lesson 4B</a:t>
            </a:r>
            <a:endParaRPr lang="en-US" sz="2000" dirty="0">
              <a:solidFill>
                <a:srgbClr val="005273"/>
              </a:solidFill>
              <a:latin typeface="Tw Cen MT Condensed" panose="020B0606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52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7415" y="2998704"/>
            <a:ext cx="8179811" cy="303625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3444478" y="349948"/>
            <a:ext cx="5098162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4B.1: Tax Structures</a:t>
            </a:r>
            <a:endParaRPr lang="en-US" sz="4000" b="1" dirty="0">
              <a:solidFill>
                <a:schemeClr val="bg1"/>
              </a:solidFill>
              <a:latin typeface="Tw Cen MT Condensed" panose="020B0606020104020203" pitchFamily="34" charset="0"/>
              <a:cs typeface="Angsana New" panose="02020603050405020304" pitchFamily="18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56052" y="984410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5273"/>
                </a:solidFill>
              </a:rPr>
              <a:t>Slide 2 of 3</a:t>
            </a:r>
            <a:endParaRPr lang="en-US" b="1" dirty="0">
              <a:solidFill>
                <a:srgbClr val="005273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92479" y="1444771"/>
            <a:ext cx="4802159" cy="140234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1131321" y="6069071"/>
            <a:ext cx="942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5273"/>
                </a:solidFill>
                <a:latin typeface="Tw Cen MT Condensed" panose="020B0606020104020203" pitchFamily="34" charset="0"/>
              </a:rPr>
              <a:t>Lesson 4B</a:t>
            </a:r>
            <a:endParaRPr lang="en-US" sz="2000" dirty="0">
              <a:solidFill>
                <a:srgbClr val="005273"/>
              </a:solidFill>
              <a:latin typeface="Tw Cen MT Condensed" panose="020B0606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88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5916" y="3047099"/>
            <a:ext cx="7274502" cy="313852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92479" y="1444771"/>
            <a:ext cx="4802159" cy="140234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3444478" y="349948"/>
            <a:ext cx="5098162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4B.1: Tax Structures</a:t>
            </a:r>
            <a:endParaRPr lang="en-US" sz="4000" b="1" dirty="0">
              <a:solidFill>
                <a:schemeClr val="bg1"/>
              </a:solidFill>
              <a:latin typeface="Tw Cen MT Condensed" panose="020B0606020104020203" pitchFamily="34" charset="0"/>
              <a:cs typeface="Angsana New" panose="02020603050405020304" pitchFamily="18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56052" y="984410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5273"/>
                </a:solidFill>
              </a:rPr>
              <a:t>Slide 3 of 3</a:t>
            </a:r>
            <a:endParaRPr lang="en-US" b="1" dirty="0">
              <a:solidFill>
                <a:srgbClr val="005273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131321" y="6069071"/>
            <a:ext cx="942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5273"/>
                </a:solidFill>
                <a:latin typeface="Tw Cen MT Condensed" panose="020B0606020104020203" pitchFamily="34" charset="0"/>
              </a:rPr>
              <a:t>Lesson 4B</a:t>
            </a:r>
            <a:endParaRPr lang="en-US" sz="2000" dirty="0">
              <a:solidFill>
                <a:srgbClr val="005273"/>
              </a:solidFill>
              <a:latin typeface="Tw Cen MT Condensed" panose="020B0606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56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711919" y="336312"/>
            <a:ext cx="8733655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4B.1: Characteristics of Common Taxes</a:t>
            </a:r>
            <a:endParaRPr lang="en-US" sz="4000" b="1" dirty="0">
              <a:solidFill>
                <a:schemeClr val="bg1"/>
              </a:solidFill>
              <a:latin typeface="Tw Cen MT Condensed" panose="020B0606020104020203" pitchFamily="34" charset="0"/>
              <a:cs typeface="Angsana New" panose="02020603050405020304" pitchFamily="18" charset="-34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5850361"/>
              </p:ext>
            </p:extLst>
          </p:nvPr>
        </p:nvGraphicFramePr>
        <p:xfrm>
          <a:off x="377208" y="1231590"/>
          <a:ext cx="11438282" cy="48750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18616"/>
                <a:gridCol w="2044409"/>
                <a:gridCol w="2682151"/>
                <a:gridCol w="3146849"/>
                <a:gridCol w="1846257"/>
              </a:tblGrid>
              <a:tr h="67135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w Cen MT Condensed" panose="020B0606020104020203" pitchFamily="34" charset="0"/>
                        </a:rPr>
                        <a:t>Tax</a:t>
                      </a:r>
                      <a:endParaRPr lang="en-US" sz="2400" dirty="0">
                        <a:effectLst/>
                        <a:latin typeface="Tw Cen MT Condensed" panose="020B0606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8" marR="58428" marT="8115" marB="0" anchor="ctr">
                    <a:solidFill>
                      <a:srgbClr val="9DB77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w Cen MT Condensed" panose="020B0606020104020203" pitchFamily="34" charset="0"/>
                        </a:rPr>
                        <a:t>Base</a:t>
                      </a:r>
                      <a:endParaRPr lang="en-US" sz="2400" dirty="0">
                        <a:effectLst/>
                        <a:latin typeface="Tw Cen MT Condensed" panose="020B0606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8" marR="58428" marT="8115" marB="0" anchor="ctr">
                    <a:solidFill>
                      <a:srgbClr val="9DB77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w Cen MT Condensed" panose="020B0606020104020203" pitchFamily="34" charset="0"/>
                        </a:rPr>
                        <a:t>Rate structure</a:t>
                      </a:r>
                      <a:endParaRPr lang="en-US" sz="2400" dirty="0">
                        <a:effectLst/>
                        <a:latin typeface="Tw Cen MT Condensed" panose="020B0606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8" marR="58428" marT="8115" marB="0" anchor="ctr">
                    <a:solidFill>
                      <a:srgbClr val="9DB77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w Cen MT Condensed" panose="020B0606020104020203" pitchFamily="34" charset="0"/>
                        </a:rPr>
                        <a:t>How collected</a:t>
                      </a:r>
                      <a:endParaRPr lang="en-US" sz="2400" dirty="0">
                        <a:effectLst/>
                        <a:latin typeface="Tw Cen MT Condensed" panose="020B0606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8" marR="58428" marT="8115" marB="0" anchor="ctr">
                    <a:solidFill>
                      <a:srgbClr val="9DB77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w Cen MT Condensed" panose="020B0606020104020203" pitchFamily="34" charset="0"/>
                        </a:rPr>
                        <a:t>Government level(s)</a:t>
                      </a:r>
                      <a:endParaRPr lang="en-US" sz="2400" dirty="0">
                        <a:effectLst/>
                        <a:latin typeface="Tw Cen MT Condensed" panose="020B0606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8" marR="58428" marT="8115" marB="0" anchor="ctr">
                    <a:solidFill>
                      <a:srgbClr val="9DB770"/>
                    </a:solidFill>
                  </a:tcPr>
                </a:tc>
              </a:tr>
              <a:tr h="813164">
                <a:tc>
                  <a:txBody>
                    <a:bodyPr/>
                    <a:lstStyle/>
                    <a:p>
                      <a:pPr marL="0" marR="0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chemeClr val="tx1"/>
                          </a:solidFill>
                          <a:effectLst/>
                          <a:latin typeface="Tw Cen MT Condensed" panose="020B0606020104020203" pitchFamily="34" charset="0"/>
                        </a:rPr>
                        <a:t>Income tax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w Cen MT Condensed" panose="020B0606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8" marR="58428" marT="8115" marB="0"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w Cen MT Condensed" panose="020B0606020104020203" pitchFamily="34" charset="0"/>
                        </a:rPr>
                        <a:t>All income</a:t>
                      </a:r>
                      <a:endParaRPr lang="en-US" sz="2400" dirty="0">
                        <a:effectLst/>
                        <a:latin typeface="Tw Cen MT Condensed" panose="020B0606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8" marR="58428" marT="8115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w Cen MT Condensed" panose="020B0606020104020203" pitchFamily="34" charset="0"/>
                        </a:rPr>
                        <a:t>Progressive</a:t>
                      </a:r>
                      <a:endParaRPr lang="en-US" sz="2400" dirty="0">
                        <a:effectLst/>
                        <a:latin typeface="Tw Cen MT Condensed" panose="020B0606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8" marR="58428" marT="8115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kern="1200" dirty="0">
                          <a:effectLst/>
                          <a:latin typeface="Tw Cen MT Condensed" panose="020B0606020104020203" pitchFamily="34" charset="0"/>
                        </a:rPr>
                        <a:t>Withheld over the year; file tax form once a year</a:t>
                      </a:r>
                      <a:endParaRPr lang="en-US" sz="2400" dirty="0">
                        <a:effectLst/>
                        <a:latin typeface="Tw Cen MT Condensed" panose="020B0606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8" marR="58428" marT="8115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w Cen MT Condensed" panose="020B0606020104020203" pitchFamily="34" charset="0"/>
                        </a:rPr>
                        <a:t>Federal, most states, some local</a:t>
                      </a:r>
                      <a:endParaRPr lang="en-US" sz="2400" dirty="0">
                        <a:effectLst/>
                        <a:latin typeface="Tw Cen MT Condensed" panose="020B0606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8" marR="58428" marT="8115" marB="0" anchor="ctr"/>
                </a:tc>
              </a:tr>
              <a:tr h="1103870">
                <a:tc>
                  <a:txBody>
                    <a:bodyPr/>
                    <a:lstStyle/>
                    <a:p>
                      <a:pPr marL="0" marR="0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chemeClr val="tx1"/>
                          </a:solidFill>
                          <a:effectLst/>
                          <a:latin typeface="Tw Cen MT Condensed" panose="020B0606020104020203" pitchFamily="34" charset="0"/>
                        </a:rPr>
                        <a:t>Payroll tax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w Cen MT Condensed" panose="020B0606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8" marR="58428" marT="8115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w Cen MT Condensed" panose="020B0606020104020203" pitchFamily="34" charset="0"/>
                        </a:rPr>
                        <a:t>Wage/salary income</a:t>
                      </a:r>
                      <a:endParaRPr lang="en-US" sz="2400" dirty="0">
                        <a:effectLst/>
                        <a:latin typeface="Tw Cen MT Condensed" panose="020B0606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8" marR="58428" marT="8115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w Cen MT Condensed" panose="020B0606020104020203" pitchFamily="34" charset="0"/>
                        </a:rPr>
                        <a:t>Social Security: regressive due to income cap; Medicare: proportional</a:t>
                      </a:r>
                      <a:endParaRPr lang="en-US" sz="2400" dirty="0">
                        <a:effectLst/>
                        <a:latin typeface="Tw Cen MT Condensed" panose="020B0606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8" marR="58428" marT="8115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w Cen MT Condensed" panose="020B0606020104020203" pitchFamily="34" charset="0"/>
                        </a:rPr>
                        <a:t>Withheld from each paycheck</a:t>
                      </a:r>
                      <a:endParaRPr lang="en-US" sz="2400" dirty="0">
                        <a:effectLst/>
                        <a:latin typeface="Tw Cen MT Condensed" panose="020B0606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8" marR="58428" marT="8115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w Cen MT Condensed" panose="020B0606020104020203" pitchFamily="34" charset="0"/>
                        </a:rPr>
                        <a:t>Federal</a:t>
                      </a:r>
                      <a:endParaRPr lang="en-US" sz="2400" dirty="0">
                        <a:effectLst/>
                        <a:latin typeface="Tw Cen MT Condensed" panose="020B0606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8" marR="58428" marT="8115" marB="0" anchor="ctr"/>
                </a:tc>
              </a:tr>
              <a:tr h="1087394">
                <a:tc>
                  <a:txBody>
                    <a:bodyPr/>
                    <a:lstStyle/>
                    <a:p>
                      <a:pPr marL="0" marR="0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chemeClr val="tx1"/>
                          </a:solidFill>
                          <a:effectLst/>
                          <a:latin typeface="Tw Cen MT Condensed" panose="020B0606020104020203" pitchFamily="34" charset="0"/>
                        </a:rPr>
                        <a:t>Sales tax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w Cen MT Condensed" panose="020B0606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8" marR="58428" marT="8115" marB="0"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w Cen MT Condensed" panose="020B0606020104020203" pitchFamily="34" charset="0"/>
                        </a:rPr>
                        <a:t>Value of goods and services purchased</a:t>
                      </a:r>
                      <a:endParaRPr lang="en-US" sz="2400" dirty="0">
                        <a:effectLst/>
                        <a:latin typeface="Tw Cen MT Condensed" panose="020B0606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8" marR="58428" marT="8115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w Cen MT Condensed" panose="020B0606020104020203" pitchFamily="34" charset="0"/>
                        </a:rPr>
                        <a:t>Proportional based on purchase price; regressive relative to income</a:t>
                      </a:r>
                      <a:endParaRPr lang="en-US" sz="2400" dirty="0">
                        <a:effectLst/>
                        <a:latin typeface="Tw Cen MT Condensed" panose="020B0606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8" marR="58428" marT="8115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w Cen MT Condensed" panose="020B0606020104020203" pitchFamily="34" charset="0"/>
                        </a:rPr>
                        <a:t>Paid at time of purchase</a:t>
                      </a:r>
                      <a:endParaRPr lang="en-US" sz="2400" dirty="0">
                        <a:effectLst/>
                        <a:latin typeface="Tw Cen MT Condensed" panose="020B0606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8" marR="58428" marT="8115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w Cen MT Condensed" panose="020B0606020104020203" pitchFamily="34" charset="0"/>
                        </a:rPr>
                        <a:t>Most states, some local</a:t>
                      </a:r>
                      <a:endParaRPr lang="en-US" sz="2400" dirty="0">
                        <a:effectLst/>
                        <a:latin typeface="Tw Cen MT Condensed" panose="020B0606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8" marR="58428" marT="8115" marB="0" anchor="ctr"/>
                </a:tc>
              </a:tr>
              <a:tr h="1130969">
                <a:tc>
                  <a:txBody>
                    <a:bodyPr/>
                    <a:lstStyle/>
                    <a:p>
                      <a:pPr marL="0" marR="0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chemeClr val="tx1"/>
                          </a:solidFill>
                          <a:effectLst/>
                          <a:latin typeface="Tw Cen MT Condensed" panose="020B0606020104020203" pitchFamily="34" charset="0"/>
                        </a:rPr>
                        <a:t>Property tax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w Cen MT Condensed" panose="020B0606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8" marR="58428" marT="8115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w Cen MT Condensed" panose="020B0606020104020203" pitchFamily="34" charset="0"/>
                        </a:rPr>
                        <a:t>Property value (house/land)</a:t>
                      </a:r>
                      <a:endParaRPr lang="en-US" sz="2400" dirty="0">
                        <a:effectLst/>
                        <a:latin typeface="Tw Cen MT Condensed" panose="020B0606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8" marR="58428" marT="8115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w Cen MT Condensed" panose="020B0606020104020203" pitchFamily="34" charset="0"/>
                        </a:rPr>
                        <a:t>Proportional based on property value</a:t>
                      </a:r>
                      <a:endParaRPr lang="en-US" sz="2400" dirty="0">
                        <a:effectLst/>
                        <a:latin typeface="Tw Cen MT Condensed" panose="020B0606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8" marR="58428" marT="8115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w Cen MT Condensed" panose="020B0606020104020203" pitchFamily="34" charset="0"/>
                        </a:rPr>
                        <a:t>Paid in one or two payments per year or as part of the owner’s mortgage payment</a:t>
                      </a:r>
                      <a:endParaRPr lang="en-US" sz="2400" dirty="0">
                        <a:effectLst/>
                        <a:latin typeface="Tw Cen MT Condensed" panose="020B0606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8" marR="58428" marT="8115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w Cen MT Condensed" panose="020B0606020104020203" pitchFamily="34" charset="0"/>
                        </a:rPr>
                        <a:t>Mostly local</a:t>
                      </a:r>
                      <a:endParaRPr lang="en-US" sz="2400" dirty="0">
                        <a:effectLst/>
                        <a:latin typeface="Tw Cen MT Condensed" panose="020B0606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8" marR="58428" marT="8115" marB="0"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1131321" y="6069071"/>
            <a:ext cx="942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5273"/>
                </a:solidFill>
                <a:latin typeface="Tw Cen MT Condensed" panose="020B0606020104020203" pitchFamily="34" charset="0"/>
              </a:rPr>
              <a:t>Lesson 4B</a:t>
            </a:r>
            <a:endParaRPr lang="en-US" sz="2000" dirty="0">
              <a:solidFill>
                <a:srgbClr val="005273"/>
              </a:solidFill>
              <a:latin typeface="Tw Cen MT Condensed" panose="020B0606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56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199</Words>
  <Application>Microsoft Office PowerPoint</Application>
  <PresentationFormat>Widescreen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Angsana New</vt:lpstr>
      <vt:lpstr>Arial</vt:lpstr>
      <vt:lpstr>Calibri</vt:lpstr>
      <vt:lpstr>Calibri Light</vt:lpstr>
      <vt:lpstr>Times New Roman</vt:lpstr>
      <vt:lpstr>Tw Cen MT Condensed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Personal Finance Decisions</dc:title>
  <dc:creator>Foster, Arlington</dc:creator>
  <cp:lastModifiedBy>Johnson, Lydia H</cp:lastModifiedBy>
  <cp:revision>57</cp:revision>
  <cp:lastPrinted>2017-02-07T22:44:00Z</cp:lastPrinted>
  <dcterms:created xsi:type="dcterms:W3CDTF">2016-07-22T18:34:21Z</dcterms:created>
  <dcterms:modified xsi:type="dcterms:W3CDTF">2017-02-13T19:55:04Z</dcterms:modified>
</cp:coreProperties>
</file>