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B770"/>
    <a:srgbClr val="005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14" y="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5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3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4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9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0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1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6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158" y="188705"/>
            <a:ext cx="10167457" cy="118611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8619" y="2716219"/>
            <a:ext cx="10120530" cy="1655762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Lesson 4A: What Are Taxes For?</a:t>
            </a:r>
            <a:endParaRPr lang="en-US" sz="5400" b="1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47216" y="1329879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 smtClean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64540" y="1445355"/>
            <a:ext cx="43129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Unit 4</a:t>
            </a:r>
            <a:r>
              <a:rPr lang="en-US" sz="5400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: Paying Taxes</a:t>
            </a:r>
            <a:endParaRPr lang="en-US" sz="5400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806" y="5084161"/>
            <a:ext cx="3581400" cy="4095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0361" y="6204828"/>
            <a:ext cx="2371540" cy="478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899" y="6403146"/>
            <a:ext cx="5616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mtClean="0">
                <a:latin typeface="Tw Cen MT Condensed" panose="020B0606020104020203" pitchFamily="34" charset="0"/>
              </a:rPr>
              <a:t>©2017, </a:t>
            </a:r>
            <a:r>
              <a:rPr lang="en-US" sz="1200" dirty="0" smtClean="0">
                <a:latin typeface="Tw Cen MT Condensed" panose="020B0606020104020203" pitchFamily="34" charset="0"/>
              </a:rPr>
              <a:t>Minnesota Council on Economic Education. Developed in partnership with the Federal Reserve Bank of St. Louis.</a:t>
            </a:r>
            <a:endParaRPr lang="en-US" sz="1200" dirty="0"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7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2965" y="1464889"/>
            <a:ext cx="8630278" cy="64485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Why does the government provide public goods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and transfer payments?</a:t>
            </a:r>
            <a:endParaRPr lang="en-US" sz="4000" b="1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000500" y="330287"/>
            <a:ext cx="4195611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Compelling </a:t>
            </a:r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Question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4A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56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667125" y="349948"/>
            <a:ext cx="4827890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4A.1: Two Boxes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730205" y="4399737"/>
            <a:ext cx="42610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w Cen MT Condensed" panose="020B0606020104020203" pitchFamily="34" charset="0"/>
              </a:rPr>
              <a:t>For </a:t>
            </a:r>
            <a:r>
              <a:rPr lang="en-US" sz="3200" dirty="0" smtClean="0">
                <a:latin typeface="Tw Cen MT Condensed" panose="020B0606020104020203" pitchFamily="34" charset="0"/>
              </a:rPr>
              <a:t>each token you place in </a:t>
            </a:r>
          </a:p>
          <a:p>
            <a:r>
              <a:rPr lang="en-US" sz="3200" dirty="0" smtClean="0">
                <a:latin typeface="Tw Cen MT Condensed" panose="020B0606020104020203" pitchFamily="34" charset="0"/>
              </a:rPr>
              <a:t>Box 1, you </a:t>
            </a:r>
            <a:r>
              <a:rPr lang="en-US" sz="3200" dirty="0" smtClean="0">
                <a:latin typeface="Tw Cen MT Condensed" panose="020B0606020104020203" pitchFamily="34" charset="0"/>
              </a:rPr>
              <a:t>will receive </a:t>
            </a:r>
            <a:r>
              <a:rPr lang="en-US" sz="3200" b="1" dirty="0" smtClean="0">
                <a:latin typeface="Tw Cen MT Condensed" panose="020B0606020104020203" pitchFamily="34" charset="0"/>
              </a:rPr>
              <a:t>1 treat.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630878" y="4399737"/>
            <a:ext cx="487532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w Cen MT Condensed" panose="020B0606020104020203" pitchFamily="34" charset="0"/>
              </a:rPr>
              <a:t>For </a:t>
            </a:r>
            <a:r>
              <a:rPr lang="en-US" sz="3200" dirty="0" smtClean="0">
                <a:latin typeface="Tw Cen MT Condensed" panose="020B0606020104020203" pitchFamily="34" charset="0"/>
              </a:rPr>
              <a:t>every           </a:t>
            </a:r>
            <a:r>
              <a:rPr lang="en-US" sz="3200" dirty="0" smtClean="0">
                <a:latin typeface="Tw Cen MT Condensed" panose="020B0606020104020203" pitchFamily="34" charset="0"/>
              </a:rPr>
              <a:t>tokens placed in</a:t>
            </a:r>
            <a:endParaRPr lang="en-US" sz="3200" dirty="0" smtClean="0">
              <a:latin typeface="Tw Cen MT Condensed" panose="020B0606020104020203" pitchFamily="34" charset="0"/>
            </a:endParaRPr>
          </a:p>
          <a:p>
            <a:r>
              <a:rPr lang="en-US" sz="3200" dirty="0" smtClean="0">
                <a:latin typeface="Tw Cen MT Condensed" panose="020B0606020104020203" pitchFamily="34" charset="0"/>
              </a:rPr>
              <a:t>Box 2 by </a:t>
            </a:r>
            <a:r>
              <a:rPr lang="en-US" sz="3200" dirty="0" smtClean="0">
                <a:latin typeface="Tw Cen MT Condensed" panose="020B0606020104020203" pitchFamily="34" charset="0"/>
              </a:rPr>
              <a:t>the class, </a:t>
            </a:r>
            <a:r>
              <a:rPr lang="en-US" sz="3200" dirty="0" smtClean="0">
                <a:latin typeface="Tw Cen MT Condensed" panose="020B0606020104020203" pitchFamily="34" charset="0"/>
              </a:rPr>
              <a:t>each student in the class will </a:t>
            </a:r>
            <a:r>
              <a:rPr lang="en-US" sz="3200" dirty="0" smtClean="0">
                <a:latin typeface="Tw Cen MT Condensed" panose="020B0606020104020203" pitchFamily="34" charset="0"/>
              </a:rPr>
              <a:t>receive </a:t>
            </a:r>
            <a:r>
              <a:rPr lang="en-US" sz="3200" b="1" dirty="0">
                <a:latin typeface="Tw Cen MT Condensed" panose="020B0606020104020203" pitchFamily="34" charset="0"/>
              </a:rPr>
              <a:t>1 treat.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458737" y="1388730"/>
            <a:ext cx="5620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w Cen MT Condensed" panose="020B0606020104020203" pitchFamily="34" charset="0"/>
              </a:rPr>
              <a:t>1</a:t>
            </a:r>
            <a:endParaRPr lang="en-US" sz="3200" b="1" dirty="0">
              <a:latin typeface="Tw Cen MT Condensed" panose="020B06060201040202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71134" y="1416129"/>
            <a:ext cx="5620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w Cen MT Condensed" panose="020B0606020104020203" pitchFamily="34" charset="0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4A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7944323" y="4819650"/>
            <a:ext cx="646989" cy="1178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552700" y="2124075"/>
            <a:ext cx="2276475" cy="2066925"/>
          </a:xfrm>
          <a:prstGeom prst="rect">
            <a:avLst/>
          </a:prstGeom>
          <a:noFill/>
          <a:ln w="50800">
            <a:solidFill>
              <a:srgbClr val="9DB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323396" y="2124075"/>
            <a:ext cx="2276475" cy="2066925"/>
          </a:xfrm>
          <a:prstGeom prst="rect">
            <a:avLst/>
          </a:prstGeom>
          <a:noFill/>
          <a:ln w="50800">
            <a:solidFill>
              <a:srgbClr val="9DB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2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95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Angsana New</vt:lpstr>
      <vt:lpstr>Arial</vt:lpstr>
      <vt:lpstr>Calibri</vt:lpstr>
      <vt:lpstr>Calibri Light</vt:lpstr>
      <vt:lpstr>Tw Cen MT Condensed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Personal Finance Decisions</dc:title>
  <dc:creator>Foster, Arlington</dc:creator>
  <cp:lastModifiedBy>Johnson, Lydia H</cp:lastModifiedBy>
  <cp:revision>51</cp:revision>
  <cp:lastPrinted>2017-02-10T19:32:16Z</cp:lastPrinted>
  <dcterms:created xsi:type="dcterms:W3CDTF">2016-07-22T18:34:21Z</dcterms:created>
  <dcterms:modified xsi:type="dcterms:W3CDTF">2017-02-14T18:16:47Z</dcterms:modified>
</cp:coreProperties>
</file>