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5" r:id="rId6"/>
    <p:sldId id="266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emp/ep_chart_001.htm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3A: Investing in Yourself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808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3: Earning Income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792" y="1513000"/>
            <a:ext cx="8077777" cy="644859"/>
          </a:xfrm>
        </p:spPr>
        <p:txBody>
          <a:bodyPr>
            <a:noAutofit/>
          </a:bodyPr>
          <a:lstStyle/>
          <a:p>
            <a:pPr mar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are knowledge and skills related to income and unemployment?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84959" y="324966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87473"/>
              </p:ext>
            </p:extLst>
          </p:nvPr>
        </p:nvGraphicFramePr>
        <p:xfrm>
          <a:off x="974817" y="1488429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/>
                <a:gridCol w="2983832"/>
                <a:gridCol w="3320716"/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Occupation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 annual income*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Physician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$90.00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$187,200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Dentist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$76.11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$158,310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Pharmacist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$58.41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$121,500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Lawyer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$55.69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$115,820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Mechanical engineer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$40.19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$83,590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Physical therapist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$40.40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$84,020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Computer programmer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$38.24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$79,530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9530" y="5881164"/>
            <a:ext cx="7138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</a:t>
            </a:r>
            <a:r>
              <a:rPr lang="en-US" sz="1400" dirty="0" smtClean="0">
                <a:latin typeface="Tw Cen MT Condensed" panose="020B0606020104020203" pitchFamily="34" charset="0"/>
              </a:rPr>
              <a:t>: *</a:t>
            </a:r>
            <a:r>
              <a:rPr lang="en-US" sz="1400" dirty="0">
                <a:latin typeface="Tw Cen MT Condensed" panose="020B0606020104020203" pitchFamily="34" charset="0"/>
              </a:rPr>
              <a:t>Based on 2,000 hours (50 weeks @ 40 hours/week). </a:t>
            </a:r>
            <a:r>
              <a:rPr lang="en-US" sz="1400" dirty="0" smtClean="0">
                <a:latin typeface="Tw Cen MT Condensed" panose="020B0606020104020203" pitchFamily="34" charset="0"/>
              </a:rPr>
              <a:t>SOURCE</a:t>
            </a:r>
            <a:r>
              <a:rPr lang="en-US" sz="1400" dirty="0">
                <a:latin typeface="Tw Cen MT Condensed" panose="020B0606020104020203" pitchFamily="34" charset="0"/>
              </a:rPr>
              <a:t>: Bureau of Labor Statistics, Occupational Outlook </a:t>
            </a:r>
            <a:r>
              <a:rPr lang="en-US" sz="1400" dirty="0" smtClean="0">
                <a:latin typeface="Tw Cen MT Condensed" panose="020B0606020104020203" pitchFamily="34" charset="0"/>
              </a:rPr>
              <a:t>Handbook; http</a:t>
            </a:r>
            <a:r>
              <a:rPr lang="en-US" sz="1400" dirty="0">
                <a:latin typeface="Tw Cen MT Condensed" panose="020B0606020104020203" pitchFamily="34" charset="0"/>
              </a:rPr>
              <a:t>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1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15319"/>
              </p:ext>
            </p:extLst>
          </p:nvPr>
        </p:nvGraphicFramePr>
        <p:xfrm>
          <a:off x="966579" y="1508544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/>
                <a:gridCol w="2983832"/>
                <a:gridCol w="3320716"/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Occupation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 annual income*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High school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teacher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 $35.75**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$57,200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Registered nurse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$32.45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$67,490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Accountant/auditor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$32.30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$67,190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Librarian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$27.35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$56,880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Electrician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$24.94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$51,880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Plumber/pipefitter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$24.34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$50,620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Firefighter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$22.53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$46,870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6579" y="5842337"/>
            <a:ext cx="80538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</a:t>
            </a:r>
            <a:r>
              <a:rPr lang="en-US" sz="1400" dirty="0" smtClean="0">
                <a:latin typeface="Tw Cen MT Condensed" panose="020B0606020104020203" pitchFamily="34" charset="0"/>
              </a:rPr>
              <a:t>: *</a:t>
            </a:r>
            <a:r>
              <a:rPr lang="en-US" sz="1400" dirty="0">
                <a:latin typeface="Tw Cen MT Condensed" panose="020B0606020104020203" pitchFamily="34" charset="0"/>
              </a:rPr>
              <a:t>Based on 2,000 hours (50 weeks @ 40 hours/week). </a:t>
            </a:r>
            <a:r>
              <a:rPr lang="en-US" sz="1400" dirty="0" smtClean="0">
                <a:latin typeface="Tw Cen MT Condensed" panose="020B0606020104020203" pitchFamily="34" charset="0"/>
              </a:rPr>
              <a:t>**Based on 1,600 hours (40 weeks @ 40 hours/week).</a:t>
            </a:r>
            <a:endParaRPr lang="en-US" sz="1400" dirty="0">
              <a:latin typeface="Tw Cen MT Condensed" panose="020B0606020104020203" pitchFamily="34" charset="0"/>
            </a:endParaRP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</a:t>
            </a:r>
            <a:r>
              <a:rPr lang="en-US" sz="1400" dirty="0" smtClean="0">
                <a:latin typeface="Tw Cen MT Condensed" panose="020B0606020104020203" pitchFamily="34" charset="0"/>
              </a:rPr>
              <a:t>Handbook; http</a:t>
            </a:r>
            <a:r>
              <a:rPr lang="en-US" sz="1400" dirty="0">
                <a:latin typeface="Tw Cen MT Condensed" panose="020B0606020104020203" pitchFamily="34" charset="0"/>
              </a:rPr>
              <a:t>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60189"/>
              </p:ext>
            </p:extLst>
          </p:nvPr>
        </p:nvGraphicFramePr>
        <p:xfrm>
          <a:off x="974817" y="1496766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/>
                <a:gridCol w="2971804"/>
                <a:gridCol w="3332748"/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Occupation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 annual income*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Carpenter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$20.24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$42,090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Truck driver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$19.36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$40,260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Actor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$18.80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$37,600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*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Welder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$18.34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$38,150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Automotive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technician/mechanic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$18.20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$37,850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Secretary/administrative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asst.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$17.55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$36,500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Construction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laborer/helper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$14.85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$30,890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9530" y="5881164"/>
            <a:ext cx="8243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</a:t>
            </a:r>
            <a:r>
              <a:rPr lang="en-US" sz="1400" dirty="0" smtClean="0">
                <a:latin typeface="Tw Cen MT Condensed" panose="020B0606020104020203" pitchFamily="34" charset="0"/>
              </a:rPr>
              <a:t>: *</a:t>
            </a:r>
            <a:r>
              <a:rPr lang="en-US" sz="1400" dirty="0">
                <a:latin typeface="Tw Cen MT Condensed" panose="020B0606020104020203" pitchFamily="34" charset="0"/>
              </a:rPr>
              <a:t>Based on 2,000 hours (50 weeks @ 40 hours/week). </a:t>
            </a:r>
            <a:endParaRPr lang="en-US" sz="1400" dirty="0" smtClean="0">
              <a:latin typeface="Tw Cen MT Condensed" panose="020B0606020104020203" pitchFamily="34" charset="0"/>
            </a:endParaRPr>
          </a:p>
          <a:p>
            <a:r>
              <a:rPr lang="en-US" sz="1400" dirty="0" smtClean="0">
                <a:latin typeface="Tw Cen MT Condensed" panose="020B0606020104020203" pitchFamily="34" charset="0"/>
              </a:rPr>
              <a:t>SOURCE</a:t>
            </a:r>
            <a:r>
              <a:rPr lang="en-US" sz="1400" dirty="0">
                <a:latin typeface="Tw Cen MT Condensed" panose="020B0606020104020203" pitchFamily="34" charset="0"/>
              </a:rPr>
              <a:t>: Bureau of Labor Statistics, Occupational Outlook </a:t>
            </a:r>
            <a:r>
              <a:rPr lang="en-US" sz="1400" dirty="0" smtClean="0">
                <a:latin typeface="Tw Cen MT Condensed" panose="020B0606020104020203" pitchFamily="34" charset="0"/>
              </a:rPr>
              <a:t>Handbook; http</a:t>
            </a:r>
            <a:r>
              <a:rPr lang="en-US" sz="1400" dirty="0">
                <a:latin typeface="Tw Cen MT Condensed" panose="020B0606020104020203" pitchFamily="34" charset="0"/>
              </a:rPr>
              <a:t>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42462"/>
              </p:ext>
            </p:extLst>
          </p:nvPr>
        </p:nvGraphicFramePr>
        <p:xfrm>
          <a:off x="974817" y="1480290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/>
                <a:gridCol w="2971804"/>
                <a:gridCol w="3332748"/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Occupation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Median annual income*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Bank teller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            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12.70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                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</a:t>
                      </a:r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26,410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Barber/hairdresser/cosmetologist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$11.40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$23,710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Janitor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$11.27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$23,440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Food preparer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$9.70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$20,180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Bartender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$9.39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$19,530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Cashier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$9.28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$19,310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Waiter/Waitress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 $9.25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$19,250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4817" y="5864886"/>
            <a:ext cx="78643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</a:t>
            </a:r>
            <a:r>
              <a:rPr lang="en-US" sz="1400" dirty="0" smtClean="0">
                <a:latin typeface="Tw Cen MT Condensed" panose="020B0606020104020203" pitchFamily="34" charset="0"/>
              </a:rPr>
              <a:t>: *</a:t>
            </a:r>
            <a:r>
              <a:rPr lang="en-US" sz="1400" dirty="0">
                <a:latin typeface="Tw Cen MT Condensed" panose="020B0606020104020203" pitchFamily="34" charset="0"/>
              </a:rPr>
              <a:t>Based on 2,000 hours (50 weeks @ 40 hours/week). </a:t>
            </a:r>
            <a:endParaRPr lang="en-US" sz="1400" dirty="0" smtClean="0">
              <a:latin typeface="Tw Cen MT Condensed" panose="020B0606020104020203" pitchFamily="34" charset="0"/>
            </a:endParaRPr>
          </a:p>
          <a:p>
            <a:r>
              <a:rPr lang="en-US" sz="1400" dirty="0" smtClean="0">
                <a:latin typeface="Tw Cen MT Condensed" panose="020B0606020104020203" pitchFamily="34" charset="0"/>
              </a:rPr>
              <a:t>SOURCE</a:t>
            </a:r>
            <a:r>
              <a:rPr lang="en-US" sz="1400" dirty="0">
                <a:latin typeface="Tw Cen MT Condensed" panose="020B0606020104020203" pitchFamily="34" charset="0"/>
              </a:rPr>
              <a:t>: Bureau of Labor Statistics, Occupational Outlook </a:t>
            </a:r>
            <a:r>
              <a:rPr lang="en-US" sz="1400" dirty="0" smtClean="0">
                <a:latin typeface="Tw Cen MT Condensed" panose="020B0606020104020203" pitchFamily="34" charset="0"/>
              </a:rPr>
              <a:t>Handbook; http</a:t>
            </a:r>
            <a:r>
              <a:rPr lang="en-US" sz="1400" dirty="0">
                <a:latin typeface="Tw Cen MT Condensed" panose="020B0606020104020203" pitchFamily="34" charset="0"/>
              </a:rPr>
              <a:t>://www.bls.gov/ooh/; www.bls.gov/ncs/ocs/sp/ncbl0831.pdf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4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8280" y="343920"/>
            <a:ext cx="1190367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3A.2: Earning and Unemployment by Education Level </a:t>
            </a:r>
            <a:r>
              <a:rPr lang="en-US" sz="36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(2015)</a:t>
            </a:r>
            <a:endParaRPr lang="en-US" sz="36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77798" y="1305929"/>
            <a:ext cx="11054295" cy="4944158"/>
            <a:chOff x="453084" y="1404785"/>
            <a:chExt cx="11054295" cy="494415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158786" y="2967331"/>
              <a:ext cx="4071560" cy="187687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44121" y="1434108"/>
              <a:ext cx="4923798" cy="490587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6897031" y="1722120"/>
              <a:ext cx="4927684" cy="4293013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543702" y="6269126"/>
            <a:ext cx="7141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Data are for persons 25 years of age and older. Earnings are for full-time wage and salary workers.</a:t>
            </a:r>
          </a:p>
          <a:p>
            <a:r>
              <a:rPr lang="en-US" sz="1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SOURCE</a:t>
            </a:r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: Bureau of Labor Statistics Current Population </a:t>
            </a:r>
            <a:r>
              <a:rPr lang="en-US" sz="1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Survey; </a:t>
            </a:r>
            <a:r>
              <a:rPr lang="en-US" sz="1000" u="sng" dirty="0" smtClean="0">
                <a:solidFill>
                  <a:srgbClr val="0563C1"/>
                </a:solidFill>
                <a:latin typeface="Tw Cen MT Condensed" panose="020B0606020104020203" pitchFamily="34" charset="0"/>
                <a:ea typeface="Times New Roman" panose="02020603050405020304" pitchFamily="18" charset="0"/>
                <a:hlinkClick r:id="rId6"/>
              </a:rPr>
              <a:t>http</a:t>
            </a:r>
            <a:r>
              <a:rPr lang="en-US" sz="1000" u="sng" dirty="0">
                <a:solidFill>
                  <a:srgbClr val="0563C1"/>
                </a:solidFill>
                <a:latin typeface="Tw Cen MT Condensed" panose="020B0606020104020203" pitchFamily="34" charset="0"/>
                <a:ea typeface="Times New Roman" panose="02020603050405020304" pitchFamily="18" charset="0"/>
                <a:hlinkClick r:id="rId6"/>
              </a:rPr>
              <a:t>://www.bls.gov/emp/ep_chart_001.htm</a:t>
            </a:r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, accessed June 1, 2016.</a:t>
            </a:r>
            <a:endParaRPr lang="en-US" sz="1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9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520</Words>
  <Application>Microsoft Office PowerPoint</Application>
  <PresentationFormat>Widescreen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Angsana New</vt:lpstr>
      <vt:lpstr>Arial</vt:lpstr>
      <vt:lpstr>Calibri</vt:lpstr>
      <vt:lpstr>Calibri Light</vt:lpstr>
      <vt:lpstr>Courier New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42</cp:revision>
  <cp:lastPrinted>2017-02-07T22:33:02Z</cp:lastPrinted>
  <dcterms:created xsi:type="dcterms:W3CDTF">2016-07-22T18:34:21Z</dcterms:created>
  <dcterms:modified xsi:type="dcterms:W3CDTF">2017-02-13T20:26:10Z</dcterms:modified>
</cp:coreProperties>
</file>