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DEEF"/>
    <a:srgbClr val="D0DCBA"/>
    <a:srgbClr val="A9B1BC"/>
    <a:srgbClr val="9DB770"/>
    <a:srgbClr val="0052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57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8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3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4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9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0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04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10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6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baccofreekids.org/research/factsheets/pdf/0202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://pages.stern.nyu.edu/~adamodar/New_Home_Page/datafile/histretSP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858" y="188705"/>
            <a:ext cx="10167457" cy="118611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782" y="2716219"/>
            <a:ext cx="10120530" cy="1655762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Lesson 1B: Making Choices and Identifying Costs</a:t>
            </a:r>
            <a:endParaRPr lang="en-US" sz="5400" b="1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47216" y="1329879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5400" dirty="0" smtClean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83243" y="1452105"/>
            <a:ext cx="61536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Unit 1: Thinking Economically</a:t>
            </a: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9347" y="5100637"/>
            <a:ext cx="3581400" cy="4095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0361" y="6204828"/>
            <a:ext cx="2371540" cy="47818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83899" y="6403146"/>
            <a:ext cx="56169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w Cen MT Condensed" panose="020B0606020104020203" pitchFamily="34" charset="0"/>
              </a:rPr>
              <a:t>©</a:t>
            </a:r>
            <a:r>
              <a:rPr lang="en-US" sz="1200" dirty="0" smtClean="0">
                <a:latin typeface="Tw Cen MT Condensed" panose="020B0606020104020203" pitchFamily="34" charset="0"/>
              </a:rPr>
              <a:t>2017, </a:t>
            </a:r>
            <a:r>
              <a:rPr lang="en-US" sz="1200" dirty="0" smtClean="0">
                <a:latin typeface="Tw Cen MT Condensed" panose="020B0606020104020203" pitchFamily="34" charset="0"/>
              </a:rPr>
              <a:t>Minnesota Council on Economic Education. Developed in partnership with the Federal Reserve Bank of St. Louis.</a:t>
            </a:r>
            <a:endParaRPr lang="en-US" sz="1200" dirty="0"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7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241" y="1481335"/>
            <a:ext cx="10515600" cy="644859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How can a decisionmaking process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help you make informed decisions?</a:t>
            </a:r>
            <a:endParaRPr lang="en-US" sz="4000" b="1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025714" y="316899"/>
            <a:ext cx="4172654" cy="705191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Compelling Question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1B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56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971642" y="355612"/>
            <a:ext cx="8243626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1B.1: PACED Decisionmaking Model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668" y="1408809"/>
            <a:ext cx="10509573" cy="441233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Step 1: P—Define the </a:t>
            </a:r>
            <a:r>
              <a:rPr lang="en-US" sz="3200" b="1" u="sng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P</a:t>
            </a:r>
            <a:r>
              <a:rPr lang="en-US" sz="32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roblem.    	  </a:t>
            </a:r>
            <a:r>
              <a:rPr lang="en-US" sz="3200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Why must you make a choice?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32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Step 2: A—List the </a:t>
            </a:r>
            <a:r>
              <a:rPr lang="en-US" sz="3200" b="1" u="sng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A</a:t>
            </a:r>
            <a:r>
              <a:rPr lang="en-US" sz="32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lternatives.	  </a:t>
            </a:r>
            <a:r>
              <a:rPr lang="en-US" sz="3200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What are your possible options?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32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Step 3: C—Determine the </a:t>
            </a:r>
            <a:r>
              <a:rPr lang="en-US" sz="3200" b="1" u="sng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C</a:t>
            </a:r>
            <a:r>
              <a:rPr lang="en-US" sz="32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riteria.	  </a:t>
            </a:r>
            <a:r>
              <a:rPr lang="en-US" sz="3200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What standards are important to you?</a:t>
            </a:r>
            <a:endParaRPr lang="en-US" sz="3200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  <a:p>
            <a:pPr marL="0" indent="0">
              <a:lnSpc>
                <a:spcPts val="3300"/>
              </a:lnSpc>
              <a:spcBef>
                <a:spcPts val="600"/>
              </a:spcBef>
              <a:buNone/>
            </a:pPr>
            <a:r>
              <a:rPr lang="en-US" sz="32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Step 4: E—</a:t>
            </a:r>
            <a:r>
              <a:rPr lang="en-US" sz="3200" b="1" u="sng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E</a:t>
            </a:r>
            <a:r>
              <a:rPr lang="en-US" sz="32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valuate the Alternatives.	  </a:t>
            </a:r>
            <a:r>
              <a:rPr lang="en-US" sz="3200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How well does each alternative meet </a:t>
            </a:r>
          </a:p>
          <a:p>
            <a:pPr marL="0" indent="0">
              <a:lnSpc>
                <a:spcPts val="3300"/>
              </a:lnSpc>
              <a:spcBef>
                <a:spcPts val="0"/>
              </a:spcBef>
              <a:buNone/>
            </a:pPr>
            <a:r>
              <a:rPr lang="en-US" sz="3200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                                                                            each criterion?</a:t>
            </a:r>
          </a:p>
          <a:p>
            <a:pPr marL="0" indent="0">
              <a:lnSpc>
                <a:spcPts val="3300"/>
              </a:lnSpc>
              <a:spcBef>
                <a:spcPts val="1200"/>
              </a:spcBef>
              <a:buNone/>
            </a:pPr>
            <a:r>
              <a:rPr lang="en-US" sz="32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Step 5: D—Make the </a:t>
            </a:r>
            <a:r>
              <a:rPr lang="en-US" sz="3200" b="1" u="sng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D</a:t>
            </a:r>
            <a:r>
              <a:rPr lang="en-US" sz="32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ecision.		  </a:t>
            </a:r>
            <a:r>
              <a:rPr lang="en-US" sz="3200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Which option has the most favorable </a:t>
            </a:r>
          </a:p>
          <a:p>
            <a:pPr marL="0" indent="0">
              <a:lnSpc>
                <a:spcPts val="3300"/>
              </a:lnSpc>
              <a:spcBef>
                <a:spcPts val="0"/>
              </a:spcBef>
              <a:buNone/>
            </a:pPr>
            <a:r>
              <a:rPr lang="en-US" sz="3200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                                                                            trade-offs?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1B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22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969316" y="5412896"/>
            <a:ext cx="6706792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NOTE: APR, annual percentage rate. As of April 1, 2016, the average price of cigarettes was $5.96 per pack. The average stock market return over the past 50 years (1966-2015) was 9.61 percent.</a:t>
            </a:r>
          </a:p>
          <a:p>
            <a:pPr>
              <a:spcBef>
                <a:spcPts val="600"/>
              </a:spcBef>
            </a:pPr>
            <a:r>
              <a:rPr lang="en-US" sz="800" dirty="0" smtClean="0"/>
              <a:t>SOURCE</a:t>
            </a:r>
            <a:r>
              <a:rPr lang="en-US" sz="800" dirty="0"/>
              <a:t>: Cigarette prices: </a:t>
            </a:r>
            <a:r>
              <a:rPr lang="en-US" sz="800" dirty="0">
                <a:hlinkClick r:id="rId3"/>
              </a:rPr>
              <a:t>https://</a:t>
            </a:r>
            <a:r>
              <a:rPr lang="en-US" sz="800" dirty="0" smtClean="0">
                <a:hlinkClick r:id="rId3"/>
              </a:rPr>
              <a:t>www.tobaccofreekids.org/research/factsheets/pdf/0202.pdf</a:t>
            </a:r>
            <a:r>
              <a:rPr lang="en-US" sz="800" dirty="0" smtClean="0"/>
              <a:t>, accessed April 1, 2016. </a:t>
            </a:r>
            <a:r>
              <a:rPr lang="en-US" sz="800" dirty="0"/>
              <a:t>Stock return average: </a:t>
            </a:r>
            <a:r>
              <a:rPr lang="en-US" sz="800" dirty="0">
                <a:hlinkClick r:id="rId4"/>
              </a:rPr>
              <a:t>http://pages.stern.nyu.edu/~</a:t>
            </a:r>
            <a:r>
              <a:rPr lang="en-US" sz="800" dirty="0" smtClean="0">
                <a:hlinkClick r:id="rId4"/>
              </a:rPr>
              <a:t>adamodar/New_Home_Page/datafile/histretSP.html</a:t>
            </a:r>
            <a:r>
              <a:rPr lang="en-US" sz="800" dirty="0" smtClean="0"/>
              <a:t>, accessed </a:t>
            </a:r>
            <a:r>
              <a:rPr lang="en-US" sz="800" dirty="0"/>
              <a:t>April 1, 2016.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5094" y="1164791"/>
            <a:ext cx="4247315" cy="5182304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44256"/>
              </p:ext>
            </p:extLst>
          </p:nvPr>
        </p:nvGraphicFramePr>
        <p:xfrm>
          <a:off x="4944602" y="1157323"/>
          <a:ext cx="6769607" cy="4217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314"/>
                <a:gridCol w="1087501"/>
                <a:gridCol w="1159310"/>
                <a:gridCol w="1150153"/>
                <a:gridCol w="1399799"/>
                <a:gridCol w="1396530"/>
              </a:tblGrid>
              <a:tr h="7999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/>
                      </a:r>
                      <a:br>
                        <a:rPr lang="en-US" sz="2000" dirty="0" smtClean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</a:b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Age</a:t>
                      </a:r>
                      <a:endParaRPr lang="en-US" sz="2000" dirty="0">
                        <a:solidFill>
                          <a:schemeClr val="bg1"/>
                        </a:solidFill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2000" dirty="0" smtClean="0">
                          <a:latin typeface="Tw Cen MT Condensed" panose="020B0606020104020203" pitchFamily="34" charset="0"/>
                        </a:rPr>
                        <a:t>Annual deposit</a:t>
                      </a:r>
                      <a:r>
                        <a:rPr lang="en-US" sz="2000" baseline="0" dirty="0" smtClean="0">
                          <a:latin typeface="Tw Cen MT Condensed" panose="020B0606020104020203" pitchFamily="34" charset="0"/>
                        </a:rPr>
                        <a:t> </a:t>
                      </a:r>
                      <a:r>
                        <a:rPr lang="en-US" sz="2000" dirty="0" smtClean="0">
                          <a:latin typeface="Tw Cen MT Condensed" panose="020B0606020104020203" pitchFamily="34" charset="0"/>
                        </a:rPr>
                        <a:t>($)</a:t>
                      </a:r>
                      <a:endParaRPr lang="en-US" sz="2000" dirty="0"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2000" dirty="0" smtClean="0">
                          <a:latin typeface="Tw Cen MT Condensed" panose="020B0606020104020203" pitchFamily="34" charset="0"/>
                        </a:rPr>
                        <a:t>Total deposit ($)</a:t>
                      </a:r>
                      <a:endParaRPr lang="en-US" sz="2000" dirty="0"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2000" dirty="0" smtClean="0">
                          <a:latin typeface="Tw Cen MT Condensed" panose="020B0606020104020203" pitchFamily="34" charset="0"/>
                        </a:rPr>
                        <a:t>Annual 9% interest ($)</a:t>
                      </a:r>
                      <a:endParaRPr lang="en-US" sz="2000" dirty="0"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2000" dirty="0" smtClean="0">
                          <a:latin typeface="Tw Cen MT Condensed" panose="020B0606020104020203" pitchFamily="34" charset="0"/>
                        </a:rPr>
                        <a:t>Total</a:t>
                      </a:r>
                      <a:r>
                        <a:rPr lang="en-US" sz="2000" baseline="0" dirty="0" smtClean="0">
                          <a:latin typeface="Tw Cen MT Condensed" panose="020B0606020104020203" pitchFamily="34" charset="0"/>
                        </a:rPr>
                        <a:t> </a:t>
                      </a:r>
                      <a:r>
                        <a:rPr lang="en-US" sz="2000" dirty="0" smtClean="0">
                          <a:latin typeface="Tw Cen MT Condensed" panose="020B0606020104020203" pitchFamily="34" charset="0"/>
                        </a:rPr>
                        <a:t>interest/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2000" dirty="0" smtClean="0">
                          <a:latin typeface="Tw Cen MT Condensed" panose="020B0606020104020203" pitchFamily="34" charset="0"/>
                        </a:rPr>
                        <a:t>Return ($)</a:t>
                      </a:r>
                      <a:endParaRPr lang="en-US" sz="2000" dirty="0"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2000" dirty="0" smtClean="0">
                          <a:latin typeface="Tw Cen MT Condensed" panose="020B0606020104020203" pitchFamily="34" charset="0"/>
                        </a:rPr>
                        <a:t>Year-end</a:t>
                      </a:r>
                      <a:r>
                        <a:rPr lang="en-US" sz="2000" baseline="0" dirty="0" smtClean="0">
                          <a:latin typeface="Tw Cen MT Condensed" panose="020B0606020104020203" pitchFamily="34" charset="0"/>
                        </a:rPr>
                        <a:t> balance ($)</a:t>
                      </a:r>
                      <a:endParaRPr lang="en-US" sz="2000" dirty="0"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</a:tr>
              <a:tr h="44051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18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2,190.00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2,190.00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—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2,190.00</a:t>
                      </a:r>
                    </a:p>
                  </a:txBody>
                  <a:tcPr anchor="ctr"/>
                </a:tc>
              </a:tr>
              <a:tr h="44051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19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2,190.00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4,380.00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197.10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197.10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4,577.10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</a:tr>
              <a:tr h="44051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20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2,190.00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6,570.00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411.94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609.04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7,179.04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</a:tr>
              <a:tr h="44051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27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D0DCB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2,190.00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D0DCB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21,900.00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D0DCB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2,566.45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D0DCB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11,372.52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D0DCB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33,272.52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D0DCBA"/>
                    </a:solidFill>
                  </a:tcPr>
                </a:tc>
              </a:tr>
              <a:tr h="44051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60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2,190.00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94,170.00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79,353.40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871,282.01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965,452.01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</a:tr>
              <a:tr h="44051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61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2,190.00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96,360.00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86,890.68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958,172.69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1,054,532.69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</a:tr>
              <a:tr h="44051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62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2,190.00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98,550.00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94,907.94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1,053,080.63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1,151,630.63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V="1">
            <a:off x="4709319" y="5375247"/>
            <a:ext cx="259997" cy="89387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1B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177592" y="355612"/>
            <a:ext cx="7872574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</a:t>
            </a:r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1B.2: Smoke or Be a Millionaire?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5346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211</Words>
  <Application>Microsoft Office PowerPoint</Application>
  <PresentationFormat>Widescreen</PresentationFormat>
  <Paragraphs>69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Angsana New</vt:lpstr>
      <vt:lpstr>Arial</vt:lpstr>
      <vt:lpstr>Calibri</vt:lpstr>
      <vt:lpstr>Calibri Light</vt:lpstr>
      <vt:lpstr>Tw Cen MT Condensed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Personal Finance Decisions</dc:title>
  <dc:creator>Foster, Arlington</dc:creator>
  <cp:lastModifiedBy>Johnson, Lydia H</cp:lastModifiedBy>
  <cp:revision>32</cp:revision>
  <cp:lastPrinted>2017-02-07T22:20:45Z</cp:lastPrinted>
  <dcterms:created xsi:type="dcterms:W3CDTF">2016-07-22T18:34:21Z</dcterms:created>
  <dcterms:modified xsi:type="dcterms:W3CDTF">2017-02-13T19:45:34Z</dcterms:modified>
</cp:coreProperties>
</file>