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594" r:id="rId5"/>
    <p:sldId id="593" r:id="rId6"/>
    <p:sldId id="598" r:id="rId7"/>
    <p:sldId id="599" r:id="rId8"/>
    <p:sldId id="602" r:id="rId9"/>
    <p:sldId id="597" r:id="rId10"/>
    <p:sldId id="595" r:id="rId11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60"/>
  </p:normalViewPr>
  <p:slideViewPr>
    <p:cSldViewPr>
      <p:cViewPr varScale="1">
        <p:scale>
          <a:sx n="110" d="100"/>
          <a:sy n="110" d="100"/>
        </p:scale>
        <p:origin x="21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A155331-86ED-42DB-BFFB-E197B6C76B7B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5112680-EFF6-416B-B5FF-C6C734C295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77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12680-EFF6-416B-B5FF-C6C734C295D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80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12680-EFF6-416B-B5FF-C6C734C295D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21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12680-EFF6-416B-B5FF-C6C734C295D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31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14E34-AB13-4919-A31B-B2603B54C392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858" y="188705"/>
            <a:ext cx="10167457" cy="1186115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899782" y="2716219"/>
            <a:ext cx="10120530" cy="165576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1A: The Wealth Game—</a:t>
            </a:r>
          </a:p>
          <a:p>
            <a:pPr marL="0" indent="0" algn="ctr">
              <a:buNone/>
            </a:pPr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Factors for Success</a:t>
            </a:r>
            <a:endParaRPr lang="en-US" sz="54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 smtClean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83243" y="1452105"/>
            <a:ext cx="61536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1: Thinking Economically</a:t>
            </a:r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9347" y="5100637"/>
            <a:ext cx="3581400" cy="4095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83899" y="6403146"/>
            <a:ext cx="5616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w Cen MT Condensed" panose="020B0606020104020203" pitchFamily="34" charset="0"/>
              </a:rPr>
              <a:t>©2018, Minnesota Council on Economic Education. Developed in partnership with the Federal Reserve Bank of St. Louis.</a:t>
            </a:r>
            <a:endParaRPr lang="en-US" sz="1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45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057401" y="1447801"/>
            <a:ext cx="8077777" cy="64485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300"/>
              </a:lnSpc>
              <a:spcBef>
                <a:spcPts val="0"/>
              </a:spcBef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How do personal characteristics and skills affect a person’s financial wealth?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97026" y="381001"/>
            <a:ext cx="4172654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1A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45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1A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907381" y="1828800"/>
            <a:ext cx="7996237" cy="2518537"/>
            <a:chOff x="2057401" y="3696496"/>
            <a:chExt cx="7996237" cy="2518537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57401" y="3696496"/>
              <a:ext cx="7996237" cy="2518537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1" name="TextBox 10"/>
            <p:cNvSpPr txBox="1"/>
            <p:nvPr/>
          </p:nvSpPr>
          <p:spPr>
            <a:xfrm>
              <a:off x="3522935" y="4593087"/>
              <a:ext cx="466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15246" y="4586432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03866" y="4601796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17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80448" y="4610896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34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23" name="Straight Arrow Connector 22"/>
            <p:cNvCxnSpPr>
              <a:stCxn id="45" idx="6"/>
            </p:cNvCxnSpPr>
            <p:nvPr/>
          </p:nvCxnSpPr>
          <p:spPr>
            <a:xfrm flipV="1">
              <a:off x="5012813" y="4772490"/>
              <a:ext cx="833708" cy="1045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4424850" y="4673866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622356" y="4670352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822703" y="4670352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925632" y="5538609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94928" y="5538609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082143" y="5558915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217820" y="5558915"/>
              <a:ext cx="474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 </a:t>
              </a:r>
              <a:r>
                <a:rPr lang="en-US" b="1" dirty="0" smtClean="0">
                  <a:solidFill>
                    <a:srgbClr val="C00000"/>
                  </a:solidFill>
                </a:rPr>
                <a:t>20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280448" y="5845701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  <a:r>
                <a:rPr lang="en-US" b="1" dirty="0" smtClean="0">
                  <a:solidFill>
                    <a:srgbClr val="C00000"/>
                  </a:solidFill>
                </a:rPr>
                <a:t>4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29343" y="6261576"/>
            <a:ext cx="267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</a:t>
            </a:r>
            <a:r>
              <a:rPr lang="en-US" sz="1400" dirty="0" smtClean="0">
                <a:latin typeface="Tw Cen MT" panose="020B0602020104020603" pitchFamily="34" charset="0"/>
              </a:rPr>
              <a:t>Corresponds to Procedure Step 3.</a:t>
            </a:r>
            <a:endParaRPr lang="en-US" sz="1400" dirty="0">
              <a:latin typeface="Tw Cen MT" panose="020B0602020104020603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622712" y="378510"/>
            <a:ext cx="8686800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Handout 1A.1: The Wealth 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Game—Example*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224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1A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9343" y="6261576"/>
            <a:ext cx="269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</a:t>
            </a:r>
            <a:r>
              <a:rPr lang="en-US" sz="1400" dirty="0" smtClean="0">
                <a:latin typeface="Tw Cen MT" panose="020B0602020104020603" pitchFamily="34" charset="0"/>
              </a:rPr>
              <a:t>Corresponds to Procedure Step 4.</a:t>
            </a:r>
            <a:endParaRPr lang="en-US" sz="1400" dirty="0">
              <a:latin typeface="Tw Cen MT" panose="020B0602020104020603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982390" y="1752600"/>
            <a:ext cx="7996237" cy="2528784"/>
            <a:chOff x="2057401" y="3676008"/>
            <a:chExt cx="7996237" cy="2528784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57401" y="3676008"/>
              <a:ext cx="7996237" cy="252878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25" name="TextBox 24"/>
            <p:cNvSpPr txBox="1"/>
            <p:nvPr/>
          </p:nvSpPr>
          <p:spPr>
            <a:xfrm>
              <a:off x="3598402" y="429274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74190" y="4282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033991" y="4304931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299944" y="429274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595104" y="4588045"/>
              <a:ext cx="466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67459" y="457766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27260" y="4588045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299944" y="4577667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93733" y="48978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868045" y="4885265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18827" y="489520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299944" y="4911201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221667" y="5822263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25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93733" y="5201222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68045" y="519286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012220" y="5201222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306502" y="5229597"/>
              <a:ext cx="474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7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4346666" y="4282600"/>
              <a:ext cx="304800" cy="3048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4667971" y="4455783"/>
              <a:ext cx="1053665" cy="25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 txBox="1">
            <a:spLocks/>
          </p:cNvSpPr>
          <p:nvPr/>
        </p:nvSpPr>
        <p:spPr>
          <a:xfrm>
            <a:off x="866681" y="361609"/>
            <a:ext cx="10132218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7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Handout 1A.1: The Wealth </a:t>
            </a:r>
            <a:r>
              <a:rPr lang="en-US" sz="37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Game—“Poor” Wealth Count*</a:t>
            </a:r>
            <a:endParaRPr lang="en-US" sz="37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3113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5963" y="1752600"/>
            <a:ext cx="7996237" cy="2528784"/>
            <a:chOff x="2057401" y="3676008"/>
            <a:chExt cx="7996237" cy="252878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7401" y="3676008"/>
              <a:ext cx="7996237" cy="252878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3565642" y="429884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79376" y="4305601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12377" y="429274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318301" y="429274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65541" y="4601797"/>
              <a:ext cx="466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70733" y="4579161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06451" y="4604313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21667" y="4578750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54834" y="4879412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63642" y="491217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01260" y="4914887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318301" y="4920743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221667" y="5822263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49689" y="520892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49689" y="551770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60351" y="521114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57060" y="5508989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006451" y="5223654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007544" y="553049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208302" y="5195714"/>
              <a:ext cx="474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207719" y="5508989"/>
              <a:ext cx="474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10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4346666" y="4282600"/>
              <a:ext cx="304800" cy="3048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360593" y="4609557"/>
              <a:ext cx="304800" cy="3048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4667971" y="4455783"/>
              <a:ext cx="1053665" cy="25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4665394" y="4772875"/>
              <a:ext cx="1053665" cy="25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1A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40" name="Shape 150"/>
          <p:cNvSpPr txBox="1">
            <a:spLocks/>
          </p:cNvSpPr>
          <p:nvPr/>
        </p:nvSpPr>
        <p:spPr>
          <a:xfrm>
            <a:off x="533400" y="1524000"/>
            <a:ext cx="112014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endParaRPr lang="en" dirty="0">
              <a:solidFill>
                <a:srgbClr val="000000"/>
              </a:solidFill>
              <a:latin typeface="Tw Cen MT Condensed" panose="020B0606020104020203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29343" y="6261576"/>
            <a:ext cx="269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</a:t>
            </a:r>
            <a:r>
              <a:rPr lang="en-US" sz="1400" dirty="0" smtClean="0">
                <a:latin typeface="Tw Cen MT" panose="020B0602020104020603" pitchFamily="34" charset="0"/>
              </a:rPr>
              <a:t>Corresponds to Procedure Step 4.</a:t>
            </a:r>
            <a:endParaRPr lang="en-US" sz="1400" dirty="0">
              <a:latin typeface="Tw Cen MT" panose="020B0602020104020603" pitchFamily="34" charset="0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685800" y="376785"/>
            <a:ext cx="10896600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Handout 1A.1: The Wealth </a:t>
            </a:r>
            <a:r>
              <a:rPr lang="en-US" sz="36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Game—“Middle-Class” Wealth Count*</a:t>
            </a:r>
            <a:endParaRPr lang="en-US" sz="36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5951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1752600"/>
            <a:ext cx="7996237" cy="2528784"/>
            <a:chOff x="2057401" y="3676008"/>
            <a:chExt cx="7996237" cy="252878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7401" y="3676008"/>
              <a:ext cx="7996237" cy="252878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3601233" y="427412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03271" y="429274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10401" y="429274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333350" y="429274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94190" y="4587214"/>
              <a:ext cx="466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95731" y="458721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10401" y="4588045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21667" y="4578750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86607" y="490847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88191" y="491100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13991" y="490585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224326" y="4921687"/>
              <a:ext cx="522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214401" y="5835027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75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86607" y="520875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94190" y="5522105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87608" y="5203952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82780" y="552071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006451" y="5223654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005868" y="5536744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207719" y="5214538"/>
              <a:ext cx="474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207719" y="5508989"/>
              <a:ext cx="474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20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4346666" y="4282600"/>
              <a:ext cx="304800" cy="3048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363170" y="4601796"/>
              <a:ext cx="304800" cy="3048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364303" y="4924604"/>
              <a:ext cx="304800" cy="3048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4667971" y="4455783"/>
              <a:ext cx="1053665" cy="25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4667971" y="4763166"/>
              <a:ext cx="1053665" cy="25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4670183" y="5081527"/>
              <a:ext cx="1053665" cy="25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1A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9343" y="6261576"/>
            <a:ext cx="269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</a:t>
            </a:r>
            <a:r>
              <a:rPr lang="en-US" sz="1400" dirty="0" smtClean="0">
                <a:latin typeface="Tw Cen MT" panose="020B0602020104020603" pitchFamily="34" charset="0"/>
              </a:rPr>
              <a:t>Corresponds to Procedure Step 4.</a:t>
            </a:r>
            <a:endParaRPr lang="en-US" sz="1400" dirty="0">
              <a:latin typeface="Tw Cen MT" panose="020B0602020104020603" pitchFamily="34" charset="0"/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1027509" y="362055"/>
            <a:ext cx="9903618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Handout 1A.1: The Wealth 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Game—“Rich” Wealth Count*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4317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1752600"/>
            <a:ext cx="7996237" cy="2518537"/>
            <a:chOff x="2057401" y="3696496"/>
            <a:chExt cx="7996237" cy="2518537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57401" y="3696496"/>
              <a:ext cx="7996237" cy="2518537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3557765" y="489424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23984" y="4292746"/>
              <a:ext cx="5013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42678" y="4292746"/>
              <a:ext cx="4307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240541" y="4285656"/>
              <a:ext cx="49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53810" y="4601796"/>
              <a:ext cx="466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32258" y="457914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27387" y="4593464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16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44350" y="4587776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32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53811" y="4292746"/>
              <a:ext cx="5586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41253" y="4900483"/>
              <a:ext cx="507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45179" y="4903260"/>
              <a:ext cx="4623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9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240541" y="4911355"/>
              <a:ext cx="465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36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166683" y="5845701"/>
              <a:ext cx="539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104</a:t>
              </a:r>
            </a:p>
          </p:txBody>
        </p:sp>
        <p:cxnSp>
          <p:nvCxnSpPr>
            <p:cNvPr id="22" name="Straight Arrow Connector 21"/>
            <p:cNvCxnSpPr>
              <a:stCxn id="43" idx="6"/>
            </p:cNvCxnSpPr>
            <p:nvPr/>
          </p:nvCxnSpPr>
          <p:spPr>
            <a:xfrm flipV="1">
              <a:off x="4812467" y="5081968"/>
              <a:ext cx="1034055" cy="866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45" idx="6"/>
            </p:cNvCxnSpPr>
            <p:nvPr/>
          </p:nvCxnSpPr>
          <p:spPr>
            <a:xfrm flipV="1">
              <a:off x="5012813" y="4772490"/>
              <a:ext cx="833708" cy="1045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5229885" y="4487685"/>
              <a:ext cx="631877" cy="1483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4424850" y="4361240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424850" y="4673866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424850" y="4981554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622356" y="4357726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622356" y="4670352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4622356" y="4978040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822703" y="4357726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822703" y="4670352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023050" y="4357726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565359" y="5205455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932258" y="5220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045178" y="5205455"/>
              <a:ext cx="4623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243246" y="5217870"/>
              <a:ext cx="465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14</a:t>
              </a:r>
            </a:p>
          </p:txBody>
        </p:sp>
      </p:grpSp>
      <p:pic>
        <p:nvPicPr>
          <p:cNvPr id="64" name="Picture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1A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9343" y="6261576"/>
            <a:ext cx="269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</a:t>
            </a:r>
            <a:r>
              <a:rPr lang="en-US" sz="1400" dirty="0" smtClean="0">
                <a:latin typeface="Tw Cen MT" panose="020B0602020104020603" pitchFamily="34" charset="0"/>
              </a:rPr>
              <a:t>Corresponds to Procedure Step 7.</a:t>
            </a:r>
            <a:endParaRPr lang="en-US" sz="1400" dirty="0">
              <a:latin typeface="Tw Cen MT" panose="020B0602020104020603" pitchFamily="34" charset="0"/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1027509" y="362055"/>
            <a:ext cx="9903618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Handout 1A.1: The Wealth 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Game—After-Trading Example*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60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9830CA-6041-4EF7-AD16-8EA329B0F38D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4741CD7-6C49-4CA1-9995-3CB717A08A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C40FB2-9211-4C86-8B30-7EDEEC434A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12935</TotalTime>
  <Words>238</Words>
  <Application>Microsoft Office PowerPoint</Application>
  <PresentationFormat>Widescreen</PresentationFormat>
  <Paragraphs>110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Angsana New</vt:lpstr>
      <vt:lpstr>Arial</vt:lpstr>
      <vt:lpstr>Calibri</vt:lpstr>
      <vt:lpstr>Tw Cen MT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Federal Reserve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Wolla</dc:creator>
  <cp:lastModifiedBy>Wolla, Scott A</cp:lastModifiedBy>
  <cp:revision>408</cp:revision>
  <cp:lastPrinted>2016-07-08T22:20:08Z</cp:lastPrinted>
  <dcterms:created xsi:type="dcterms:W3CDTF">2011-09-21T19:05:47Z</dcterms:created>
  <dcterms:modified xsi:type="dcterms:W3CDTF">2018-05-11T19:52:31Z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4f07831c-5686-4838-bc47-d64501c7966f</vt:lpwstr>
  </property>
</Properties>
</file>