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6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B970"/>
    <a:srgbClr val="005273"/>
    <a:srgbClr val="DAEFC3"/>
    <a:srgbClr val="CCE9AD"/>
    <a:srgbClr val="9DB770"/>
    <a:srgbClr val="9BB67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4248" y="2716219"/>
            <a:ext cx="10644488" cy="165576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10B: Is Insurance Worth Buying?</a:t>
            </a:r>
            <a:endParaRPr lang="en-US" sz="54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 smtClean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5195" y="1486835"/>
            <a:ext cx="39755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</a:t>
            </a:r>
            <a:r>
              <a:rPr lang="en-US" sz="54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10: Protecting</a:t>
            </a:r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806" y="5084161"/>
            <a:ext cx="3581400" cy="4095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899" y="6403146"/>
            <a:ext cx="5616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w Cen MT Condensed" panose="020B0606020104020203" pitchFamily="34" charset="0"/>
              </a:rPr>
              <a:t>©</a:t>
            </a:r>
            <a:r>
              <a:rPr lang="en-US" sz="1200" dirty="0" smtClean="0">
                <a:latin typeface="Tw Cen MT Condensed" panose="020B0606020104020203" pitchFamily="34" charset="0"/>
              </a:rPr>
              <a:t>2017, </a:t>
            </a:r>
            <a:r>
              <a:rPr lang="en-US" sz="1200" dirty="0" smtClean="0">
                <a:latin typeface="Tw Cen MT Condensed" panose="020B0606020104020203" pitchFamily="34" charset="0"/>
              </a:rPr>
              <a:t>Minnesota Council on Economic Education. Developed in partnership with the Federal Reserve Bank of St. Louis.</a:t>
            </a:r>
            <a:endParaRPr lang="en-US" sz="12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534" y="1470689"/>
            <a:ext cx="10359739" cy="644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How can consumers reduce their risk of financial loss?</a:t>
            </a:r>
            <a:endParaRPr lang="en-US" sz="40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25277" y="330287"/>
            <a:ext cx="4338375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</a:t>
            </a:r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Question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059542" y="6069071"/>
            <a:ext cx="1035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10B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518783"/>
              </p:ext>
            </p:extLst>
          </p:nvPr>
        </p:nvGraphicFramePr>
        <p:xfrm>
          <a:off x="455053" y="569703"/>
          <a:ext cx="6431521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202"/>
                <a:gridCol w="2970555"/>
                <a:gridCol w="274776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Health: Card and Event</a:t>
                      </a:r>
                      <a:endParaRPr lang="en-US" sz="2000" b="1" baseline="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Loss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w Cen MT Condensed" panose="020B0606020104020203" pitchFamily="34" charset="0"/>
                        </a:rPr>
                        <a:t>2</a:t>
                      </a:r>
                      <a:endParaRPr lang="en-US" sz="2000" b="1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1 office visit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w Cen MT Condensed" panose="020B0606020104020203" pitchFamily="34" charset="0"/>
                        </a:rPr>
                        <a:t>$200</a:t>
                      </a:r>
                      <a:endParaRPr lang="en-US" sz="20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w Cen MT Condensed" panose="020B0606020104020203" pitchFamily="34" charset="0"/>
                        </a:rPr>
                        <a:t>3</a:t>
                      </a:r>
                      <a:endParaRPr lang="en-US" sz="2000" b="1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2 office visits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w Cen MT Condensed" panose="020B0606020104020203" pitchFamily="34" charset="0"/>
                        </a:rPr>
                        <a:t>$400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w Cen MT Condensed" panose="020B0606020104020203" pitchFamily="34" charset="0"/>
                        </a:rPr>
                        <a:t>4</a:t>
                      </a:r>
                      <a:endParaRPr lang="en-US" sz="2000" b="1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5 office visits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w Cen MT Condensed" panose="020B0606020104020203" pitchFamily="34" charset="0"/>
                        </a:rPr>
                        <a:t>$1,000</a:t>
                      </a:r>
                      <a:endParaRPr lang="en-US" sz="20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w Cen MT Condensed" panose="020B0606020104020203" pitchFamily="34" charset="0"/>
                        </a:rPr>
                        <a:t>5</a:t>
                      </a:r>
                      <a:endParaRPr lang="en-US" sz="2000" b="1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10 office visits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w Cen MT Condensed" panose="020B0606020104020203" pitchFamily="34" charset="0"/>
                        </a:rPr>
                        <a:t>$2,000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w Cen MT Condensed" panose="020B0606020104020203" pitchFamily="34" charset="0"/>
                        </a:rPr>
                        <a:t>6</a:t>
                      </a:r>
                      <a:endParaRPr lang="en-US" sz="2000" b="1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w Cen MT Condensed" panose="020B0606020104020203" pitchFamily="34" charset="0"/>
                        </a:rPr>
                        <a:t>15 office visits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w Cen MT Condensed" panose="020B0606020104020203" pitchFamily="34" charset="0"/>
                        </a:rPr>
                        <a:t>$3,000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w Cen MT Condensed" panose="020B0606020104020203" pitchFamily="34" charset="0"/>
                        </a:rPr>
                        <a:t>7</a:t>
                      </a:r>
                      <a:endParaRPr lang="en-US" sz="2000" b="1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20 office visits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w Cen MT Condensed" panose="020B0606020104020203" pitchFamily="34" charset="0"/>
                        </a:rPr>
                        <a:t>$4,000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w Cen MT Condensed" panose="020B0606020104020203" pitchFamily="34" charset="0"/>
                        </a:rPr>
                        <a:t>8</a:t>
                      </a:r>
                      <a:endParaRPr lang="en-US" sz="2000" b="1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10 office visits, 1 hospital stay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w Cen MT Condensed" panose="020B0606020104020203" pitchFamily="34" charset="0"/>
                        </a:rPr>
                        <a:t>$2,000 + $6,000 =</a:t>
                      </a:r>
                      <a:r>
                        <a:rPr lang="en-US" sz="2000" baseline="0" dirty="0" smtClean="0">
                          <a:latin typeface="Tw Cen MT Condensed" panose="020B0606020104020203" pitchFamily="34" charset="0"/>
                        </a:rPr>
                        <a:t> $8,000</a:t>
                      </a:r>
                      <a:endParaRPr lang="en-US" sz="20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w Cen MT Condensed" panose="020B0606020104020203" pitchFamily="34" charset="0"/>
                        </a:rPr>
                        <a:t>9</a:t>
                      </a:r>
                      <a:endParaRPr lang="en-US" sz="2000" b="1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15 office visits, 2 hospital stays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w Cen MT Condensed" panose="020B0606020104020203" pitchFamily="34" charset="0"/>
                        </a:rPr>
                        <a:t>$3,000 + $15,000 =</a:t>
                      </a:r>
                      <a:r>
                        <a:rPr lang="en-US" sz="2000" baseline="0" dirty="0" smtClean="0">
                          <a:latin typeface="Tw Cen MT Condensed" panose="020B0606020104020203" pitchFamily="34" charset="0"/>
                        </a:rPr>
                        <a:t> $18,000</a:t>
                      </a:r>
                      <a:endParaRPr lang="en-US" sz="2000" dirty="0" smtClean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w Cen MT Condensed" panose="020B0606020104020203" pitchFamily="34" charset="0"/>
                        </a:rPr>
                        <a:t>10-10</a:t>
                      </a:r>
                      <a:endParaRPr lang="en-US" sz="2000" b="1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20 office visits, major hospital stay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w Cen MT Condensed" panose="020B0606020104020203" pitchFamily="34" charset="0"/>
                        </a:rPr>
                        <a:t>$4,000 + $76,000 = $80,000</a:t>
                      </a:r>
                      <a:endParaRPr lang="en-US" sz="20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5124822" y="104324"/>
            <a:ext cx="2647578" cy="342900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10B.1: Risks</a:t>
            </a:r>
            <a:endParaRPr lang="en-US" sz="24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838843"/>
              </p:ext>
            </p:extLst>
          </p:nvPr>
        </p:nvGraphicFramePr>
        <p:xfrm>
          <a:off x="483628" y="4728724"/>
          <a:ext cx="6412472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316"/>
                <a:gridCol w="2280306"/>
                <a:gridCol w="337185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Automobile: Card and Event</a:t>
                      </a:r>
                      <a:endParaRPr lang="en-US" sz="2000" b="1" baseline="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Loss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w Cen MT Condensed" panose="020B0606020104020203" pitchFamily="34" charset="0"/>
                        </a:rPr>
                        <a:t>A</a:t>
                      </a:r>
                      <a:endParaRPr lang="en-US" sz="2000" b="1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20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Minor fender bender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2000" dirty="0" smtClean="0">
                          <a:latin typeface="Tw Cen MT Condensed" panose="020B0606020104020203" pitchFamily="34" charset="0"/>
                        </a:rPr>
                        <a:t>Auto damage:</a:t>
                      </a:r>
                      <a:r>
                        <a:rPr lang="en-US" sz="2000" baseline="0" dirty="0" smtClean="0">
                          <a:latin typeface="Tw Cen MT Condensed" panose="020B0606020104020203" pitchFamily="34" charset="0"/>
                        </a:rPr>
                        <a:t> $1,000     Liability: $0</a:t>
                      </a:r>
                      <a:endParaRPr lang="en-US" sz="20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</a:tr>
              <a:tr h="33487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w Cen MT Condensed" panose="020B0606020104020203" pitchFamily="34" charset="0"/>
                        </a:rPr>
                        <a:t>J</a:t>
                      </a:r>
                      <a:endParaRPr lang="en-US" sz="2000" b="1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Minor accident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2000" dirty="0" smtClean="0">
                          <a:latin typeface="Tw Cen MT Condensed" panose="020B0606020104020203" pitchFamily="34" charset="0"/>
                        </a:rPr>
                        <a:t>Auto damage:</a:t>
                      </a:r>
                      <a:r>
                        <a:rPr lang="en-US" sz="2000" baseline="0" dirty="0" smtClean="0">
                          <a:latin typeface="Tw Cen MT Condensed" panose="020B0606020104020203" pitchFamily="34" charset="0"/>
                        </a:rPr>
                        <a:t> $3,000     Liability: $0</a:t>
                      </a:r>
                      <a:endParaRPr lang="en-US" sz="2000" dirty="0" smtClean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w Cen MT Condensed" panose="020B0606020104020203" pitchFamily="34" charset="0"/>
                        </a:rPr>
                        <a:t>J-J</a:t>
                      </a:r>
                      <a:endParaRPr lang="en-US" sz="2000" b="1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Major</a:t>
                      </a:r>
                      <a:r>
                        <a:rPr lang="en-US" sz="2000" baseline="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accident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2000" dirty="0" smtClean="0">
                          <a:latin typeface="Tw Cen MT Condensed" panose="020B0606020104020203" pitchFamily="34" charset="0"/>
                        </a:rPr>
                        <a:t>Auto damage:</a:t>
                      </a:r>
                      <a:r>
                        <a:rPr lang="en-US" sz="2000" baseline="0" dirty="0" smtClean="0">
                          <a:latin typeface="Tw Cen MT Condensed" panose="020B0606020104020203" pitchFamily="34" charset="0"/>
                        </a:rPr>
                        <a:t> $6,000     Liability: $20,000</a:t>
                      </a:r>
                      <a:endParaRPr lang="en-US" sz="2000" dirty="0" smtClean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w Cen MT Condensed" panose="020B0606020104020203" pitchFamily="34" charset="0"/>
                        </a:rPr>
                        <a:t>Q-Q</a:t>
                      </a:r>
                      <a:endParaRPr lang="en-US" sz="2000" b="1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Major</a:t>
                      </a:r>
                      <a:r>
                        <a:rPr lang="en-US" sz="2000" baseline="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accident with injury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2000" dirty="0" smtClean="0">
                          <a:latin typeface="Tw Cen MT Condensed" panose="020B0606020104020203" pitchFamily="34" charset="0"/>
                        </a:rPr>
                        <a:t>Auto damage:</a:t>
                      </a:r>
                      <a:r>
                        <a:rPr lang="en-US" sz="2000" baseline="0" dirty="0" smtClean="0">
                          <a:latin typeface="Tw Cen MT Condensed" panose="020B0606020104020203" pitchFamily="34" charset="0"/>
                        </a:rPr>
                        <a:t> $15,000   Liability: $90,000</a:t>
                      </a:r>
                      <a:endParaRPr lang="en-US" sz="2000" dirty="0" smtClean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748830"/>
              </p:ext>
            </p:extLst>
          </p:nvPr>
        </p:nvGraphicFramePr>
        <p:xfrm>
          <a:off x="7393894" y="569703"/>
          <a:ext cx="4398054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230"/>
                <a:gridCol w="2071125"/>
                <a:gridCol w="1790699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Renter: Card and Event</a:t>
                      </a:r>
                      <a:endParaRPr lang="en-US" sz="2000" b="1" baseline="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Loss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w Cen MT Condensed" panose="020B0606020104020203" pitchFamily="34" charset="0"/>
                        </a:rPr>
                        <a:t>10</a:t>
                      </a:r>
                      <a:endParaRPr lang="en-US" sz="2000" b="1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20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Theft of electronics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2000" dirty="0" smtClean="0">
                          <a:latin typeface="Tw Cen MT Condensed" panose="020B0606020104020203" pitchFamily="34" charset="0"/>
                        </a:rPr>
                        <a:t>$1,000</a:t>
                      </a:r>
                      <a:endParaRPr lang="en-US" sz="20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w Cen MT Condensed" panose="020B0606020104020203" pitchFamily="34" charset="0"/>
                        </a:rPr>
                        <a:t>K</a:t>
                      </a:r>
                      <a:endParaRPr lang="en-US" sz="2000" b="1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Major fire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2000" dirty="0" smtClean="0">
                          <a:latin typeface="Tw Cen MT Condensed" panose="020B0606020104020203" pitchFamily="34" charset="0"/>
                        </a:rPr>
                        <a:t>$4,000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615295"/>
              </p:ext>
            </p:extLst>
          </p:nvPr>
        </p:nvGraphicFramePr>
        <p:xfrm>
          <a:off x="7393894" y="1993614"/>
          <a:ext cx="4398054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34"/>
                <a:gridCol w="2060121"/>
                <a:gridCol w="1790699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Disability: Card and Event</a:t>
                      </a:r>
                      <a:endParaRPr lang="en-US" sz="2000" b="1" baseline="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Loss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w Cen MT Condensed" panose="020B0606020104020203" pitchFamily="34" charset="0"/>
                        </a:rPr>
                        <a:t>Q</a:t>
                      </a:r>
                      <a:endParaRPr lang="en-US" sz="2000" b="1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8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2 months of disability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800" dirty="0" smtClean="0">
                          <a:latin typeface="Tw Cen MT Condensed" panose="020B0606020104020203" pitchFamily="34" charset="0"/>
                        </a:rPr>
                        <a:t>$4,000</a:t>
                      </a:r>
                      <a:endParaRPr lang="en-US" sz="18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w Cen MT Condensed" panose="020B0606020104020203" pitchFamily="34" charset="0"/>
                        </a:rPr>
                        <a:t>K-K</a:t>
                      </a:r>
                      <a:endParaRPr lang="en-US" sz="2000" b="1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1 year of disability</a:t>
                      </a:r>
                      <a:endParaRPr lang="en-US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800" dirty="0" smtClean="0">
                          <a:latin typeface="Tw Cen MT Condensed" panose="020B0606020104020203" pitchFamily="34" charset="0"/>
                        </a:rPr>
                        <a:t>$24,000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769847"/>
              </p:ext>
            </p:extLst>
          </p:nvPr>
        </p:nvGraphicFramePr>
        <p:xfrm>
          <a:off x="7393894" y="3417525"/>
          <a:ext cx="4398055" cy="1406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34"/>
                <a:gridCol w="2060122"/>
                <a:gridCol w="1790699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Death: Card and Event</a:t>
                      </a:r>
                      <a:endParaRPr lang="en-US" sz="2000" b="1" baseline="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Loss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w Cen MT Condensed" panose="020B0606020104020203" pitchFamily="34" charset="0"/>
                        </a:rPr>
                        <a:t>A-A</a:t>
                      </a:r>
                      <a:endParaRPr lang="en-US" sz="2000" b="1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800" dirty="0" smtClean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Death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800" dirty="0" smtClean="0">
                          <a:latin typeface="Tw Cen MT Condensed" panose="020B0606020104020203" pitchFamily="34" charset="0"/>
                        </a:rPr>
                        <a:t>Financial</a:t>
                      </a:r>
                      <a:r>
                        <a:rPr lang="en-US" sz="1800" baseline="0" dirty="0" smtClean="0">
                          <a:latin typeface="Tw Cen MT Condensed" panose="020B0606020104020203" pitchFamily="34" charset="0"/>
                        </a:rPr>
                        <a:t> commitments (burial expenses, debts, loss of </a:t>
                      </a:r>
                      <a:r>
                        <a:rPr lang="en-US" sz="1800" baseline="0" dirty="0" smtClean="0">
                          <a:latin typeface="Tw Cen MT Condensed" panose="020B0606020104020203" pitchFamily="34" charset="0"/>
                        </a:rPr>
                        <a:t>income, </a:t>
                      </a:r>
                      <a:r>
                        <a:rPr lang="en-US" sz="1800" baseline="0" dirty="0" smtClean="0">
                          <a:latin typeface="Tw Cen MT Condensed" panose="020B0606020104020203" pitchFamily="34" charset="0"/>
                        </a:rPr>
                        <a:t>etc.) 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800" baseline="0" dirty="0" smtClean="0">
                          <a:latin typeface="Tw Cen MT Condensed" panose="020B0606020104020203" pitchFamily="34" charset="0"/>
                        </a:rPr>
                        <a:t>$30,000</a:t>
                      </a:r>
                      <a:endParaRPr lang="en-US" sz="18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059542" y="6069071"/>
            <a:ext cx="1035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10B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876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262</Words>
  <Application>Microsoft Office PowerPoint</Application>
  <PresentationFormat>Widescreen</PresentationFormat>
  <Paragraphs>73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Tw Cen MT Condensed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Johnson, Lydia H</cp:lastModifiedBy>
  <cp:revision>137</cp:revision>
  <cp:lastPrinted>2017-02-07T21:58:33Z</cp:lastPrinted>
  <dcterms:created xsi:type="dcterms:W3CDTF">2016-07-22T18:34:21Z</dcterms:created>
  <dcterms:modified xsi:type="dcterms:W3CDTF">2017-02-13T21:09:04Z</dcterms:modified>
</cp:coreProperties>
</file>