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2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A0B970"/>
    <a:srgbClr val="DAEFC3"/>
    <a:srgbClr val="CCE9AD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ntitytheft.gov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248" y="2716219"/>
            <a:ext cx="10644488" cy="1655762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10A: The Three D’s of</a:t>
            </a:r>
          </a:p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Identify Theft 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5195" y="1486835"/>
            <a:ext cx="39755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</a:t>
            </a:r>
            <a:r>
              <a:rPr lang="en-US" sz="54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10: Protecting</a:t>
            </a:r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6" y="5084161"/>
            <a:ext cx="3581400" cy="409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866" y="1454213"/>
            <a:ext cx="10359739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How can consumers reduce the risk of identity theft?</a:t>
            </a: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69813" y="346710"/>
            <a:ext cx="7684674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10A.1: Identity Protection Options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00476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1</a:t>
            </a:r>
            <a:r>
              <a:rPr lang="en-US" b="1" dirty="0" smtClean="0">
                <a:solidFill>
                  <a:srgbClr val="005273"/>
                </a:solidFill>
              </a:rPr>
              <a:t> of 4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681" y="1515239"/>
            <a:ext cx="9763512" cy="4760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0" indent="-74295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Shred </a:t>
            </a:r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anything that includes your personal information (PI) </a:t>
            </a:r>
            <a:r>
              <a:rPr lang="en-US" sz="36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before throwing </a:t>
            </a:r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it away. </a:t>
            </a:r>
            <a:endParaRPr lang="en-US" sz="3600" b="1" dirty="0" smtClean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 marL="742950" marR="0" lvl="0" indent="-74295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Be </a:t>
            </a:r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aware of your surroundings when inputting your </a:t>
            </a:r>
            <a:r>
              <a:rPr lang="en-US" sz="36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PI.</a:t>
            </a:r>
          </a:p>
          <a:p>
            <a:pPr marL="742950" marR="0" lvl="0" indent="-74295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Keep </a:t>
            </a:r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your Social Security number, PIN, and password information in a secure place other than your wallet/purse.</a:t>
            </a:r>
          </a:p>
          <a:p>
            <a:pPr marL="742950" marR="0" lvl="0" indent="-74295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Remove </a:t>
            </a:r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mail from your mailbox as soon as possible.</a:t>
            </a:r>
          </a:p>
          <a:p>
            <a:pPr marL="742950" marR="0" lvl="0" indent="-74295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Keep </a:t>
            </a:r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all of your credit and debit cards secure, and do not swipe them in unfamiliar or questionable devices.</a:t>
            </a:r>
            <a:endParaRPr lang="en-US" sz="3600" b="1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80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69813" y="346710"/>
            <a:ext cx="7684674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10A.1: Identity Protection Options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00476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2</a:t>
            </a:r>
            <a:r>
              <a:rPr lang="en-US" b="1" dirty="0" smtClean="0">
                <a:solidFill>
                  <a:srgbClr val="005273"/>
                </a:solidFill>
              </a:rPr>
              <a:t> of 4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12774" y="1517573"/>
            <a:ext cx="9763512" cy="4760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US" sz="3600" b="1" dirty="0" smtClean="0">
                <a:latin typeface="Tw Cen MT Condensed" panose="020B0606020104020203" pitchFamily="34" charset="0"/>
              </a:rPr>
              <a:t>Use </a:t>
            </a:r>
            <a:r>
              <a:rPr lang="en-US" sz="3600" b="1" dirty="0">
                <a:latin typeface="Tw Cen MT Condensed" panose="020B0606020104020203" pitchFamily="34" charset="0"/>
              </a:rPr>
              <a:t>firewalls, anti-spyware, and anti-virus software on your computer.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US" sz="3600" b="1" dirty="0" smtClean="0">
                <a:latin typeface="Tw Cen MT Condensed" panose="020B0606020104020203" pitchFamily="34" charset="0"/>
              </a:rPr>
              <a:t>Use </a:t>
            </a:r>
            <a:r>
              <a:rPr lang="en-US" sz="3600" b="1" dirty="0">
                <a:latin typeface="Tw Cen MT Condensed" panose="020B0606020104020203" pitchFamily="34" charset="0"/>
              </a:rPr>
              <a:t>strong passwords not associated with your PI.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US" sz="3600" b="1" dirty="0" smtClean="0">
                <a:latin typeface="Tw Cen MT Condensed" panose="020B0606020104020203" pitchFamily="34" charset="0"/>
              </a:rPr>
              <a:t>Do </a:t>
            </a:r>
            <a:r>
              <a:rPr lang="en-US" sz="3600" b="1" dirty="0">
                <a:latin typeface="Tw Cen MT Condensed" panose="020B0606020104020203" pitchFamily="34" charset="0"/>
              </a:rPr>
              <a:t>not respond to email, phone, or mail requests for your PI. 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US" sz="3600" b="1" dirty="0" smtClean="0">
                <a:latin typeface="Tw Cen MT Condensed" panose="020B0606020104020203" pitchFamily="34" charset="0"/>
              </a:rPr>
              <a:t>Make </a:t>
            </a:r>
            <a:r>
              <a:rPr lang="en-US" sz="3600" b="1" dirty="0">
                <a:latin typeface="Tw Cen MT Condensed" panose="020B0606020104020203" pitchFamily="34" charset="0"/>
              </a:rPr>
              <a:t>sure online transactions are handled through a secure (“https”) site or use encrypted code.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US" sz="3600" b="1" dirty="0" smtClean="0">
                <a:latin typeface="Tw Cen MT Condensed" panose="020B0606020104020203" pitchFamily="34" charset="0"/>
              </a:rPr>
              <a:t>Remove </a:t>
            </a:r>
            <a:r>
              <a:rPr lang="en-US" sz="3600" b="1" dirty="0">
                <a:latin typeface="Tw Cen MT Condensed" panose="020B0606020104020203" pitchFamily="34" charset="0"/>
              </a:rPr>
              <a:t>all PI from any electronic device before disposal.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96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69813" y="346710"/>
            <a:ext cx="7684674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10A.1: Identity Protection Options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00476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3</a:t>
            </a:r>
            <a:r>
              <a:rPr lang="en-US" b="1" dirty="0" smtClean="0">
                <a:solidFill>
                  <a:srgbClr val="005273"/>
                </a:solidFill>
              </a:rPr>
              <a:t> of 4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0003" y="1515794"/>
            <a:ext cx="9763512" cy="4080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lnSpc>
                <a:spcPts val="3500"/>
              </a:lnSpc>
              <a:spcAft>
                <a:spcPts val="1800"/>
              </a:spcAft>
              <a:buFont typeface="+mj-lt"/>
              <a:buAutoNum type="arabicPeriod" startAt="11"/>
            </a:pPr>
            <a:r>
              <a:rPr lang="en-US" sz="3600" b="1" dirty="0" smtClean="0">
                <a:latin typeface="Tw Cen MT Condensed" panose="020B0606020104020203" pitchFamily="34" charset="0"/>
              </a:rPr>
              <a:t>Limit </a:t>
            </a:r>
            <a:r>
              <a:rPr lang="en-US" sz="3600" b="1" dirty="0">
                <a:latin typeface="Tw Cen MT Condensed" panose="020B0606020104020203" pitchFamily="34" charset="0"/>
              </a:rPr>
              <a:t>the PI you give on social-networking sites.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 startAt="11"/>
            </a:pPr>
            <a:r>
              <a:rPr lang="en-US" sz="3600" b="1" dirty="0" smtClean="0">
                <a:latin typeface="Tw Cen MT Condensed" panose="020B0606020104020203" pitchFamily="34" charset="0"/>
              </a:rPr>
              <a:t>Limit </a:t>
            </a:r>
            <a:r>
              <a:rPr lang="en-US" sz="3600" b="1" dirty="0">
                <a:latin typeface="Tw Cen MT Condensed" panose="020B0606020104020203" pitchFamily="34" charset="0"/>
              </a:rPr>
              <a:t>the PI you give in general (private and public).</a:t>
            </a:r>
          </a:p>
          <a:p>
            <a:pPr marL="742950" lvl="0" indent="-742950">
              <a:lnSpc>
                <a:spcPts val="3500"/>
              </a:lnSpc>
              <a:spcAft>
                <a:spcPts val="1800"/>
              </a:spcAft>
              <a:buFont typeface="+mj-lt"/>
              <a:buAutoNum type="arabicPeriod" startAt="11"/>
            </a:pPr>
            <a:r>
              <a:rPr lang="en-US" sz="3600" b="1" dirty="0" smtClean="0">
                <a:latin typeface="Tw Cen MT Condensed" panose="020B0606020104020203" pitchFamily="34" charset="0"/>
              </a:rPr>
              <a:t>Monitor </a:t>
            </a:r>
            <a:r>
              <a:rPr lang="en-US" sz="3600" b="1" dirty="0">
                <a:latin typeface="Tw Cen MT Condensed" panose="020B0606020104020203" pitchFamily="34" charset="0"/>
              </a:rPr>
              <a:t>all </a:t>
            </a:r>
            <a:r>
              <a:rPr lang="en-US" sz="3600" b="1" dirty="0" smtClean="0">
                <a:latin typeface="Tw Cen MT Condensed" panose="020B0606020104020203" pitchFamily="34" charset="0"/>
              </a:rPr>
              <a:t>billing </a:t>
            </a:r>
            <a:r>
              <a:rPr lang="en-US" sz="3600" b="1" dirty="0">
                <a:latin typeface="Tw Cen MT Condensed" panose="020B0606020104020203" pitchFamily="34" charset="0"/>
              </a:rPr>
              <a:t>statements and financial accounts.</a:t>
            </a:r>
          </a:p>
          <a:p>
            <a:pPr marL="742950" lvl="0" indent="-742950">
              <a:lnSpc>
                <a:spcPts val="3500"/>
              </a:lnSpc>
              <a:spcAft>
                <a:spcPts val="1800"/>
              </a:spcAft>
              <a:buFont typeface="+mj-lt"/>
              <a:buAutoNum type="arabicPeriod" startAt="11"/>
            </a:pPr>
            <a:r>
              <a:rPr lang="en-US" sz="3600" b="1" dirty="0">
                <a:latin typeface="Tw Cen MT Condensed" panose="020B0606020104020203" pitchFamily="34" charset="0"/>
              </a:rPr>
              <a:t>S</a:t>
            </a:r>
            <a:r>
              <a:rPr lang="en-US" sz="3600" b="1" dirty="0" smtClean="0">
                <a:latin typeface="Tw Cen MT Condensed" panose="020B0606020104020203" pitchFamily="34" charset="0"/>
              </a:rPr>
              <a:t>hop only on </a:t>
            </a:r>
            <a:r>
              <a:rPr lang="en-US" sz="3600" b="1" dirty="0">
                <a:latin typeface="Tw Cen MT Condensed" panose="020B0606020104020203" pitchFamily="34" charset="0"/>
              </a:rPr>
              <a:t>websites that have strong privacy and </a:t>
            </a:r>
            <a:r>
              <a:rPr lang="en-US" sz="3600" b="1" dirty="0" smtClean="0">
                <a:latin typeface="Tw Cen MT Condensed" panose="020B0606020104020203" pitchFamily="34" charset="0"/>
              </a:rPr>
              <a:t>protection policies.</a:t>
            </a:r>
          </a:p>
          <a:p>
            <a:pPr marL="742950" lvl="0" indent="-742950">
              <a:lnSpc>
                <a:spcPts val="3500"/>
              </a:lnSpc>
              <a:spcAft>
                <a:spcPts val="1800"/>
              </a:spcAft>
              <a:buFont typeface="+mj-lt"/>
              <a:buAutoNum type="arabicPeriod" startAt="11"/>
            </a:pPr>
            <a:r>
              <a:rPr lang="en-US" sz="3600" b="1" dirty="0" smtClean="0">
                <a:latin typeface="Tw Cen MT Condensed" panose="020B0606020104020203" pitchFamily="34" charset="0"/>
              </a:rPr>
              <a:t>Question </a:t>
            </a:r>
            <a:r>
              <a:rPr lang="en-US" sz="3600" b="1" dirty="0">
                <a:latin typeface="Tw Cen MT Condensed" panose="020B0606020104020203" pitchFamily="34" charset="0"/>
              </a:rPr>
              <a:t>when expected bills and statements do not arrive on time.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5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69813" y="346710"/>
            <a:ext cx="7684674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10A.1: Identity Protection Options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00476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4</a:t>
            </a:r>
            <a:r>
              <a:rPr lang="en-US" b="1" dirty="0" smtClean="0">
                <a:solidFill>
                  <a:srgbClr val="005273"/>
                </a:solidFill>
              </a:rPr>
              <a:t> of 4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4313" y="1517573"/>
            <a:ext cx="10763898" cy="5196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 startAt="16"/>
            </a:pPr>
            <a:r>
              <a:rPr lang="en-US" sz="3600" b="1" dirty="0" smtClean="0">
                <a:latin typeface="Tw Cen MT Condensed" panose="020B0606020104020203" pitchFamily="34" charset="0"/>
              </a:rPr>
              <a:t>Question </a:t>
            </a:r>
            <a:r>
              <a:rPr lang="en-US" sz="3600" b="1" dirty="0">
                <a:latin typeface="Tw Cen MT Condensed" panose="020B0606020104020203" pitchFamily="34" charset="0"/>
              </a:rPr>
              <a:t>unexpected </a:t>
            </a:r>
            <a:r>
              <a:rPr lang="en-US" sz="3600" b="1" dirty="0" smtClean="0">
                <a:latin typeface="Tw Cen MT Condensed" panose="020B0606020104020203" pitchFamily="34" charset="0"/>
              </a:rPr>
              <a:t>bills and statements </a:t>
            </a:r>
            <a:r>
              <a:rPr lang="en-US" sz="3600" b="1" dirty="0">
                <a:latin typeface="Tw Cen MT Condensed" panose="020B0606020104020203" pitchFamily="34" charset="0"/>
              </a:rPr>
              <a:t>for things you did not purchase.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 startAt="16"/>
            </a:pPr>
            <a:r>
              <a:rPr lang="en-US" sz="3600" b="1" dirty="0" smtClean="0">
                <a:latin typeface="Tw Cen MT Condensed" panose="020B0606020104020203" pitchFamily="34" charset="0"/>
              </a:rPr>
              <a:t>Beware </a:t>
            </a:r>
            <a:r>
              <a:rPr lang="en-US" sz="3600" b="1" dirty="0">
                <a:latin typeface="Tw Cen MT Condensed" panose="020B0606020104020203" pitchFamily="34" charset="0"/>
              </a:rPr>
              <a:t>of “phishing” attempts to steal your PI through </a:t>
            </a:r>
            <a:r>
              <a:rPr lang="en-US" sz="3600" b="1" dirty="0" smtClean="0">
                <a:latin typeface="Tw Cen MT Condensed" panose="020B0606020104020203" pitchFamily="34" charset="0"/>
              </a:rPr>
              <a:t>legitimate-looking </a:t>
            </a:r>
            <a:r>
              <a:rPr lang="en-US" sz="3600" b="1" dirty="0">
                <a:latin typeface="Tw Cen MT Condensed" panose="020B0606020104020203" pitchFamily="34" charset="0"/>
              </a:rPr>
              <a:t>emails.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 startAt="16"/>
            </a:pPr>
            <a:r>
              <a:rPr lang="en-US" sz="3600" b="1" dirty="0" smtClean="0">
                <a:latin typeface="Tw Cen MT Condensed" panose="020B0606020104020203" pitchFamily="34" charset="0"/>
              </a:rPr>
              <a:t>Inspect </a:t>
            </a:r>
            <a:r>
              <a:rPr lang="en-US" sz="3600" b="1" dirty="0">
                <a:latin typeface="Tw Cen MT Condensed" panose="020B0606020104020203" pitchFamily="34" charset="0"/>
              </a:rPr>
              <a:t>your credit report—from all three </a:t>
            </a:r>
            <a:r>
              <a:rPr lang="en-US" sz="3600" b="1" dirty="0" smtClean="0">
                <a:latin typeface="Tw Cen MT Condensed" panose="020B0606020104020203" pitchFamily="34" charset="0"/>
              </a:rPr>
              <a:t>credit-reporting agencies, Equifax, Experian, and Trans Union—at </a:t>
            </a:r>
            <a:r>
              <a:rPr lang="en-US" sz="3600" b="1" dirty="0">
                <a:latin typeface="Tw Cen MT Condensed" panose="020B0606020104020203" pitchFamily="34" charset="0"/>
              </a:rPr>
              <a:t>least </a:t>
            </a:r>
            <a:r>
              <a:rPr lang="en-US" sz="3600" b="1" dirty="0" smtClean="0">
                <a:latin typeface="Tw Cen MT Condensed" panose="020B0606020104020203" pitchFamily="34" charset="0"/>
              </a:rPr>
              <a:t>annually.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 startAt="16"/>
            </a:pPr>
            <a:r>
              <a:rPr lang="en-US" sz="3600" b="1" dirty="0" smtClean="0">
                <a:latin typeface="Tw Cen MT Condensed" panose="020B0606020104020203" pitchFamily="34" charset="0"/>
              </a:rPr>
              <a:t>Question </a:t>
            </a:r>
            <a:r>
              <a:rPr lang="en-US" sz="3600" b="1" dirty="0">
                <a:latin typeface="Tw Cen MT Condensed" panose="020B0606020104020203" pitchFamily="34" charset="0"/>
              </a:rPr>
              <a:t>unsolicited employment offers that request your PI.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 startAt="16"/>
            </a:pPr>
            <a:r>
              <a:rPr lang="en-US" sz="3600" b="1" dirty="0" smtClean="0">
                <a:latin typeface="Tw Cen MT Condensed" panose="020B0606020104020203" pitchFamily="34" charset="0"/>
              </a:rPr>
              <a:t>Limit </a:t>
            </a:r>
            <a:r>
              <a:rPr lang="en-US" sz="3600" b="1" dirty="0">
                <a:latin typeface="Tw Cen MT Condensed" panose="020B0606020104020203" pitchFamily="34" charset="0"/>
              </a:rPr>
              <a:t>the number of credit cards/accounts you have and close any </a:t>
            </a:r>
            <a:r>
              <a:rPr lang="en-US" sz="3600" b="1" dirty="0" smtClean="0">
                <a:latin typeface="Tw Cen MT Condensed" panose="020B0606020104020203" pitchFamily="34" charset="0"/>
              </a:rPr>
              <a:t> accounts </a:t>
            </a:r>
            <a:r>
              <a:rPr lang="en-US" sz="3600" b="1" dirty="0">
                <a:latin typeface="Tw Cen MT Condensed" panose="020B0606020104020203" pitchFamily="34" charset="0"/>
              </a:rPr>
              <a:t>you are not using.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6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808485" y="346710"/>
            <a:ext cx="866179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10A.1: The Three D’s of Identity Theft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00476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1</a:t>
            </a:r>
            <a:r>
              <a:rPr lang="en-US" b="1" dirty="0" smtClean="0">
                <a:solidFill>
                  <a:srgbClr val="005273"/>
                </a:solidFill>
              </a:rPr>
              <a:t> of 3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9596" y="1463399"/>
            <a:ext cx="10745107" cy="5504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spcAft>
                <a:spcPts val="1200"/>
              </a:spcAft>
            </a:pPr>
            <a:r>
              <a:rPr lang="en-US" sz="4000" b="1" dirty="0" smtClean="0">
                <a:latin typeface="Tw Cen MT Condensed" panose="020B0606020104020203" pitchFamily="34" charset="0"/>
              </a:rPr>
              <a:t>            Deter</a:t>
            </a:r>
            <a:r>
              <a:rPr lang="en-US" sz="4000" b="1" dirty="0">
                <a:latin typeface="Tw Cen MT Condensed" panose="020B0606020104020203" pitchFamily="34" charset="0"/>
              </a:rPr>
              <a:t>: Safeguard your personal information.</a:t>
            </a:r>
            <a:endParaRPr lang="en-US" sz="4000" dirty="0">
              <a:latin typeface="Tw Cen MT Condensed" panose="020B0606020104020203" pitchFamily="34" charset="0"/>
            </a:endParaRP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latin typeface="Tw Cen MT Condensed" panose="020B0606020104020203" pitchFamily="34" charset="0"/>
              </a:rPr>
              <a:t>Shred </a:t>
            </a:r>
            <a:r>
              <a:rPr lang="en-US" sz="3600" dirty="0">
                <a:latin typeface="Tw Cen MT Condensed" panose="020B0606020104020203" pitchFamily="34" charset="0"/>
              </a:rPr>
              <a:t>anything that contains personal information before discarding </a:t>
            </a:r>
            <a:r>
              <a:rPr lang="en-US" sz="3600" dirty="0" smtClean="0">
                <a:latin typeface="Tw Cen MT Condensed" panose="020B0606020104020203" pitchFamily="34" charset="0"/>
              </a:rPr>
              <a:t>it.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latin typeface="Tw Cen MT Condensed" panose="020B0606020104020203" pitchFamily="34" charset="0"/>
              </a:rPr>
              <a:t>Keep </a:t>
            </a:r>
            <a:r>
              <a:rPr lang="en-US" sz="3600" dirty="0">
                <a:latin typeface="Tw Cen MT Condensed" panose="020B0606020104020203" pitchFamily="34" charset="0"/>
              </a:rPr>
              <a:t>Social Security cards, PIN numbers, passwords, account statements, tax statements, and other personal information in secure </a:t>
            </a:r>
            <a:r>
              <a:rPr lang="en-US" sz="3600" dirty="0" smtClean="0">
                <a:latin typeface="Tw Cen MT Condensed" panose="020B0606020104020203" pitchFamily="34" charset="0"/>
              </a:rPr>
              <a:t>places.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latin typeface="Tw Cen MT Condensed" panose="020B0606020104020203" pitchFamily="34" charset="0"/>
              </a:rPr>
              <a:t>Use </a:t>
            </a:r>
            <a:r>
              <a:rPr lang="en-US" sz="3600" dirty="0">
                <a:latin typeface="Tw Cen MT Condensed" panose="020B0606020104020203" pitchFamily="34" charset="0"/>
              </a:rPr>
              <a:t>firewalls, anti-spyware, and anti-virus software to protect your computer</a:t>
            </a:r>
            <a:r>
              <a:rPr lang="en-US" sz="3600" dirty="0" smtClean="0">
                <a:latin typeface="Tw Cen MT Condensed" panose="020B0606020104020203" pitchFamily="34" charset="0"/>
              </a:rPr>
              <a:t>.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latin typeface="Tw Cen MT Condensed" panose="020B0606020104020203" pitchFamily="34" charset="0"/>
              </a:rPr>
              <a:t>Do </a:t>
            </a:r>
            <a:r>
              <a:rPr lang="en-US" sz="3600" dirty="0">
                <a:latin typeface="Tw Cen MT Condensed" panose="020B0606020104020203" pitchFamily="34" charset="0"/>
              </a:rPr>
              <a:t>not respond to unsolicited emails, phone calls, or mailings requesting any of your personal </a:t>
            </a:r>
            <a:r>
              <a:rPr lang="en-US" sz="3600" dirty="0" smtClean="0">
                <a:latin typeface="Tw Cen MT Condensed" panose="020B0606020104020203" pitchFamily="34" charset="0"/>
              </a:rPr>
              <a:t>information.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latin typeface="Tw Cen MT Condensed" panose="020B0606020104020203" pitchFamily="34" charset="0"/>
              </a:rPr>
              <a:t>Be </a:t>
            </a:r>
            <a:r>
              <a:rPr lang="en-US" sz="3600" dirty="0">
                <a:latin typeface="Tw Cen MT Condensed" panose="020B0606020104020203" pitchFamily="34" charset="0"/>
              </a:rPr>
              <a:t>cautious at all times when using credit or debit cards.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endParaRPr lang="en-US" sz="3600" b="1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96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808485" y="346710"/>
            <a:ext cx="866179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10A.1: The Three D’s of Identity Theft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00476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2</a:t>
            </a:r>
            <a:r>
              <a:rPr lang="en-US" b="1" dirty="0" smtClean="0">
                <a:solidFill>
                  <a:srgbClr val="005273"/>
                </a:solidFill>
              </a:rPr>
              <a:t> of 3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4882" y="1306877"/>
            <a:ext cx="10916945" cy="622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w Cen MT Condensed" panose="020B0606020104020203" pitchFamily="34" charset="0"/>
              </a:rPr>
              <a:t>            </a:t>
            </a:r>
            <a:r>
              <a:rPr lang="en-US" sz="4000" b="1" dirty="0">
                <a:latin typeface="Tw Cen MT Condensed" panose="020B0606020104020203" pitchFamily="34" charset="0"/>
              </a:rPr>
              <a:t>Detect: Monitor your statements and reports.</a:t>
            </a:r>
            <a:endParaRPr lang="en-US" sz="4000" dirty="0">
              <a:latin typeface="Tw Cen MT Condensed" panose="020B0606020104020203" pitchFamily="34" charset="0"/>
            </a:endParaRPr>
          </a:p>
          <a:p>
            <a:pPr marL="742950" indent="-742950"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latin typeface="Tw Cen MT Condensed" panose="020B0606020104020203" pitchFamily="34" charset="0"/>
              </a:rPr>
              <a:t>Look </a:t>
            </a:r>
            <a:r>
              <a:rPr lang="en-US" sz="3600" dirty="0">
                <a:latin typeface="Tw Cen MT Condensed" panose="020B0606020104020203" pitchFamily="34" charset="0"/>
              </a:rPr>
              <a:t>for unexplained charges or activities in your financial </a:t>
            </a:r>
            <a:r>
              <a:rPr lang="en-US" sz="3600" dirty="0" smtClean="0">
                <a:latin typeface="Tw Cen MT Condensed" panose="020B0606020104020203" pitchFamily="34" charset="0"/>
              </a:rPr>
              <a:t>accounts.</a:t>
            </a:r>
          </a:p>
          <a:p>
            <a:pPr marL="74295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latin typeface="Tw Cen MT Condensed" panose="020B0606020104020203" pitchFamily="34" charset="0"/>
              </a:rPr>
              <a:t>Inspect </a:t>
            </a:r>
            <a:r>
              <a:rPr lang="en-US" sz="3600" dirty="0">
                <a:latin typeface="Tw Cen MT Condensed" panose="020B0606020104020203" pitchFamily="34" charset="0"/>
              </a:rPr>
              <a:t>your credit report from all three providers (at least annually) to see that it is </a:t>
            </a:r>
            <a:r>
              <a:rPr lang="en-US" sz="3600" dirty="0" smtClean="0">
                <a:latin typeface="Tw Cen MT Condensed" panose="020B0606020104020203" pitchFamily="34" charset="0"/>
              </a:rPr>
              <a:t>accurate.</a:t>
            </a:r>
          </a:p>
          <a:p>
            <a:pPr marL="74295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latin typeface="Tw Cen MT Condensed" panose="020B0606020104020203" pitchFamily="34" charset="0"/>
              </a:rPr>
              <a:t>Question </a:t>
            </a:r>
            <a:r>
              <a:rPr lang="en-US" sz="3600" dirty="0">
                <a:latin typeface="Tw Cen MT Condensed" panose="020B0606020104020203" pitchFamily="34" charset="0"/>
              </a:rPr>
              <a:t>expected bills or account statements that do not arrive on </a:t>
            </a:r>
            <a:r>
              <a:rPr lang="en-US" sz="3600" dirty="0" smtClean="0">
                <a:latin typeface="Tw Cen MT Condensed" panose="020B0606020104020203" pitchFamily="34" charset="0"/>
              </a:rPr>
              <a:t>time.</a:t>
            </a:r>
          </a:p>
          <a:p>
            <a:pPr marL="74295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latin typeface="Tw Cen MT Condensed" panose="020B0606020104020203" pitchFamily="34" charset="0"/>
              </a:rPr>
              <a:t>Question </a:t>
            </a:r>
            <a:r>
              <a:rPr lang="en-US" sz="3600" dirty="0">
                <a:latin typeface="Tw Cen MT Condensed" panose="020B0606020104020203" pitchFamily="34" charset="0"/>
              </a:rPr>
              <a:t>unexpected bills or account statements you receive that are not </a:t>
            </a:r>
            <a:r>
              <a:rPr lang="en-US" sz="3600" dirty="0" smtClean="0">
                <a:latin typeface="Tw Cen MT Condensed" panose="020B0606020104020203" pitchFamily="34" charset="0"/>
              </a:rPr>
              <a:t>yours.</a:t>
            </a:r>
          </a:p>
          <a:p>
            <a:pPr marL="74295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latin typeface="Tw Cen MT Condensed" panose="020B0606020104020203" pitchFamily="34" charset="0"/>
              </a:rPr>
              <a:t>Be </a:t>
            </a:r>
            <a:r>
              <a:rPr lang="en-US" sz="3600" dirty="0">
                <a:latin typeface="Tw Cen MT Condensed" panose="020B0606020104020203" pitchFamily="34" charset="0"/>
              </a:rPr>
              <a:t>alert to calls about purchases you did not make or denials of credit for no apparent reason.</a:t>
            </a:r>
          </a:p>
          <a:p>
            <a:r>
              <a:rPr lang="en-US" sz="3600" dirty="0">
                <a:latin typeface="Tw Cen MT Condensed" panose="020B0606020104020203" pitchFamily="34" charset="0"/>
              </a:rPr>
              <a:t> 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endParaRPr lang="en-US" sz="3600" b="1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5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808485" y="346710"/>
            <a:ext cx="866179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10A.1: The Three D’s of Identity Theft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00476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3</a:t>
            </a:r>
            <a:r>
              <a:rPr lang="en-US" b="1" dirty="0" smtClean="0">
                <a:solidFill>
                  <a:srgbClr val="005273"/>
                </a:solidFill>
              </a:rPr>
              <a:t> of 3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4882" y="1306877"/>
            <a:ext cx="10916945" cy="6068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 smtClean="0">
                <a:latin typeface="Tw Cen MT Condensed" panose="020B0606020104020203" pitchFamily="34" charset="0"/>
              </a:rPr>
              <a:t>   Defend</a:t>
            </a:r>
            <a:r>
              <a:rPr lang="en-US" sz="4000" b="1" dirty="0">
                <a:latin typeface="Tw Cen MT Condensed" panose="020B0606020104020203" pitchFamily="34" charset="0"/>
              </a:rPr>
              <a:t>: Implement your defense.</a:t>
            </a:r>
            <a:endParaRPr lang="en-US" sz="4000" dirty="0">
              <a:latin typeface="Tw Cen MT Condensed" panose="020B0606020104020203" pitchFamily="34" charset="0"/>
            </a:endParaRPr>
          </a:p>
          <a:p>
            <a:pPr marL="742950" indent="-742950">
              <a:lnSpc>
                <a:spcPts val="35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3600" dirty="0" smtClean="0">
                <a:latin typeface="Tw Cen MT Condensed" panose="020B0606020104020203" pitchFamily="34" charset="0"/>
              </a:rPr>
              <a:t>If your identity is stolen, contact one of the credit reporting agencies and place a “fraud alert” or “freeze” on your credit report</a:t>
            </a:r>
            <a:r>
              <a:rPr lang="en-US" sz="3600" dirty="0" smtClean="0"/>
              <a:t>. </a:t>
            </a:r>
            <a:endParaRPr lang="en-US" sz="3600" dirty="0">
              <a:latin typeface="Tw Cen MT Condensed" panose="020B0606020104020203" pitchFamily="34" charset="0"/>
            </a:endParaRPr>
          </a:p>
          <a:p>
            <a:pPr marL="742950" indent="-742950">
              <a:lnSpc>
                <a:spcPts val="3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 smtClean="0">
                <a:latin typeface="Tw Cen MT Condensed" panose="020B0606020104020203" pitchFamily="34" charset="0"/>
              </a:rPr>
              <a:t>Review </a:t>
            </a:r>
            <a:r>
              <a:rPr lang="en-US" sz="3600" dirty="0">
                <a:latin typeface="Tw Cen MT Condensed" panose="020B0606020104020203" pitchFamily="34" charset="0"/>
              </a:rPr>
              <a:t>your credit report and report any activity that you did not </a:t>
            </a:r>
            <a:r>
              <a:rPr lang="en-US" sz="3600" dirty="0" smtClean="0">
                <a:latin typeface="Tw Cen MT Condensed" panose="020B0606020104020203" pitchFamily="34" charset="0"/>
              </a:rPr>
              <a:t>initiate.</a:t>
            </a:r>
          </a:p>
          <a:p>
            <a:pPr marL="742950" indent="-742950">
              <a:lnSpc>
                <a:spcPts val="3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 smtClean="0">
                <a:latin typeface="Tw Cen MT Condensed" panose="020B0606020104020203" pitchFamily="34" charset="0"/>
              </a:rPr>
              <a:t>Contact </a:t>
            </a:r>
            <a:r>
              <a:rPr lang="en-US" sz="3600" dirty="0">
                <a:latin typeface="Tw Cen MT Condensed" panose="020B0606020104020203" pitchFamily="34" charset="0"/>
              </a:rPr>
              <a:t>the security or fraud department of any company where there has been suspicious activity and close any questionable </a:t>
            </a:r>
            <a:r>
              <a:rPr lang="en-US" sz="3600" dirty="0" smtClean="0">
                <a:latin typeface="Tw Cen MT Condensed" panose="020B0606020104020203" pitchFamily="34" charset="0"/>
              </a:rPr>
              <a:t>account.</a:t>
            </a:r>
          </a:p>
          <a:p>
            <a:pPr marL="742950" indent="-742950">
              <a:lnSpc>
                <a:spcPts val="3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 smtClean="0">
                <a:latin typeface="Tw Cen MT Condensed" panose="020B0606020104020203" pitchFamily="34" charset="0"/>
              </a:rPr>
              <a:t>File </a:t>
            </a:r>
            <a:r>
              <a:rPr lang="en-US" sz="3600" dirty="0">
                <a:latin typeface="Tw Cen MT Condensed" panose="020B0606020104020203" pitchFamily="34" charset="0"/>
              </a:rPr>
              <a:t>a police </a:t>
            </a:r>
            <a:r>
              <a:rPr lang="en-US" sz="3600" dirty="0" smtClean="0">
                <a:latin typeface="Tw Cen MT Condensed" panose="020B0606020104020203" pitchFamily="34" charset="0"/>
              </a:rPr>
              <a:t>report.</a:t>
            </a:r>
          </a:p>
          <a:p>
            <a:pPr marL="742950" indent="-742950">
              <a:lnSpc>
                <a:spcPts val="3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 smtClean="0">
                <a:latin typeface="Tw Cen MT Condensed" panose="020B0606020104020203" pitchFamily="34" charset="0"/>
              </a:rPr>
              <a:t>Report </a:t>
            </a:r>
            <a:r>
              <a:rPr lang="en-US" sz="3600" dirty="0">
                <a:latin typeface="Tw Cen MT Condensed" panose="020B0606020104020203" pitchFamily="34" charset="0"/>
              </a:rPr>
              <a:t>theft to the Federal Trade Commission: </a:t>
            </a:r>
            <a:r>
              <a:rPr lang="en-US" sz="3600" dirty="0">
                <a:latin typeface="Tw Cen MT Condensed" panose="020B0606020104020203" pitchFamily="34" charset="0"/>
                <a:hlinkClick r:id="rId3"/>
              </a:rPr>
              <a:t>www.identitytheft.gov</a:t>
            </a:r>
            <a:r>
              <a:rPr lang="en-US" sz="3600" dirty="0">
                <a:latin typeface="Tw Cen MT Condensed" panose="020B0606020104020203" pitchFamily="34" charset="0"/>
              </a:rPr>
              <a:t>.</a:t>
            </a:r>
          </a:p>
          <a:p>
            <a:pPr marL="74295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endParaRPr lang="en-US" sz="3600" dirty="0" smtClean="0">
              <a:latin typeface="Tw Cen MT Condensed" panose="020B0606020104020203" pitchFamily="34" charset="0"/>
            </a:endParaRP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endParaRPr lang="en-US" sz="3600" b="1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88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663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Angsana New</vt:lpstr>
      <vt:lpstr>Arial</vt:lpstr>
      <vt:lpstr>Calibri</vt:lpstr>
      <vt:lpstr>Calibri Light</vt:lpstr>
      <vt:lpstr>Times New Roman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135</cp:revision>
  <cp:lastPrinted>2017-02-07T21:12:47Z</cp:lastPrinted>
  <dcterms:created xsi:type="dcterms:W3CDTF">2016-07-22T18:34:21Z</dcterms:created>
  <dcterms:modified xsi:type="dcterms:W3CDTF">2017-02-14T17:38:13Z</dcterms:modified>
</cp:coreProperties>
</file>