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sldIdLst>
    <p:sldId id="257" r:id="rId6"/>
    <p:sldId id="299" r:id="rId7"/>
    <p:sldId id="273" r:id="rId8"/>
    <p:sldId id="274" r:id="rId9"/>
    <p:sldId id="300" r:id="rId10"/>
    <p:sldId id="301" r:id="rId11"/>
    <p:sldId id="297" r:id="rId12"/>
    <p:sldId id="276" r:id="rId13"/>
    <p:sldId id="275" r:id="rId14"/>
    <p:sldId id="277" r:id="rId15"/>
    <p:sldId id="278" r:id="rId16"/>
    <p:sldId id="280" r:id="rId17"/>
    <p:sldId id="281" r:id="rId18"/>
    <p:sldId id="282" r:id="rId19"/>
    <p:sldId id="283" r:id="rId20"/>
    <p:sldId id="284" r:id="rId21"/>
    <p:sldId id="286" r:id="rId22"/>
    <p:sldId id="298" r:id="rId23"/>
    <p:sldId id="288" r:id="rId24"/>
    <p:sldId id="289" r:id="rId25"/>
    <p:sldId id="290" r:id="rId26"/>
    <p:sldId id="291" r:id="rId27"/>
    <p:sldId id="292" r:id="rId28"/>
    <p:sldId id="295" r:id="rId29"/>
    <p:sldId id="296" r:id="rId30"/>
  </p:sldIdLst>
  <p:sldSz cx="10160000" cy="7620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es, Jennifer M" initials="IJM" lastIdx="1" clrIdx="0">
    <p:extLst>
      <p:ext uri="{19B8F6BF-5375-455C-9EA6-DF929625EA0E}">
        <p15:presenceInfo xmlns:p15="http://schemas.microsoft.com/office/powerpoint/2012/main" userId="S::Jennifer.Ives@stls.frb.org::9669073e-47ea-48b8-bea4-a5c4173058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5D7430"/>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70"/>
  </p:normalViewPr>
  <p:slideViewPr>
    <p:cSldViewPr>
      <p:cViewPr varScale="1">
        <p:scale>
          <a:sx n="82" d="100"/>
          <a:sy n="82" d="100"/>
        </p:scale>
        <p:origin x="1200" y="84"/>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4.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5.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a:t>Click to edit Master title style</a:t>
            </a:r>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481E76-E74B-4959-BE2C-509A773A5A5E}"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414B1-E14A-48CF-9873-CE5C2537EC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81E76-E74B-4959-BE2C-509A773A5A5E}"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414B1-E14A-48CF-9873-CE5C2537EC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5"/>
            <a:ext cx="2286000" cy="65016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305155"/>
            <a:ext cx="6688667" cy="65016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81E76-E74B-4959-BE2C-509A773A5A5E}"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414B1-E14A-48CF-9873-CE5C2537EC9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274D-71F3-F94A-ACE5-FC930EB5EB7C}"/>
              </a:ext>
            </a:extLst>
          </p:cNvPr>
          <p:cNvSpPr>
            <a:spLocks noGrp="1"/>
          </p:cNvSpPr>
          <p:nvPr>
            <p:ph type="ctrTitle"/>
          </p:nvPr>
        </p:nvSpPr>
        <p:spPr>
          <a:xfrm>
            <a:off x="1270000" y="1247775"/>
            <a:ext cx="7620000" cy="265271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717D06-1F83-994A-B85E-2450A600E4DC}"/>
              </a:ext>
            </a:extLst>
          </p:cNvPr>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DF56C4-F41B-EA4F-978C-8AF695588C95}"/>
              </a:ext>
            </a:extLst>
          </p:cNvPr>
          <p:cNvSpPr>
            <a:spLocks noGrp="1"/>
          </p:cNvSpPr>
          <p:nvPr>
            <p:ph type="dt" sz="half" idx="10"/>
          </p:nvPr>
        </p:nvSpPr>
        <p:spPr/>
        <p:txBody>
          <a:bodyPr/>
          <a:lstStyle/>
          <a:p>
            <a:fld id="{E7C5383E-7C9C-9A4D-9616-0B32A2D7E919}" type="datetimeFigureOut">
              <a:rPr lang="en-US" smtClean="0"/>
              <a:t>8/23/2022</a:t>
            </a:fld>
            <a:endParaRPr lang="en-US"/>
          </a:p>
        </p:txBody>
      </p:sp>
      <p:sp>
        <p:nvSpPr>
          <p:cNvPr id="5" name="Footer Placeholder 4">
            <a:extLst>
              <a:ext uri="{FF2B5EF4-FFF2-40B4-BE49-F238E27FC236}">
                <a16:creationId xmlns:a16="http://schemas.microsoft.com/office/drawing/2014/main" id="{BD9B22FD-2294-8D4E-A1CC-97E60C3A8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6DBC2-0CD6-0B4B-A663-F6A176073E50}"/>
              </a:ext>
            </a:extLst>
          </p:cNvPr>
          <p:cNvSpPr>
            <a:spLocks noGrp="1"/>
          </p:cNvSpPr>
          <p:nvPr>
            <p:ph type="sldNum" sz="quarter" idx="12"/>
          </p:nvPr>
        </p:nvSpPr>
        <p:spPr/>
        <p:txBody>
          <a:bodyPr/>
          <a:lstStyle/>
          <a:p>
            <a:fld id="{CBD820A5-3B94-364C-838F-B658FB3E1583}" type="slidenum">
              <a:rPr lang="en-US" smtClean="0"/>
              <a:t>‹#›</a:t>
            </a:fld>
            <a:endParaRPr lang="en-US"/>
          </a:p>
        </p:txBody>
      </p:sp>
    </p:spTree>
    <p:extLst>
      <p:ext uri="{BB962C8B-B14F-4D97-AF65-F5344CB8AC3E}">
        <p14:creationId xmlns:p14="http://schemas.microsoft.com/office/powerpoint/2010/main" val="3207748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48D7F-95EE-B440-8DBB-EB6658BB9D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609DC4-A90A-294F-9F19-95B018F45D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E734C-6CF9-D840-BA15-6D39EC9AD9F7}"/>
              </a:ext>
            </a:extLst>
          </p:cNvPr>
          <p:cNvSpPr>
            <a:spLocks noGrp="1"/>
          </p:cNvSpPr>
          <p:nvPr>
            <p:ph type="dt" sz="half" idx="10"/>
          </p:nvPr>
        </p:nvSpPr>
        <p:spPr/>
        <p:txBody>
          <a:bodyPr/>
          <a:lstStyle/>
          <a:p>
            <a:fld id="{E7C5383E-7C9C-9A4D-9616-0B32A2D7E919}" type="datetimeFigureOut">
              <a:rPr lang="en-US" smtClean="0"/>
              <a:t>8/23/2022</a:t>
            </a:fld>
            <a:endParaRPr lang="en-US"/>
          </a:p>
        </p:txBody>
      </p:sp>
      <p:sp>
        <p:nvSpPr>
          <p:cNvPr id="5" name="Footer Placeholder 4">
            <a:extLst>
              <a:ext uri="{FF2B5EF4-FFF2-40B4-BE49-F238E27FC236}">
                <a16:creationId xmlns:a16="http://schemas.microsoft.com/office/drawing/2014/main" id="{BDC16BFC-FBD3-E64A-95A3-4A10B0CCA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83BDD-127D-414D-8D5D-EC69DB11BC30}"/>
              </a:ext>
            </a:extLst>
          </p:cNvPr>
          <p:cNvSpPr>
            <a:spLocks noGrp="1"/>
          </p:cNvSpPr>
          <p:nvPr>
            <p:ph type="sldNum" sz="quarter" idx="12"/>
          </p:nvPr>
        </p:nvSpPr>
        <p:spPr/>
        <p:txBody>
          <a:bodyPr/>
          <a:lstStyle/>
          <a:p>
            <a:fld id="{CBD820A5-3B94-364C-838F-B658FB3E1583}" type="slidenum">
              <a:rPr lang="en-US" smtClean="0"/>
              <a:t>‹#›</a:t>
            </a:fld>
            <a:endParaRPr lang="en-US"/>
          </a:p>
        </p:txBody>
      </p:sp>
    </p:spTree>
    <p:extLst>
      <p:ext uri="{BB962C8B-B14F-4D97-AF65-F5344CB8AC3E}">
        <p14:creationId xmlns:p14="http://schemas.microsoft.com/office/powerpoint/2010/main" val="3484828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04A9-D2A6-AE4E-9DD3-0ECE8D4005D7}"/>
              </a:ext>
            </a:extLst>
          </p:cNvPr>
          <p:cNvSpPr>
            <a:spLocks noGrp="1"/>
          </p:cNvSpPr>
          <p:nvPr>
            <p:ph type="title"/>
          </p:nvPr>
        </p:nvSpPr>
        <p:spPr>
          <a:xfrm>
            <a:off x="693738" y="1900238"/>
            <a:ext cx="8763000" cy="31686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835D7A-9E5B-2342-BED0-C55CEFDCE2AF}"/>
              </a:ext>
            </a:extLst>
          </p:cNvPr>
          <p:cNvSpPr>
            <a:spLocks noGrp="1"/>
          </p:cNvSpPr>
          <p:nvPr>
            <p:ph type="body" idx="1"/>
          </p:nvPr>
        </p:nvSpPr>
        <p:spPr>
          <a:xfrm>
            <a:off x="693738" y="5099050"/>
            <a:ext cx="8763000" cy="16668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B43CAA-F26C-124A-B65C-20F999085B40}"/>
              </a:ext>
            </a:extLst>
          </p:cNvPr>
          <p:cNvSpPr>
            <a:spLocks noGrp="1"/>
          </p:cNvSpPr>
          <p:nvPr>
            <p:ph type="dt" sz="half" idx="10"/>
          </p:nvPr>
        </p:nvSpPr>
        <p:spPr/>
        <p:txBody>
          <a:bodyPr/>
          <a:lstStyle/>
          <a:p>
            <a:fld id="{E7C5383E-7C9C-9A4D-9616-0B32A2D7E919}" type="datetimeFigureOut">
              <a:rPr lang="en-US" smtClean="0"/>
              <a:t>8/23/2022</a:t>
            </a:fld>
            <a:endParaRPr lang="en-US"/>
          </a:p>
        </p:txBody>
      </p:sp>
      <p:sp>
        <p:nvSpPr>
          <p:cNvPr id="5" name="Footer Placeholder 4">
            <a:extLst>
              <a:ext uri="{FF2B5EF4-FFF2-40B4-BE49-F238E27FC236}">
                <a16:creationId xmlns:a16="http://schemas.microsoft.com/office/drawing/2014/main" id="{7647A6AD-BC4D-3D4F-8B7A-EB7AFA0C1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45E2F-5C24-6E46-9DAD-D08C9D1CD0C8}"/>
              </a:ext>
            </a:extLst>
          </p:cNvPr>
          <p:cNvSpPr>
            <a:spLocks noGrp="1"/>
          </p:cNvSpPr>
          <p:nvPr>
            <p:ph type="sldNum" sz="quarter" idx="12"/>
          </p:nvPr>
        </p:nvSpPr>
        <p:spPr/>
        <p:txBody>
          <a:bodyPr/>
          <a:lstStyle/>
          <a:p>
            <a:fld id="{CBD820A5-3B94-364C-838F-B658FB3E1583}" type="slidenum">
              <a:rPr lang="en-US" smtClean="0"/>
              <a:t>‹#›</a:t>
            </a:fld>
            <a:endParaRPr lang="en-US"/>
          </a:p>
        </p:txBody>
      </p:sp>
    </p:spTree>
    <p:extLst>
      <p:ext uri="{BB962C8B-B14F-4D97-AF65-F5344CB8AC3E}">
        <p14:creationId xmlns:p14="http://schemas.microsoft.com/office/powerpoint/2010/main" val="1723830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74EA0-D5B2-5C43-8700-1637554DF3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E1613-9269-CE4F-850A-E909CBDC4702}"/>
              </a:ext>
            </a:extLst>
          </p:cNvPr>
          <p:cNvSpPr>
            <a:spLocks noGrp="1"/>
          </p:cNvSpPr>
          <p:nvPr>
            <p:ph sz="half" idx="1"/>
          </p:nvPr>
        </p:nvSpPr>
        <p:spPr>
          <a:xfrm>
            <a:off x="698500" y="2028825"/>
            <a:ext cx="43053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1B8740-62F0-C14A-9A74-50F9FA0EB186}"/>
              </a:ext>
            </a:extLst>
          </p:cNvPr>
          <p:cNvSpPr>
            <a:spLocks noGrp="1"/>
          </p:cNvSpPr>
          <p:nvPr>
            <p:ph sz="half" idx="2"/>
          </p:nvPr>
        </p:nvSpPr>
        <p:spPr>
          <a:xfrm>
            <a:off x="5156200" y="2028825"/>
            <a:ext cx="43053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88C62A-E469-1541-A463-CFAFDC9852E5}"/>
              </a:ext>
            </a:extLst>
          </p:cNvPr>
          <p:cNvSpPr>
            <a:spLocks noGrp="1"/>
          </p:cNvSpPr>
          <p:nvPr>
            <p:ph type="dt" sz="half" idx="10"/>
          </p:nvPr>
        </p:nvSpPr>
        <p:spPr/>
        <p:txBody>
          <a:bodyPr/>
          <a:lstStyle/>
          <a:p>
            <a:fld id="{E7C5383E-7C9C-9A4D-9616-0B32A2D7E919}" type="datetimeFigureOut">
              <a:rPr lang="en-US" smtClean="0"/>
              <a:t>8/23/2022</a:t>
            </a:fld>
            <a:endParaRPr lang="en-US"/>
          </a:p>
        </p:txBody>
      </p:sp>
      <p:sp>
        <p:nvSpPr>
          <p:cNvPr id="6" name="Footer Placeholder 5">
            <a:extLst>
              <a:ext uri="{FF2B5EF4-FFF2-40B4-BE49-F238E27FC236}">
                <a16:creationId xmlns:a16="http://schemas.microsoft.com/office/drawing/2014/main" id="{FF9E380A-903F-AA4D-8BE7-0AE42220B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73A296-7DE1-5B40-A46D-84A9D3435E01}"/>
              </a:ext>
            </a:extLst>
          </p:cNvPr>
          <p:cNvSpPr>
            <a:spLocks noGrp="1"/>
          </p:cNvSpPr>
          <p:nvPr>
            <p:ph type="sldNum" sz="quarter" idx="12"/>
          </p:nvPr>
        </p:nvSpPr>
        <p:spPr/>
        <p:txBody>
          <a:bodyPr/>
          <a:lstStyle/>
          <a:p>
            <a:fld id="{CBD820A5-3B94-364C-838F-B658FB3E1583}" type="slidenum">
              <a:rPr lang="en-US" smtClean="0"/>
              <a:t>‹#›</a:t>
            </a:fld>
            <a:endParaRPr lang="en-US"/>
          </a:p>
        </p:txBody>
      </p:sp>
    </p:spTree>
    <p:extLst>
      <p:ext uri="{BB962C8B-B14F-4D97-AF65-F5344CB8AC3E}">
        <p14:creationId xmlns:p14="http://schemas.microsoft.com/office/powerpoint/2010/main" val="2001080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54F78-158E-FB4D-99EC-F90B2F88414D}"/>
              </a:ext>
            </a:extLst>
          </p:cNvPr>
          <p:cNvSpPr>
            <a:spLocks noGrp="1"/>
          </p:cNvSpPr>
          <p:nvPr>
            <p:ph type="title"/>
          </p:nvPr>
        </p:nvSpPr>
        <p:spPr>
          <a:xfrm>
            <a:off x="700088" y="406400"/>
            <a:ext cx="8763000" cy="147161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62F044-4E41-EE44-B184-3C3EF9C43AE6}"/>
              </a:ext>
            </a:extLst>
          </p:cNvPr>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880772-C4F3-C84A-9491-AB76DA43EF80}"/>
              </a:ext>
            </a:extLst>
          </p:cNvPr>
          <p:cNvSpPr>
            <a:spLocks noGrp="1"/>
          </p:cNvSpPr>
          <p:nvPr>
            <p:ph sz="half" idx="2"/>
          </p:nvPr>
        </p:nvSpPr>
        <p:spPr>
          <a:xfrm>
            <a:off x="700088" y="2782888"/>
            <a:ext cx="4297362" cy="4094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AF4916-6923-2E48-BB72-0F6F09D5868D}"/>
              </a:ext>
            </a:extLst>
          </p:cNvPr>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94658EC-0937-7443-A451-67FD0F3CF6AA}"/>
              </a:ext>
            </a:extLst>
          </p:cNvPr>
          <p:cNvSpPr>
            <a:spLocks noGrp="1"/>
          </p:cNvSpPr>
          <p:nvPr>
            <p:ph sz="quarter" idx="4"/>
          </p:nvPr>
        </p:nvSpPr>
        <p:spPr>
          <a:xfrm>
            <a:off x="5143500" y="2782888"/>
            <a:ext cx="4319588" cy="4094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A51FD0-CDB6-8D46-988F-7E6016C224DF}"/>
              </a:ext>
            </a:extLst>
          </p:cNvPr>
          <p:cNvSpPr>
            <a:spLocks noGrp="1"/>
          </p:cNvSpPr>
          <p:nvPr>
            <p:ph type="dt" sz="half" idx="10"/>
          </p:nvPr>
        </p:nvSpPr>
        <p:spPr/>
        <p:txBody>
          <a:bodyPr/>
          <a:lstStyle/>
          <a:p>
            <a:fld id="{E7C5383E-7C9C-9A4D-9616-0B32A2D7E919}" type="datetimeFigureOut">
              <a:rPr lang="en-US" smtClean="0"/>
              <a:t>8/23/2022</a:t>
            </a:fld>
            <a:endParaRPr lang="en-US"/>
          </a:p>
        </p:txBody>
      </p:sp>
      <p:sp>
        <p:nvSpPr>
          <p:cNvPr id="8" name="Footer Placeholder 7">
            <a:extLst>
              <a:ext uri="{FF2B5EF4-FFF2-40B4-BE49-F238E27FC236}">
                <a16:creationId xmlns:a16="http://schemas.microsoft.com/office/drawing/2014/main" id="{CCAFEE8B-169B-424F-A87C-1B01ABC674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89C119-A6EC-EF4E-8803-40C8BB586DC8}"/>
              </a:ext>
            </a:extLst>
          </p:cNvPr>
          <p:cNvSpPr>
            <a:spLocks noGrp="1"/>
          </p:cNvSpPr>
          <p:nvPr>
            <p:ph type="sldNum" sz="quarter" idx="12"/>
          </p:nvPr>
        </p:nvSpPr>
        <p:spPr/>
        <p:txBody>
          <a:bodyPr/>
          <a:lstStyle/>
          <a:p>
            <a:fld id="{CBD820A5-3B94-364C-838F-B658FB3E1583}" type="slidenum">
              <a:rPr lang="en-US" smtClean="0"/>
              <a:t>‹#›</a:t>
            </a:fld>
            <a:endParaRPr lang="en-US"/>
          </a:p>
        </p:txBody>
      </p:sp>
    </p:spTree>
    <p:extLst>
      <p:ext uri="{BB962C8B-B14F-4D97-AF65-F5344CB8AC3E}">
        <p14:creationId xmlns:p14="http://schemas.microsoft.com/office/powerpoint/2010/main" val="1028082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916A6-3A10-8843-B5C0-7FE5F6A750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8B4715-63E2-D840-87C6-D193DF69EC70}"/>
              </a:ext>
            </a:extLst>
          </p:cNvPr>
          <p:cNvSpPr>
            <a:spLocks noGrp="1"/>
          </p:cNvSpPr>
          <p:nvPr>
            <p:ph type="dt" sz="half" idx="10"/>
          </p:nvPr>
        </p:nvSpPr>
        <p:spPr/>
        <p:txBody>
          <a:bodyPr/>
          <a:lstStyle/>
          <a:p>
            <a:fld id="{E7C5383E-7C9C-9A4D-9616-0B32A2D7E919}" type="datetimeFigureOut">
              <a:rPr lang="en-US" smtClean="0"/>
              <a:t>8/23/2022</a:t>
            </a:fld>
            <a:endParaRPr lang="en-US"/>
          </a:p>
        </p:txBody>
      </p:sp>
      <p:sp>
        <p:nvSpPr>
          <p:cNvPr id="4" name="Footer Placeholder 3">
            <a:extLst>
              <a:ext uri="{FF2B5EF4-FFF2-40B4-BE49-F238E27FC236}">
                <a16:creationId xmlns:a16="http://schemas.microsoft.com/office/drawing/2014/main" id="{01421306-0CA1-8C4A-9737-01D6726703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2E674C-7CC6-6A46-B57A-E7D34C3C745D}"/>
              </a:ext>
            </a:extLst>
          </p:cNvPr>
          <p:cNvSpPr>
            <a:spLocks noGrp="1"/>
          </p:cNvSpPr>
          <p:nvPr>
            <p:ph type="sldNum" sz="quarter" idx="12"/>
          </p:nvPr>
        </p:nvSpPr>
        <p:spPr/>
        <p:txBody>
          <a:bodyPr/>
          <a:lstStyle/>
          <a:p>
            <a:fld id="{CBD820A5-3B94-364C-838F-B658FB3E1583}" type="slidenum">
              <a:rPr lang="en-US" smtClean="0"/>
              <a:t>‹#›</a:t>
            </a:fld>
            <a:endParaRPr lang="en-US"/>
          </a:p>
        </p:txBody>
      </p:sp>
    </p:spTree>
    <p:extLst>
      <p:ext uri="{BB962C8B-B14F-4D97-AF65-F5344CB8AC3E}">
        <p14:creationId xmlns:p14="http://schemas.microsoft.com/office/powerpoint/2010/main" val="3121637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F94A9F-B90C-724F-82EF-165D422BF5AD}"/>
              </a:ext>
            </a:extLst>
          </p:cNvPr>
          <p:cNvSpPr>
            <a:spLocks noGrp="1"/>
          </p:cNvSpPr>
          <p:nvPr>
            <p:ph type="dt" sz="half" idx="10"/>
          </p:nvPr>
        </p:nvSpPr>
        <p:spPr/>
        <p:txBody>
          <a:bodyPr/>
          <a:lstStyle/>
          <a:p>
            <a:fld id="{E7C5383E-7C9C-9A4D-9616-0B32A2D7E919}" type="datetimeFigureOut">
              <a:rPr lang="en-US" smtClean="0"/>
              <a:t>8/23/2022</a:t>
            </a:fld>
            <a:endParaRPr lang="en-US"/>
          </a:p>
        </p:txBody>
      </p:sp>
      <p:sp>
        <p:nvSpPr>
          <p:cNvPr id="3" name="Footer Placeholder 2">
            <a:extLst>
              <a:ext uri="{FF2B5EF4-FFF2-40B4-BE49-F238E27FC236}">
                <a16:creationId xmlns:a16="http://schemas.microsoft.com/office/drawing/2014/main" id="{A48B62BF-D22F-BA47-8FB4-4106CF06BC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42401-D79D-7E4B-BD0D-DC678E27EBD2}"/>
              </a:ext>
            </a:extLst>
          </p:cNvPr>
          <p:cNvSpPr>
            <a:spLocks noGrp="1"/>
          </p:cNvSpPr>
          <p:nvPr>
            <p:ph type="sldNum" sz="quarter" idx="12"/>
          </p:nvPr>
        </p:nvSpPr>
        <p:spPr/>
        <p:txBody>
          <a:bodyPr/>
          <a:lstStyle/>
          <a:p>
            <a:fld id="{CBD820A5-3B94-364C-838F-B658FB3E1583}" type="slidenum">
              <a:rPr lang="en-US" smtClean="0"/>
              <a:t>‹#›</a:t>
            </a:fld>
            <a:endParaRPr lang="en-US"/>
          </a:p>
        </p:txBody>
      </p:sp>
    </p:spTree>
    <p:extLst>
      <p:ext uri="{BB962C8B-B14F-4D97-AF65-F5344CB8AC3E}">
        <p14:creationId xmlns:p14="http://schemas.microsoft.com/office/powerpoint/2010/main" val="1976947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D517-55AD-B848-B1C7-760B71837B47}"/>
              </a:ext>
            </a:extLst>
          </p:cNvPr>
          <p:cNvSpPr>
            <a:spLocks noGrp="1"/>
          </p:cNvSpPr>
          <p:nvPr>
            <p:ph type="title"/>
          </p:nvPr>
        </p:nvSpPr>
        <p:spPr>
          <a:xfrm>
            <a:off x="700088" y="508000"/>
            <a:ext cx="3276600" cy="17780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E8ACE8-75F7-8242-8F72-89CD5244F31F}"/>
              </a:ext>
            </a:extLst>
          </p:cNvPr>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337CDE-A9C7-2B47-B175-1215737403ED}"/>
              </a:ext>
            </a:extLst>
          </p:cNvPr>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9AC6ED-949E-244A-B94B-6FEF1EFC91B4}"/>
              </a:ext>
            </a:extLst>
          </p:cNvPr>
          <p:cNvSpPr>
            <a:spLocks noGrp="1"/>
          </p:cNvSpPr>
          <p:nvPr>
            <p:ph type="dt" sz="half" idx="10"/>
          </p:nvPr>
        </p:nvSpPr>
        <p:spPr/>
        <p:txBody>
          <a:bodyPr/>
          <a:lstStyle/>
          <a:p>
            <a:fld id="{E7C5383E-7C9C-9A4D-9616-0B32A2D7E919}" type="datetimeFigureOut">
              <a:rPr lang="en-US" smtClean="0"/>
              <a:t>8/23/2022</a:t>
            </a:fld>
            <a:endParaRPr lang="en-US"/>
          </a:p>
        </p:txBody>
      </p:sp>
      <p:sp>
        <p:nvSpPr>
          <p:cNvPr id="6" name="Footer Placeholder 5">
            <a:extLst>
              <a:ext uri="{FF2B5EF4-FFF2-40B4-BE49-F238E27FC236}">
                <a16:creationId xmlns:a16="http://schemas.microsoft.com/office/drawing/2014/main" id="{9A072195-D06F-DF4A-B97A-BC5BC9485B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F3A7D-4D16-E443-8391-0829631F2E6F}"/>
              </a:ext>
            </a:extLst>
          </p:cNvPr>
          <p:cNvSpPr>
            <a:spLocks noGrp="1"/>
          </p:cNvSpPr>
          <p:nvPr>
            <p:ph type="sldNum" sz="quarter" idx="12"/>
          </p:nvPr>
        </p:nvSpPr>
        <p:spPr/>
        <p:txBody>
          <a:bodyPr/>
          <a:lstStyle/>
          <a:p>
            <a:fld id="{CBD820A5-3B94-364C-838F-B658FB3E1583}" type="slidenum">
              <a:rPr lang="en-US" smtClean="0"/>
              <a:t>‹#›</a:t>
            </a:fld>
            <a:endParaRPr lang="en-US"/>
          </a:p>
        </p:txBody>
      </p:sp>
    </p:spTree>
    <p:extLst>
      <p:ext uri="{BB962C8B-B14F-4D97-AF65-F5344CB8AC3E}">
        <p14:creationId xmlns:p14="http://schemas.microsoft.com/office/powerpoint/2010/main" val="428038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81E76-E74B-4959-BE2C-509A773A5A5E}"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414B1-E14A-48CF-9873-CE5C2537EC9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41594-67BE-EB42-8B9F-DBBEC788F676}"/>
              </a:ext>
            </a:extLst>
          </p:cNvPr>
          <p:cNvSpPr>
            <a:spLocks noGrp="1"/>
          </p:cNvSpPr>
          <p:nvPr>
            <p:ph type="title"/>
          </p:nvPr>
        </p:nvSpPr>
        <p:spPr>
          <a:xfrm>
            <a:off x="700088" y="508000"/>
            <a:ext cx="3276600" cy="1778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048117-9B4F-5D47-AF4D-62B26BFCFD33}"/>
              </a:ext>
            </a:extLst>
          </p:cNvPr>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80F29C-5085-0F46-8CAD-78D03B664FB1}"/>
              </a:ext>
            </a:extLst>
          </p:cNvPr>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C8A373-4276-954C-8F18-0FEC6825933C}"/>
              </a:ext>
            </a:extLst>
          </p:cNvPr>
          <p:cNvSpPr>
            <a:spLocks noGrp="1"/>
          </p:cNvSpPr>
          <p:nvPr>
            <p:ph type="dt" sz="half" idx="10"/>
          </p:nvPr>
        </p:nvSpPr>
        <p:spPr/>
        <p:txBody>
          <a:bodyPr/>
          <a:lstStyle/>
          <a:p>
            <a:fld id="{E7C5383E-7C9C-9A4D-9616-0B32A2D7E919}" type="datetimeFigureOut">
              <a:rPr lang="en-US" smtClean="0"/>
              <a:t>8/23/2022</a:t>
            </a:fld>
            <a:endParaRPr lang="en-US"/>
          </a:p>
        </p:txBody>
      </p:sp>
      <p:sp>
        <p:nvSpPr>
          <p:cNvPr id="6" name="Footer Placeholder 5">
            <a:extLst>
              <a:ext uri="{FF2B5EF4-FFF2-40B4-BE49-F238E27FC236}">
                <a16:creationId xmlns:a16="http://schemas.microsoft.com/office/drawing/2014/main" id="{B207F420-63B2-0C42-AB7E-BB89F19E9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A60422-F636-6E4B-9BE3-4927BD183DE8}"/>
              </a:ext>
            </a:extLst>
          </p:cNvPr>
          <p:cNvSpPr>
            <a:spLocks noGrp="1"/>
          </p:cNvSpPr>
          <p:nvPr>
            <p:ph type="sldNum" sz="quarter" idx="12"/>
          </p:nvPr>
        </p:nvSpPr>
        <p:spPr/>
        <p:txBody>
          <a:bodyPr/>
          <a:lstStyle/>
          <a:p>
            <a:fld id="{CBD820A5-3B94-364C-838F-B658FB3E1583}" type="slidenum">
              <a:rPr lang="en-US" smtClean="0"/>
              <a:t>‹#›</a:t>
            </a:fld>
            <a:endParaRPr lang="en-US"/>
          </a:p>
        </p:txBody>
      </p:sp>
    </p:spTree>
    <p:extLst>
      <p:ext uri="{BB962C8B-B14F-4D97-AF65-F5344CB8AC3E}">
        <p14:creationId xmlns:p14="http://schemas.microsoft.com/office/powerpoint/2010/main" val="1239890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BAF1-9254-604F-880A-96F3A4AAC2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5CB2A1-A116-8B46-8F76-D2714CA891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7B209F-9067-8A4A-BCB3-F2B4FBC288FD}"/>
              </a:ext>
            </a:extLst>
          </p:cNvPr>
          <p:cNvSpPr>
            <a:spLocks noGrp="1"/>
          </p:cNvSpPr>
          <p:nvPr>
            <p:ph type="dt" sz="half" idx="10"/>
          </p:nvPr>
        </p:nvSpPr>
        <p:spPr/>
        <p:txBody>
          <a:bodyPr/>
          <a:lstStyle/>
          <a:p>
            <a:fld id="{E7C5383E-7C9C-9A4D-9616-0B32A2D7E919}" type="datetimeFigureOut">
              <a:rPr lang="en-US" smtClean="0"/>
              <a:t>8/23/2022</a:t>
            </a:fld>
            <a:endParaRPr lang="en-US"/>
          </a:p>
        </p:txBody>
      </p:sp>
      <p:sp>
        <p:nvSpPr>
          <p:cNvPr id="5" name="Footer Placeholder 4">
            <a:extLst>
              <a:ext uri="{FF2B5EF4-FFF2-40B4-BE49-F238E27FC236}">
                <a16:creationId xmlns:a16="http://schemas.microsoft.com/office/drawing/2014/main" id="{84B6CCCF-3122-014A-A745-D8E544D5E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00D8B-87FC-E548-AEBC-8C0A499D74F6}"/>
              </a:ext>
            </a:extLst>
          </p:cNvPr>
          <p:cNvSpPr>
            <a:spLocks noGrp="1"/>
          </p:cNvSpPr>
          <p:nvPr>
            <p:ph type="sldNum" sz="quarter" idx="12"/>
          </p:nvPr>
        </p:nvSpPr>
        <p:spPr/>
        <p:txBody>
          <a:bodyPr/>
          <a:lstStyle/>
          <a:p>
            <a:fld id="{CBD820A5-3B94-364C-838F-B658FB3E1583}" type="slidenum">
              <a:rPr lang="en-US" smtClean="0"/>
              <a:t>‹#›</a:t>
            </a:fld>
            <a:endParaRPr lang="en-US"/>
          </a:p>
        </p:txBody>
      </p:sp>
    </p:spTree>
    <p:extLst>
      <p:ext uri="{BB962C8B-B14F-4D97-AF65-F5344CB8AC3E}">
        <p14:creationId xmlns:p14="http://schemas.microsoft.com/office/powerpoint/2010/main" val="150037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0F8060-E161-AD41-8C0B-ED8FD0B152FC}"/>
              </a:ext>
            </a:extLst>
          </p:cNvPr>
          <p:cNvSpPr>
            <a:spLocks noGrp="1"/>
          </p:cNvSpPr>
          <p:nvPr>
            <p:ph type="title" orient="vert"/>
          </p:nvPr>
        </p:nvSpPr>
        <p:spPr>
          <a:xfrm>
            <a:off x="7270750" y="406400"/>
            <a:ext cx="2190750" cy="64563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C99ED-3503-6B42-84C4-88CEF7082A6B}"/>
              </a:ext>
            </a:extLst>
          </p:cNvPr>
          <p:cNvSpPr>
            <a:spLocks noGrp="1"/>
          </p:cNvSpPr>
          <p:nvPr>
            <p:ph type="body" orient="vert" idx="1"/>
          </p:nvPr>
        </p:nvSpPr>
        <p:spPr>
          <a:xfrm>
            <a:off x="698500" y="406400"/>
            <a:ext cx="6419850" cy="64563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FEBD8-6F1D-0F48-AFD4-3AC52E34BF8D}"/>
              </a:ext>
            </a:extLst>
          </p:cNvPr>
          <p:cNvSpPr>
            <a:spLocks noGrp="1"/>
          </p:cNvSpPr>
          <p:nvPr>
            <p:ph type="dt" sz="half" idx="10"/>
          </p:nvPr>
        </p:nvSpPr>
        <p:spPr/>
        <p:txBody>
          <a:bodyPr/>
          <a:lstStyle/>
          <a:p>
            <a:fld id="{E7C5383E-7C9C-9A4D-9616-0B32A2D7E919}" type="datetimeFigureOut">
              <a:rPr lang="en-US" smtClean="0"/>
              <a:t>8/23/2022</a:t>
            </a:fld>
            <a:endParaRPr lang="en-US"/>
          </a:p>
        </p:txBody>
      </p:sp>
      <p:sp>
        <p:nvSpPr>
          <p:cNvPr id="5" name="Footer Placeholder 4">
            <a:extLst>
              <a:ext uri="{FF2B5EF4-FFF2-40B4-BE49-F238E27FC236}">
                <a16:creationId xmlns:a16="http://schemas.microsoft.com/office/drawing/2014/main" id="{C0CD47AD-A7A2-DF47-85AD-96520740C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66ABC-C412-8B47-A4DC-15C1ABC1AFF3}"/>
              </a:ext>
            </a:extLst>
          </p:cNvPr>
          <p:cNvSpPr>
            <a:spLocks noGrp="1"/>
          </p:cNvSpPr>
          <p:nvPr>
            <p:ph type="sldNum" sz="quarter" idx="12"/>
          </p:nvPr>
        </p:nvSpPr>
        <p:spPr/>
        <p:txBody>
          <a:bodyPr/>
          <a:lstStyle/>
          <a:p>
            <a:fld id="{CBD820A5-3B94-364C-838F-B658FB3E1583}" type="slidenum">
              <a:rPr lang="en-US" smtClean="0"/>
              <a:t>‹#›</a:t>
            </a:fld>
            <a:endParaRPr lang="en-US"/>
          </a:p>
        </p:txBody>
      </p:sp>
    </p:spTree>
    <p:extLst>
      <p:ext uri="{BB962C8B-B14F-4D97-AF65-F5344CB8AC3E}">
        <p14:creationId xmlns:p14="http://schemas.microsoft.com/office/powerpoint/2010/main" val="241467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481E76-E74B-4959-BE2C-509A773A5A5E}"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414B1-E14A-48CF-9873-CE5C2537EC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481E76-E74B-4959-BE2C-509A773A5A5E}" type="datetimeFigureOut">
              <a:rPr lang="en-US" smtClean="0"/>
              <a:pPr/>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414B1-E14A-48CF-9873-CE5C2537EC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481E76-E74B-4959-BE2C-509A773A5A5E}" type="datetimeFigureOut">
              <a:rPr lang="en-US" smtClean="0"/>
              <a:pPr/>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D414B1-E14A-48CF-9873-CE5C2537EC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481E76-E74B-4959-BE2C-509A773A5A5E}" type="datetimeFigureOut">
              <a:rPr lang="en-US" smtClean="0"/>
              <a:pPr/>
              <a:t>8/23/2022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D414B1-E14A-48CF-9873-CE5C2537EC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81E76-E74B-4959-BE2C-509A773A5A5E}" type="datetimeFigureOut">
              <a:rPr lang="en-US" smtClean="0"/>
              <a:pPr/>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D414B1-E14A-48CF-9873-CE5C2537EC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303391"/>
            <a:ext cx="5679722" cy="6503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1" y="1594557"/>
            <a:ext cx="3342570" cy="52122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481E76-E74B-4959-BE2C-509A773A5A5E}" type="datetimeFigureOut">
              <a:rPr lang="en-US" smtClean="0"/>
              <a:pPr/>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414B1-E14A-48CF-9873-CE5C2537EC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680861"/>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481E76-E74B-4959-BE2C-509A773A5A5E}" type="datetimeFigureOut">
              <a:rPr lang="en-US" smtClean="0"/>
              <a:pPr/>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414B1-E14A-48CF-9873-CE5C2537EC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8000" y="1778002"/>
            <a:ext cx="9144000" cy="50288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8001" y="7062613"/>
            <a:ext cx="2370667" cy="405694"/>
          </a:xfrm>
          <a:prstGeom prst="rect">
            <a:avLst/>
          </a:prstGeom>
        </p:spPr>
        <p:txBody>
          <a:bodyPr vert="horz" lIns="91440" tIns="45720" rIns="91440" bIns="45720" rtlCol="0" anchor="ctr"/>
          <a:lstStyle>
            <a:lvl1pPr algn="l">
              <a:defRPr sz="1200">
                <a:solidFill>
                  <a:schemeClr val="tx1">
                    <a:tint val="75000"/>
                  </a:schemeClr>
                </a:solidFill>
              </a:defRPr>
            </a:lvl1pPr>
          </a:lstStyle>
          <a:p>
            <a:fld id="{FC481E76-E74B-4959-BE2C-509A773A5A5E}" type="datetimeFigureOut">
              <a:rPr lang="en-US" smtClean="0"/>
              <a:pPr/>
              <a:t>8/23/2022</a:t>
            </a:fld>
            <a:endParaRPr lang="en-US"/>
          </a:p>
        </p:txBody>
      </p:sp>
      <p:sp>
        <p:nvSpPr>
          <p:cNvPr id="5" name="Footer Placeholder 4"/>
          <p:cNvSpPr>
            <a:spLocks noGrp="1"/>
          </p:cNvSpPr>
          <p:nvPr>
            <p:ph type="ftr" sz="quarter" idx="3"/>
          </p:nvPr>
        </p:nvSpPr>
        <p:spPr>
          <a:xfrm>
            <a:off x="3471335" y="7062613"/>
            <a:ext cx="3217333" cy="40569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7062613"/>
            <a:ext cx="2370667" cy="405694"/>
          </a:xfrm>
          <a:prstGeom prst="rect">
            <a:avLst/>
          </a:prstGeom>
        </p:spPr>
        <p:txBody>
          <a:bodyPr vert="horz" lIns="91440" tIns="45720" rIns="91440" bIns="45720" rtlCol="0" anchor="ctr"/>
          <a:lstStyle>
            <a:lvl1pPr algn="r">
              <a:defRPr sz="1200">
                <a:solidFill>
                  <a:schemeClr val="tx1">
                    <a:tint val="75000"/>
                  </a:schemeClr>
                </a:solidFill>
              </a:defRPr>
            </a:lvl1pPr>
          </a:lstStyle>
          <a:p>
            <a:fld id="{BED414B1-E14A-48CF-9873-CE5C2537EC94}" type="slidenum">
              <a:rPr lang="en-US" smtClean="0"/>
              <a:pPr/>
              <a:t>‹#›</a:t>
            </a:fld>
            <a:endParaRPr lang="en-US"/>
          </a:p>
        </p:txBody>
      </p:sp>
      <p:pic>
        <p:nvPicPr>
          <p:cNvPr id="8" name="Picture 7">
            <a:extLst>
              <a:ext uri="{FF2B5EF4-FFF2-40B4-BE49-F238E27FC236}">
                <a16:creationId xmlns:a16="http://schemas.microsoft.com/office/drawing/2014/main" id="{0E643FBC-7E83-7845-8DA3-6C2C46BB01F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758" y="-1"/>
            <a:ext cx="10151241" cy="2368623"/>
          </a:xfrm>
          <a:prstGeom prst="rect">
            <a:avLst/>
          </a:prstGeom>
        </p:spPr>
      </p:pic>
      <p:sp>
        <p:nvSpPr>
          <p:cNvPr id="7" name="MSIPCMContentMarking" descr="{&quot;HashCode&quot;:320688167,&quot;Placement&quot;:&quot;Header&quot;,&quot;Top&quot;:0.0,&quot;Left&quot;:0.0,&quot;SlideWidth&quot;:800,&quot;SlideHeight&quot;:600}">
            <a:extLst>
              <a:ext uri="{FF2B5EF4-FFF2-40B4-BE49-F238E27FC236}">
                <a16:creationId xmlns:a16="http://schemas.microsoft.com/office/drawing/2014/main" id="{8E0F22F1-8473-4908-8BC5-04C36884976C}"/>
              </a:ext>
            </a:extLst>
          </p:cNvPr>
          <p:cNvSpPr txBox="1"/>
          <p:nvPr userDrawn="1"/>
        </p:nvSpPr>
        <p:spPr>
          <a:xfrm>
            <a:off x="0" y="0"/>
            <a:ext cx="2204311" cy="279435"/>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3D9F69-15CD-2447-A852-E4FEDC1CAE6D}"/>
              </a:ext>
            </a:extLst>
          </p:cNvPr>
          <p:cNvSpPr>
            <a:spLocks noGrp="1"/>
          </p:cNvSpPr>
          <p:nvPr>
            <p:ph type="title"/>
          </p:nvPr>
        </p:nvSpPr>
        <p:spPr>
          <a:xfrm>
            <a:off x="698500" y="406400"/>
            <a:ext cx="8763000" cy="14716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63AE6D-2A66-264F-86FD-28D160E33916}"/>
              </a:ext>
            </a:extLst>
          </p:cNvPr>
          <p:cNvSpPr>
            <a:spLocks noGrp="1"/>
          </p:cNvSpPr>
          <p:nvPr>
            <p:ph type="body" idx="1"/>
          </p:nvPr>
        </p:nvSpPr>
        <p:spPr>
          <a:xfrm>
            <a:off x="698500" y="2028825"/>
            <a:ext cx="8763000" cy="4833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DB7A4-37BC-034F-97E4-25080A59CC5A}"/>
              </a:ext>
            </a:extLst>
          </p:cNvPr>
          <p:cNvSpPr>
            <a:spLocks noGrp="1"/>
          </p:cNvSpPr>
          <p:nvPr>
            <p:ph type="dt" sz="half" idx="2"/>
          </p:nvPr>
        </p:nvSpPr>
        <p:spPr>
          <a:xfrm>
            <a:off x="698500" y="7062788"/>
            <a:ext cx="2286000" cy="404812"/>
          </a:xfrm>
          <a:prstGeom prst="rect">
            <a:avLst/>
          </a:prstGeom>
        </p:spPr>
        <p:txBody>
          <a:bodyPr vert="horz" lIns="91440" tIns="45720" rIns="91440" bIns="45720" rtlCol="0" anchor="ctr"/>
          <a:lstStyle>
            <a:lvl1pPr algn="l">
              <a:defRPr sz="1200">
                <a:solidFill>
                  <a:schemeClr val="tx1">
                    <a:tint val="75000"/>
                  </a:schemeClr>
                </a:solidFill>
              </a:defRPr>
            </a:lvl1pPr>
          </a:lstStyle>
          <a:p>
            <a:fld id="{E7C5383E-7C9C-9A4D-9616-0B32A2D7E919}" type="datetimeFigureOut">
              <a:rPr lang="en-US" smtClean="0"/>
              <a:t>8/23/2022</a:t>
            </a:fld>
            <a:endParaRPr lang="en-US"/>
          </a:p>
        </p:txBody>
      </p:sp>
      <p:sp>
        <p:nvSpPr>
          <p:cNvPr id="5" name="Footer Placeholder 4">
            <a:extLst>
              <a:ext uri="{FF2B5EF4-FFF2-40B4-BE49-F238E27FC236}">
                <a16:creationId xmlns:a16="http://schemas.microsoft.com/office/drawing/2014/main" id="{E3C02130-7105-6747-A703-C2ADB837F303}"/>
              </a:ext>
            </a:extLst>
          </p:cNvPr>
          <p:cNvSpPr>
            <a:spLocks noGrp="1"/>
          </p:cNvSpPr>
          <p:nvPr>
            <p:ph type="ftr" sz="quarter" idx="3"/>
          </p:nvPr>
        </p:nvSpPr>
        <p:spPr>
          <a:xfrm>
            <a:off x="3365500" y="7062788"/>
            <a:ext cx="3429000" cy="4048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106EBF-DFBF-7B40-89CC-A77997250C85}"/>
              </a:ext>
            </a:extLst>
          </p:cNvPr>
          <p:cNvSpPr>
            <a:spLocks noGrp="1"/>
          </p:cNvSpPr>
          <p:nvPr>
            <p:ph type="sldNum" sz="quarter" idx="4"/>
          </p:nvPr>
        </p:nvSpPr>
        <p:spPr>
          <a:xfrm>
            <a:off x="7175500" y="7062788"/>
            <a:ext cx="2286000" cy="404812"/>
          </a:xfrm>
          <a:prstGeom prst="rect">
            <a:avLst/>
          </a:prstGeom>
        </p:spPr>
        <p:txBody>
          <a:bodyPr vert="horz" lIns="91440" tIns="45720" rIns="91440" bIns="45720" rtlCol="0" anchor="ctr"/>
          <a:lstStyle>
            <a:lvl1pPr algn="r">
              <a:defRPr sz="1200">
                <a:solidFill>
                  <a:schemeClr val="tx1">
                    <a:tint val="75000"/>
                  </a:schemeClr>
                </a:solidFill>
              </a:defRPr>
            </a:lvl1pPr>
          </a:lstStyle>
          <a:p>
            <a:fld id="{CBD820A5-3B94-364C-838F-B658FB3E1583}" type="slidenum">
              <a:rPr lang="en-US" smtClean="0"/>
              <a:t>‹#›</a:t>
            </a:fld>
            <a:endParaRPr lang="en-US"/>
          </a:p>
        </p:txBody>
      </p:sp>
      <p:sp>
        <p:nvSpPr>
          <p:cNvPr id="7" name="MSIPCMContentMarking" descr="{&quot;HashCode&quot;:320688167,&quot;Placement&quot;:&quot;Header&quot;,&quot;Top&quot;:0.0,&quot;Left&quot;:0.0,&quot;SlideWidth&quot;:800,&quot;SlideHeight&quot;:600}">
            <a:extLst>
              <a:ext uri="{FF2B5EF4-FFF2-40B4-BE49-F238E27FC236}">
                <a16:creationId xmlns:a16="http://schemas.microsoft.com/office/drawing/2014/main" id="{82E0EC33-1D5F-447C-9F58-473628170FBA}"/>
              </a:ext>
            </a:extLst>
          </p:cNvPr>
          <p:cNvSpPr txBox="1"/>
          <p:nvPr userDrawn="1"/>
        </p:nvSpPr>
        <p:spPr>
          <a:xfrm>
            <a:off x="0" y="0"/>
            <a:ext cx="2204311" cy="279435"/>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extLst>
      <p:ext uri="{BB962C8B-B14F-4D97-AF65-F5344CB8AC3E}">
        <p14:creationId xmlns:p14="http://schemas.microsoft.com/office/powerpoint/2010/main" val="1379385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experian.com/blogs/ask-experian/apr-calculator/"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9B4CEB6-7A0C-45B4-9559-A91B5A62A6FD}"/>
              </a:ext>
            </a:extLst>
          </p:cNvPr>
          <p:cNvSpPr>
            <a:spLocks noGrp="1"/>
          </p:cNvSpPr>
          <p:nvPr>
            <p:ph idx="1"/>
          </p:nvPr>
        </p:nvSpPr>
        <p:spPr>
          <a:xfrm>
            <a:off x="508000" y="2667352"/>
            <a:ext cx="9144000" cy="4114448"/>
          </a:xfrm>
        </p:spPr>
        <p:txBody>
          <a:bodyPr/>
          <a:lstStyle/>
          <a:p>
            <a:r>
              <a:rPr lang="en-US" b="1" dirty="0"/>
              <a:t>Have you ever borrowed money from someone?</a:t>
            </a:r>
          </a:p>
          <a:p>
            <a:r>
              <a:rPr lang="en-US" b="1" dirty="0"/>
              <a:t>What are some examples of things for which you have borrowed money?</a:t>
            </a:r>
          </a:p>
          <a:p>
            <a:r>
              <a:rPr lang="en-US" b="1" dirty="0"/>
              <a:t>Have you ever lent money to someone?</a:t>
            </a:r>
          </a:p>
          <a:p>
            <a:r>
              <a:rPr lang="en-US" b="1" dirty="0"/>
              <a:t>How did the person who borrowed the money spend 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3352800"/>
            <a:ext cx="95440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94129" y="2677180"/>
            <a:ext cx="4660250" cy="523220"/>
          </a:xfrm>
          <a:prstGeom prst="rect">
            <a:avLst/>
          </a:prstGeom>
        </p:spPr>
        <p:txBody>
          <a:bodyPr wrap="none">
            <a:spAutoFit/>
          </a:bodyPr>
          <a:lstStyle/>
          <a:p>
            <a:r>
              <a:rPr lang="en-US" sz="2800" b="1" dirty="0">
                <a:solidFill>
                  <a:srgbClr val="336600"/>
                </a:solidFill>
              </a:rPr>
              <a:t>Handout 8.1—Answer Key</a:t>
            </a:r>
          </a:p>
        </p:txBody>
      </p:sp>
    </p:spTree>
    <p:extLst>
      <p:ext uri="{BB962C8B-B14F-4D97-AF65-F5344CB8AC3E}">
        <p14:creationId xmlns:p14="http://schemas.microsoft.com/office/powerpoint/2010/main" val="272214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1041400" y="2743200"/>
            <a:ext cx="8153400" cy="954107"/>
          </a:xfrm>
          <a:prstGeom prst="rect">
            <a:avLst/>
          </a:prstGeom>
        </p:spPr>
        <p:txBody>
          <a:bodyPr wrap="square">
            <a:spAutoFit/>
          </a:bodyPr>
          <a:lstStyle/>
          <a:p>
            <a:r>
              <a:rPr lang="en-US" sz="2800" b="1" dirty="0"/>
              <a:t>Have you or people you know used short-term loans to buy things?</a:t>
            </a:r>
          </a:p>
        </p:txBody>
      </p:sp>
      <p:sp>
        <p:nvSpPr>
          <p:cNvPr id="4" name="Rectangle 3"/>
          <p:cNvSpPr/>
          <p:nvPr/>
        </p:nvSpPr>
        <p:spPr>
          <a:xfrm>
            <a:off x="1041400" y="4075093"/>
            <a:ext cx="8610600" cy="954107"/>
          </a:xfrm>
          <a:prstGeom prst="rect">
            <a:avLst/>
          </a:prstGeom>
        </p:spPr>
        <p:txBody>
          <a:bodyPr wrap="square">
            <a:spAutoFit/>
          </a:bodyPr>
          <a:lstStyle/>
          <a:p>
            <a:r>
              <a:rPr lang="en-US" sz="2800" b="1" dirty="0"/>
              <a:t>Have you ever heard advertisements for payday loans?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5" y="28194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97" y="41148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75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a:xfrm>
            <a:off x="508000" y="2590800"/>
            <a:ext cx="9067800" cy="1384995"/>
          </a:xfrm>
          <a:prstGeom prst="rect">
            <a:avLst/>
          </a:prstGeom>
        </p:spPr>
        <p:txBody>
          <a:bodyPr wrap="square">
            <a:spAutoFit/>
          </a:bodyPr>
          <a:lstStyle/>
          <a:p>
            <a:r>
              <a:rPr lang="en-US" sz="2800" b="1" dirty="0">
                <a:solidFill>
                  <a:srgbClr val="5D7430"/>
                </a:solidFill>
              </a:rPr>
              <a:t>Payday loan</a:t>
            </a:r>
            <a:r>
              <a:rPr lang="en-US" sz="2800" dirty="0">
                <a:solidFill>
                  <a:srgbClr val="5D7430"/>
                </a:solidFill>
              </a:rPr>
              <a:t> </a:t>
            </a:r>
            <a:r>
              <a:rPr lang="en-US" sz="2800" dirty="0"/>
              <a:t>– Usually a small, short-term loan intended to cover a borrower's expenses until his or her next payday.</a:t>
            </a:r>
          </a:p>
        </p:txBody>
      </p:sp>
      <p:sp>
        <p:nvSpPr>
          <p:cNvPr id="2" name="Rectangle 1"/>
          <p:cNvSpPr/>
          <p:nvPr/>
        </p:nvSpPr>
        <p:spPr>
          <a:xfrm>
            <a:off x="993775" y="4025711"/>
            <a:ext cx="8581656" cy="3339376"/>
          </a:xfrm>
          <a:prstGeom prst="rect">
            <a:avLst/>
          </a:prstGeom>
        </p:spPr>
        <p:txBody>
          <a:bodyPr wrap="square">
            <a:spAutoFit/>
          </a:bodyPr>
          <a:lstStyle/>
          <a:p>
            <a:r>
              <a:rPr lang="en-US" sz="2800" dirty="0"/>
              <a:t>Also called a “paycheck advance” or “payday advance”</a:t>
            </a:r>
          </a:p>
          <a:p>
            <a:pPr>
              <a:spcBef>
                <a:spcPts val="600"/>
              </a:spcBef>
              <a:spcAft>
                <a:spcPts val="600"/>
              </a:spcAft>
            </a:pPr>
            <a:r>
              <a:rPr lang="en-US" sz="2800" dirty="0"/>
              <a:t>Initial term is usually two weeks</a:t>
            </a:r>
          </a:p>
          <a:p>
            <a:pPr>
              <a:spcAft>
                <a:spcPts val="600"/>
              </a:spcAft>
            </a:pPr>
            <a:r>
              <a:rPr lang="en-US" sz="2800" dirty="0">
                <a:latin typeface="Arial" panose="020B0604020202020204" pitchFamily="34" charset="0"/>
                <a:cs typeface="Arial" panose="020B0604020202020204" pitchFamily="34" charset="0"/>
              </a:rPr>
              <a:t>Sometimes called “cash advances” (although that term can also refer to cash provided through a prearranged line of credit, such as a credit card) </a:t>
            </a:r>
          </a:p>
          <a:p>
            <a:endParaRPr lang="en-US" sz="28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4115306"/>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31" y="5029200"/>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5562600"/>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32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365166" y="914400"/>
            <a:ext cx="3443571" cy="523220"/>
          </a:xfrm>
          <a:prstGeom prst="rect">
            <a:avLst/>
          </a:prstGeom>
        </p:spPr>
        <p:txBody>
          <a:bodyPr wrap="none">
            <a:spAutoFit/>
          </a:bodyPr>
          <a:lstStyle/>
          <a:p>
            <a:r>
              <a:rPr lang="en-US" sz="2800" b="1" dirty="0">
                <a:solidFill>
                  <a:srgbClr val="5D7430"/>
                </a:solidFill>
              </a:rPr>
              <a:t>Payday Loan Facts</a:t>
            </a:r>
          </a:p>
        </p:txBody>
      </p:sp>
      <p:sp>
        <p:nvSpPr>
          <p:cNvPr id="5" name="Rectangle 4"/>
          <p:cNvSpPr/>
          <p:nvPr/>
        </p:nvSpPr>
        <p:spPr>
          <a:xfrm>
            <a:off x="847644" y="1685925"/>
            <a:ext cx="8915400" cy="1815882"/>
          </a:xfrm>
          <a:prstGeom prst="rect">
            <a:avLst/>
          </a:prstGeom>
        </p:spPr>
        <p:txBody>
          <a:bodyPr wrap="square">
            <a:spAutoFit/>
          </a:bodyPr>
          <a:lstStyle/>
          <a:p>
            <a:r>
              <a:rPr lang="en-US" sz="2800" dirty="0"/>
              <a:t>The term of a payday loan is usually two weeks—until the next paycheck—and the loan (the amount borrowed plus fees) must be paid back in full at the end of the term.</a:t>
            </a:r>
          </a:p>
        </p:txBody>
      </p:sp>
      <p:sp>
        <p:nvSpPr>
          <p:cNvPr id="7" name="Rectangle 6"/>
          <p:cNvSpPr/>
          <p:nvPr/>
        </p:nvSpPr>
        <p:spPr>
          <a:xfrm>
            <a:off x="857002" y="3281505"/>
            <a:ext cx="8718798" cy="954107"/>
          </a:xfrm>
          <a:prstGeom prst="rect">
            <a:avLst/>
          </a:prstGeom>
        </p:spPr>
        <p:txBody>
          <a:bodyPr wrap="square">
            <a:spAutoFit/>
          </a:bodyPr>
          <a:lstStyle/>
          <a:p>
            <a:r>
              <a:rPr lang="en-US" sz="2800" dirty="0"/>
              <a:t>Lenders charge “rollover fees” when borrowers want to extend the loan beyond the original term.</a:t>
            </a:r>
          </a:p>
        </p:txBody>
      </p:sp>
      <p:sp>
        <p:nvSpPr>
          <p:cNvPr id="10" name="Rectangle 9"/>
          <p:cNvSpPr/>
          <p:nvPr/>
        </p:nvSpPr>
        <p:spPr>
          <a:xfrm>
            <a:off x="825004" y="4267200"/>
            <a:ext cx="8903196" cy="1384995"/>
          </a:xfrm>
          <a:prstGeom prst="rect">
            <a:avLst/>
          </a:prstGeom>
        </p:spPr>
        <p:txBody>
          <a:bodyPr wrap="square">
            <a:spAutoFit/>
          </a:bodyPr>
          <a:lstStyle/>
          <a:p>
            <a:r>
              <a:rPr lang="en-US" sz="2800" dirty="0"/>
              <a:t>Annual percentage rates (APRs) are commonly 390 percent to 780 percent when loan fees and rollover fees are included.</a:t>
            </a:r>
          </a:p>
        </p:txBody>
      </p:sp>
      <p:sp>
        <p:nvSpPr>
          <p:cNvPr id="11" name="Rectangle 10"/>
          <p:cNvSpPr/>
          <p:nvPr/>
        </p:nvSpPr>
        <p:spPr>
          <a:xfrm>
            <a:off x="857002" y="5648980"/>
            <a:ext cx="5402761" cy="523220"/>
          </a:xfrm>
          <a:prstGeom prst="rect">
            <a:avLst/>
          </a:prstGeom>
        </p:spPr>
        <p:txBody>
          <a:bodyPr wrap="none">
            <a:spAutoFit/>
          </a:bodyPr>
          <a:lstStyle/>
          <a:p>
            <a:r>
              <a:rPr lang="en-US" sz="2800" dirty="0"/>
              <a:t>A typical payday loan is about $375.</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95" y="1805509"/>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96" y="3374960"/>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51" y="4327358"/>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51" y="5747248"/>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81"/>
            <a:ext cx="10185400" cy="70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52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365166" y="914400"/>
            <a:ext cx="4642618" cy="523220"/>
          </a:xfrm>
          <a:prstGeom prst="rect">
            <a:avLst/>
          </a:prstGeom>
        </p:spPr>
        <p:txBody>
          <a:bodyPr wrap="none">
            <a:spAutoFit/>
          </a:bodyPr>
          <a:lstStyle/>
          <a:p>
            <a:r>
              <a:rPr lang="en-US" sz="2800" b="1" dirty="0">
                <a:solidFill>
                  <a:srgbClr val="5D7430"/>
                </a:solidFill>
              </a:rPr>
              <a:t>Payday Loan Facts (cont.)</a:t>
            </a:r>
          </a:p>
        </p:txBody>
      </p:sp>
      <p:sp>
        <p:nvSpPr>
          <p:cNvPr id="5" name="Rectangle 4"/>
          <p:cNvSpPr/>
          <p:nvPr/>
        </p:nvSpPr>
        <p:spPr>
          <a:xfrm>
            <a:off x="812800" y="1712893"/>
            <a:ext cx="8915400" cy="954107"/>
          </a:xfrm>
          <a:prstGeom prst="rect">
            <a:avLst/>
          </a:prstGeom>
        </p:spPr>
        <p:txBody>
          <a:bodyPr wrap="square">
            <a:spAutoFit/>
          </a:bodyPr>
          <a:lstStyle/>
          <a:p>
            <a:r>
              <a:rPr lang="en-US" sz="2800" dirty="0"/>
              <a:t>The borrower can give a postdated check to a lender to be held until the next paycheck is deposited.</a:t>
            </a:r>
          </a:p>
        </p:txBody>
      </p:sp>
      <p:sp>
        <p:nvSpPr>
          <p:cNvPr id="7" name="Rectangle 6"/>
          <p:cNvSpPr/>
          <p:nvPr/>
        </p:nvSpPr>
        <p:spPr>
          <a:xfrm>
            <a:off x="857002" y="2703493"/>
            <a:ext cx="8718798" cy="954107"/>
          </a:xfrm>
          <a:prstGeom prst="rect">
            <a:avLst/>
          </a:prstGeom>
        </p:spPr>
        <p:txBody>
          <a:bodyPr wrap="square">
            <a:spAutoFit/>
          </a:bodyPr>
          <a:lstStyle/>
          <a:p>
            <a:r>
              <a:rPr lang="en-US" sz="2800" dirty="0"/>
              <a:t>Approximately 91 percent of borrowers are unable to repay their payday loans at the end of a term.</a:t>
            </a:r>
          </a:p>
        </p:txBody>
      </p:sp>
      <p:sp>
        <p:nvSpPr>
          <p:cNvPr id="10" name="Rectangle 9"/>
          <p:cNvSpPr/>
          <p:nvPr/>
        </p:nvSpPr>
        <p:spPr>
          <a:xfrm>
            <a:off x="825004" y="3689188"/>
            <a:ext cx="8903196" cy="1384995"/>
          </a:xfrm>
          <a:prstGeom prst="rect">
            <a:avLst/>
          </a:prstGeom>
        </p:spPr>
        <p:txBody>
          <a:bodyPr wrap="square">
            <a:spAutoFit/>
          </a:bodyPr>
          <a:lstStyle/>
          <a:p>
            <a:r>
              <a:rPr lang="en-US" sz="2800" dirty="0"/>
              <a:t>Approximately 99 percent of payday loans go to repeat borrowers, and government reports conclude that the industry relies on repeat (rollover) borrowers.</a:t>
            </a:r>
          </a:p>
        </p:txBody>
      </p:sp>
      <p:sp>
        <p:nvSpPr>
          <p:cNvPr id="11" name="Rectangle 10"/>
          <p:cNvSpPr/>
          <p:nvPr/>
        </p:nvSpPr>
        <p:spPr>
          <a:xfrm>
            <a:off x="889000" y="5065693"/>
            <a:ext cx="8534399" cy="954107"/>
          </a:xfrm>
          <a:prstGeom prst="rect">
            <a:avLst/>
          </a:prstGeom>
        </p:spPr>
        <p:txBody>
          <a:bodyPr wrap="square">
            <a:spAutoFit/>
          </a:bodyPr>
          <a:lstStyle/>
          <a:p>
            <a:r>
              <a:rPr lang="en-US" sz="2800" dirty="0"/>
              <a:t>Fees paid on payday loans that exceed 90 days amount to approximately $4.2 billion annually.</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97" y="1789093"/>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96" y="2856696"/>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3765388"/>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61" y="5183473"/>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81"/>
            <a:ext cx="10185400" cy="70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786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365166" y="914400"/>
            <a:ext cx="4642618" cy="523220"/>
          </a:xfrm>
          <a:prstGeom prst="rect">
            <a:avLst/>
          </a:prstGeom>
        </p:spPr>
        <p:txBody>
          <a:bodyPr wrap="none">
            <a:spAutoFit/>
          </a:bodyPr>
          <a:lstStyle/>
          <a:p>
            <a:r>
              <a:rPr lang="en-US" sz="2800" b="1" dirty="0">
                <a:solidFill>
                  <a:srgbClr val="5D7430"/>
                </a:solidFill>
              </a:rPr>
              <a:t>Payday Loan Facts (cont.)</a:t>
            </a:r>
          </a:p>
        </p:txBody>
      </p:sp>
      <p:sp>
        <p:nvSpPr>
          <p:cNvPr id="5" name="Rectangle 4"/>
          <p:cNvSpPr/>
          <p:nvPr/>
        </p:nvSpPr>
        <p:spPr>
          <a:xfrm>
            <a:off x="812800" y="1586805"/>
            <a:ext cx="8915400" cy="2677656"/>
          </a:xfrm>
          <a:prstGeom prst="rect">
            <a:avLst/>
          </a:prstGeom>
        </p:spPr>
        <p:txBody>
          <a:bodyPr wrap="square">
            <a:spAutoFit/>
          </a:bodyPr>
          <a:lstStyle/>
          <a:p>
            <a:r>
              <a:rPr lang="en-US" sz="2800" dirty="0"/>
              <a:t>Currently, 14 states and the District of Columbia prohibit payday loans; nine states allow only low-cost payday loans by severely restricting the interest rate and fees payday loan companies can charge. Many other states in which payday loans are legal restrict some payday lender practices by prohibiting rollover loans or loan refinancing.</a:t>
            </a:r>
          </a:p>
        </p:txBody>
      </p:sp>
      <p:sp>
        <p:nvSpPr>
          <p:cNvPr id="11" name="Rectangle 10"/>
          <p:cNvSpPr/>
          <p:nvPr/>
        </p:nvSpPr>
        <p:spPr>
          <a:xfrm>
            <a:off x="807196" y="4711005"/>
            <a:ext cx="8534399" cy="1384995"/>
          </a:xfrm>
          <a:prstGeom prst="rect">
            <a:avLst/>
          </a:prstGeom>
        </p:spPr>
        <p:txBody>
          <a:bodyPr wrap="square">
            <a:spAutoFit/>
          </a:bodyPr>
          <a:lstStyle/>
          <a:p>
            <a:r>
              <a:rPr lang="en-US" sz="2800" dirty="0"/>
              <a:t>Payday lenders have partnered with national banks in some states to avoid state prohibitions and restrictions.</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97" y="1663005"/>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4778471"/>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65200" y="6397595"/>
            <a:ext cx="8534400" cy="400110"/>
          </a:xfrm>
          <a:prstGeom prst="rect">
            <a:avLst/>
          </a:prstGeom>
        </p:spPr>
        <p:txBody>
          <a:bodyPr wrap="square">
            <a:spAutoFit/>
          </a:bodyPr>
          <a:lstStyle/>
          <a:p>
            <a:r>
              <a:rPr lang="en-US" sz="1000" dirty="0"/>
              <a:t>SOURCE: http://www.paydayloaninfo.org/; http://www.pewtrusts.org/en/research-and-analysis/reports/2012/07/19/who-borrows-where-they-borrow-and-why; http://www.responsiblelending.org/; and http://www.stlouisfed.org/publications/br/articles/?id=524. </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81"/>
            <a:ext cx="10185400" cy="70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31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1051138" y="2703033"/>
            <a:ext cx="7875874" cy="523220"/>
          </a:xfrm>
          <a:prstGeom prst="rect">
            <a:avLst/>
          </a:prstGeom>
        </p:spPr>
        <p:txBody>
          <a:bodyPr wrap="none">
            <a:spAutoFit/>
          </a:bodyPr>
          <a:lstStyle/>
          <a:p>
            <a:r>
              <a:rPr lang="en-US" sz="2800" b="1" dirty="0"/>
              <a:t>What is the amount of a typical payday loan?</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5"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5" y="32727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7599" y="3278940"/>
            <a:ext cx="986167" cy="523220"/>
          </a:xfrm>
          <a:prstGeom prst="rect">
            <a:avLst/>
          </a:prstGeom>
        </p:spPr>
        <p:txBody>
          <a:bodyPr wrap="square">
            <a:spAutoFit/>
          </a:bodyPr>
          <a:lstStyle/>
          <a:p>
            <a:r>
              <a:rPr lang="en-US" sz="2800" dirty="0"/>
              <a:t>$375</a:t>
            </a:r>
          </a:p>
        </p:txBody>
      </p:sp>
      <p:sp>
        <p:nvSpPr>
          <p:cNvPr id="12" name="Rectangle 11"/>
          <p:cNvSpPr/>
          <p:nvPr/>
        </p:nvSpPr>
        <p:spPr>
          <a:xfrm>
            <a:off x="1032286" y="3972580"/>
            <a:ext cx="7298793" cy="523220"/>
          </a:xfrm>
          <a:prstGeom prst="rect">
            <a:avLst/>
          </a:prstGeom>
        </p:spPr>
        <p:txBody>
          <a:bodyPr wrap="none">
            <a:spAutoFit/>
          </a:bodyPr>
          <a:lstStyle/>
          <a:p>
            <a:r>
              <a:rPr lang="en-US" sz="2800" b="1" dirty="0"/>
              <a:t>What fees are charged for a payday loan?</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97" y="39624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43" y="4512151"/>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098748" y="4512151"/>
            <a:ext cx="8934252" cy="954107"/>
          </a:xfrm>
          <a:prstGeom prst="rect">
            <a:avLst/>
          </a:prstGeom>
        </p:spPr>
        <p:txBody>
          <a:bodyPr wrap="square">
            <a:spAutoFit/>
          </a:bodyPr>
          <a:lstStyle/>
          <a:p>
            <a:r>
              <a:rPr lang="en-US" sz="2800" dirty="0"/>
              <a:t>Loan fees and, if the loan extends past the initial term, rollover fees</a:t>
            </a:r>
          </a:p>
        </p:txBody>
      </p:sp>
      <p:sp>
        <p:nvSpPr>
          <p:cNvPr id="20" name="Rectangle 19"/>
          <p:cNvSpPr/>
          <p:nvPr/>
        </p:nvSpPr>
        <p:spPr>
          <a:xfrm>
            <a:off x="1145030" y="5496580"/>
            <a:ext cx="8887970" cy="954107"/>
          </a:xfrm>
          <a:prstGeom prst="rect">
            <a:avLst/>
          </a:prstGeom>
        </p:spPr>
        <p:txBody>
          <a:bodyPr wrap="square">
            <a:spAutoFit/>
          </a:bodyPr>
          <a:lstStyle/>
          <a:p>
            <a:r>
              <a:rPr lang="en-US" sz="2800" b="1" dirty="0"/>
              <a:t>When rollover fees are included, what is the common range of APRs for payday loans?</a:t>
            </a: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67" y="54864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 y="6384407"/>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1098748" y="6400800"/>
            <a:ext cx="8934252" cy="954107"/>
          </a:xfrm>
          <a:prstGeom prst="rect">
            <a:avLst/>
          </a:prstGeom>
        </p:spPr>
        <p:txBody>
          <a:bodyPr wrap="square">
            <a:spAutoFit/>
          </a:bodyPr>
          <a:lstStyle/>
          <a:p>
            <a:r>
              <a:rPr lang="en-US" sz="2800" dirty="0"/>
              <a:t>About 390 percent to 780 percent, depending on the amount and length (term) of the loan</a:t>
            </a:r>
          </a:p>
        </p:txBody>
      </p:sp>
    </p:spTree>
    <p:extLst>
      <p:ext uri="{BB962C8B-B14F-4D97-AF65-F5344CB8AC3E}">
        <p14:creationId xmlns:p14="http://schemas.microsoft.com/office/powerpoint/2010/main" val="117962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5" grpId="0"/>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1051139" y="2703033"/>
            <a:ext cx="9515261" cy="954107"/>
          </a:xfrm>
          <a:prstGeom prst="rect">
            <a:avLst/>
          </a:prstGeom>
        </p:spPr>
        <p:txBody>
          <a:bodyPr wrap="square">
            <a:spAutoFit/>
          </a:bodyPr>
          <a:lstStyle/>
          <a:p>
            <a:r>
              <a:rPr lang="en-US" sz="2800" b="1" dirty="0"/>
              <a:t>What percentage of borrowers do not repay their payday loans?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6"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6" y="36537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51469" y="3659940"/>
            <a:ext cx="3190331" cy="523220"/>
          </a:xfrm>
          <a:prstGeom prst="rect">
            <a:avLst/>
          </a:prstGeom>
        </p:spPr>
        <p:txBody>
          <a:bodyPr wrap="square">
            <a:spAutoFit/>
          </a:bodyPr>
          <a:lstStyle/>
          <a:p>
            <a:r>
              <a:rPr lang="en-US" sz="2800" dirty="0"/>
              <a:t>About 91 percent</a:t>
            </a:r>
          </a:p>
        </p:txBody>
      </p:sp>
      <p:sp>
        <p:nvSpPr>
          <p:cNvPr id="20" name="Rectangle 19"/>
          <p:cNvSpPr/>
          <p:nvPr/>
        </p:nvSpPr>
        <p:spPr>
          <a:xfrm>
            <a:off x="1022548" y="4516160"/>
            <a:ext cx="8887970" cy="954107"/>
          </a:xfrm>
          <a:prstGeom prst="rect">
            <a:avLst/>
          </a:prstGeom>
        </p:spPr>
        <p:txBody>
          <a:bodyPr wrap="square">
            <a:spAutoFit/>
          </a:bodyPr>
          <a:lstStyle/>
          <a:p>
            <a:r>
              <a:rPr lang="en-US" sz="2800" b="1" dirty="0"/>
              <a:t>What percentage of payday loans go to repeat borrowers?</a:t>
            </a: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45" y="450598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54063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1041400" y="5420380"/>
            <a:ext cx="8934252" cy="523220"/>
          </a:xfrm>
          <a:prstGeom prst="rect">
            <a:avLst/>
          </a:prstGeom>
        </p:spPr>
        <p:txBody>
          <a:bodyPr wrap="square">
            <a:spAutoFit/>
          </a:bodyPr>
          <a:lstStyle/>
          <a:p>
            <a:r>
              <a:rPr lang="en-US" sz="2800" dirty="0"/>
              <a:t>99 percent</a:t>
            </a:r>
          </a:p>
        </p:txBody>
      </p:sp>
    </p:spTree>
    <p:extLst>
      <p:ext uri="{BB962C8B-B14F-4D97-AF65-F5344CB8AC3E}">
        <p14:creationId xmlns:p14="http://schemas.microsoft.com/office/powerpoint/2010/main" val="228822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1051139" y="2703033"/>
            <a:ext cx="9515261" cy="954107"/>
          </a:xfrm>
          <a:prstGeom prst="rect">
            <a:avLst/>
          </a:prstGeom>
        </p:spPr>
        <p:txBody>
          <a:bodyPr wrap="square">
            <a:spAutoFit/>
          </a:bodyPr>
          <a:lstStyle/>
          <a:p>
            <a:r>
              <a:rPr lang="en-US" sz="2800" b="1" dirty="0"/>
              <a:t>Do any states prohibit or greatly restrict payday loans?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6"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6" y="36537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41400" y="3669536"/>
            <a:ext cx="8607014" cy="3493264"/>
          </a:xfrm>
          <a:prstGeom prst="rect">
            <a:avLst/>
          </a:prstGeom>
        </p:spPr>
        <p:txBody>
          <a:bodyPr wrap="square">
            <a:spAutoFit/>
          </a:bodyPr>
          <a:lstStyle/>
          <a:p>
            <a:r>
              <a:rPr lang="en-US" sz="2800" dirty="0"/>
              <a:t>Yes—as of 2019, 14 states and the District of Columbia prohibit payday loans; nine states allow only low-cost payday loans by severely restricting the interest rate and fees payday loan companies can charge. Many other states in which payday loans are legal restrict some payday lender practices by prohibiting rollover loans or loan refinancing.</a:t>
            </a:r>
          </a:p>
          <a:p>
            <a:endParaRPr lang="en-US" sz="900" b="1" dirty="0"/>
          </a:p>
          <a:p>
            <a:r>
              <a:rPr lang="en-US" sz="800" dirty="0"/>
              <a:t>SOURCE: National Conference of State Legislatures, http://www.ncsl.org/default.aspx?tabid=12473; and Consumer Federation of America Payday Loan Consumer Information, http://paydayloaninfo.org/.</a:t>
            </a:r>
          </a:p>
        </p:txBody>
      </p:sp>
    </p:spTree>
    <p:extLst>
      <p:ext uri="{BB962C8B-B14F-4D97-AF65-F5344CB8AC3E}">
        <p14:creationId xmlns:p14="http://schemas.microsoft.com/office/powerpoint/2010/main" val="216646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1051139" y="3210580"/>
            <a:ext cx="9515261" cy="523220"/>
          </a:xfrm>
          <a:prstGeom prst="rect">
            <a:avLst/>
          </a:prstGeom>
        </p:spPr>
        <p:txBody>
          <a:bodyPr wrap="square">
            <a:spAutoFit/>
          </a:bodyPr>
          <a:lstStyle/>
          <a:p>
            <a:r>
              <a:rPr lang="en-US" sz="2800" b="1" dirty="0"/>
              <a:t>What is a loan?</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6" y="32004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6" y="37338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51469" y="3739971"/>
            <a:ext cx="8371931" cy="1384995"/>
          </a:xfrm>
          <a:prstGeom prst="rect">
            <a:avLst/>
          </a:prstGeom>
        </p:spPr>
        <p:txBody>
          <a:bodyPr wrap="square">
            <a:spAutoFit/>
          </a:bodyPr>
          <a:lstStyle/>
          <a:p>
            <a:r>
              <a:rPr lang="en-US" sz="2800" dirty="0"/>
              <a:t>A loan is a sum of money provided temporarily on the condition that the amount borrowed be repaid, usually with interest.</a:t>
            </a:r>
          </a:p>
        </p:txBody>
      </p:sp>
      <p:sp>
        <p:nvSpPr>
          <p:cNvPr id="20" name="Rectangle 19"/>
          <p:cNvSpPr/>
          <p:nvPr/>
        </p:nvSpPr>
        <p:spPr>
          <a:xfrm>
            <a:off x="1022548" y="5267980"/>
            <a:ext cx="8887970" cy="523220"/>
          </a:xfrm>
          <a:prstGeom prst="rect">
            <a:avLst/>
          </a:prstGeom>
        </p:spPr>
        <p:txBody>
          <a:bodyPr wrap="square">
            <a:spAutoFit/>
          </a:bodyPr>
          <a:lstStyle/>
          <a:p>
            <a:r>
              <a:rPr lang="en-US" sz="2800" b="1" dirty="0"/>
              <a:t>What is interest on a loan?</a:t>
            </a:r>
          </a:p>
        </p:txBody>
      </p:sp>
      <p:sp>
        <p:nvSpPr>
          <p:cNvPr id="23" name="Rectangle 22"/>
          <p:cNvSpPr/>
          <p:nvPr/>
        </p:nvSpPr>
        <p:spPr>
          <a:xfrm>
            <a:off x="1022548" y="5791200"/>
            <a:ext cx="8934252" cy="523220"/>
          </a:xfrm>
          <a:prstGeom prst="rect">
            <a:avLst/>
          </a:prstGeom>
        </p:spPr>
        <p:txBody>
          <a:bodyPr wrap="square">
            <a:spAutoFit/>
          </a:bodyPr>
          <a:lstStyle/>
          <a:p>
            <a:r>
              <a:rPr lang="en-US" sz="2800" dirty="0"/>
              <a:t>Interest is the price of using someone else’s money.</a:t>
            </a:r>
          </a:p>
        </p:txBody>
      </p:sp>
      <p:sp>
        <p:nvSpPr>
          <p:cNvPr id="5" name="Rectangle 4"/>
          <p:cNvSpPr/>
          <p:nvPr/>
        </p:nvSpPr>
        <p:spPr>
          <a:xfrm>
            <a:off x="431800" y="2514600"/>
            <a:ext cx="1423788" cy="523220"/>
          </a:xfrm>
          <a:prstGeom prst="rect">
            <a:avLst/>
          </a:prstGeom>
        </p:spPr>
        <p:txBody>
          <a:bodyPr wrap="none">
            <a:spAutoFit/>
          </a:bodyPr>
          <a:lstStyle/>
          <a:p>
            <a:r>
              <a:rPr lang="en-US" sz="2800" b="1" dirty="0">
                <a:solidFill>
                  <a:srgbClr val="336600"/>
                </a:solidFill>
              </a:rPr>
              <a:t>Review</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18" y="5223126"/>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68" y="57873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899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5200" y="2729805"/>
            <a:ext cx="8534400" cy="1384995"/>
          </a:xfrm>
          <a:prstGeom prst="rect">
            <a:avLst/>
          </a:prstGeom>
        </p:spPr>
        <p:txBody>
          <a:bodyPr wrap="square">
            <a:spAutoFit/>
          </a:bodyPr>
          <a:lstStyle/>
          <a:p>
            <a:r>
              <a:rPr lang="en-US" sz="2800" b="1" dirty="0">
                <a:solidFill>
                  <a:srgbClr val="336600"/>
                </a:solidFill>
                <a:latin typeface="Arial" panose="020B0604020202020204" pitchFamily="34" charset="0"/>
                <a:cs typeface="Arial" panose="020B0604020202020204" pitchFamily="34" charset="0"/>
              </a:rPr>
              <a:t>Loan</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 sum of money provided temporarily on the condition that the amount borrowed be repaid, usually with interest.</a:t>
            </a:r>
          </a:p>
        </p:txBody>
      </p:sp>
    </p:spTree>
    <p:extLst>
      <p:ext uri="{BB962C8B-B14F-4D97-AF65-F5344CB8AC3E}">
        <p14:creationId xmlns:p14="http://schemas.microsoft.com/office/powerpoint/2010/main" val="3954265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1051139" y="3210580"/>
            <a:ext cx="9515261" cy="523220"/>
          </a:xfrm>
          <a:prstGeom prst="rect">
            <a:avLst/>
          </a:prstGeom>
        </p:spPr>
        <p:txBody>
          <a:bodyPr wrap="square">
            <a:spAutoFit/>
          </a:bodyPr>
          <a:lstStyle/>
          <a:p>
            <a:r>
              <a:rPr lang="en-US" sz="2800" b="1" dirty="0"/>
              <a:t>What is an APR (annual percentage rate)?</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6" y="32004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6" y="37338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51469" y="3739971"/>
            <a:ext cx="8371931" cy="2677656"/>
          </a:xfrm>
          <a:prstGeom prst="rect">
            <a:avLst/>
          </a:prstGeom>
        </p:spPr>
        <p:txBody>
          <a:bodyPr wrap="square">
            <a:spAutoFit/>
          </a:bodyPr>
          <a:lstStyle/>
          <a:p>
            <a:r>
              <a:rPr lang="en-US" sz="2800" dirty="0"/>
              <a:t>An APR is the percentage cost of credit on an annual basis; it is the total cost of credit a consumer pays per year of a loan. It combines the interest paid over the life of the loan and all fees that are paid up front, which together are called finance charges.</a:t>
            </a:r>
          </a:p>
        </p:txBody>
      </p:sp>
      <p:sp>
        <p:nvSpPr>
          <p:cNvPr id="5" name="Rectangle 4"/>
          <p:cNvSpPr/>
          <p:nvPr/>
        </p:nvSpPr>
        <p:spPr>
          <a:xfrm>
            <a:off x="431800" y="2514600"/>
            <a:ext cx="1423788" cy="523220"/>
          </a:xfrm>
          <a:prstGeom prst="rect">
            <a:avLst/>
          </a:prstGeom>
        </p:spPr>
        <p:txBody>
          <a:bodyPr wrap="none">
            <a:spAutoFit/>
          </a:bodyPr>
          <a:lstStyle/>
          <a:p>
            <a:r>
              <a:rPr lang="en-US" sz="2800" b="1" dirty="0">
                <a:solidFill>
                  <a:srgbClr val="336600"/>
                </a:solidFill>
              </a:rPr>
              <a:t>Review</a:t>
            </a:r>
          </a:p>
        </p:txBody>
      </p:sp>
    </p:spTree>
    <p:extLst>
      <p:ext uri="{BB962C8B-B14F-4D97-AF65-F5344CB8AC3E}">
        <p14:creationId xmlns:p14="http://schemas.microsoft.com/office/powerpoint/2010/main" val="167627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1051139" y="3210580"/>
            <a:ext cx="8296061" cy="954107"/>
          </a:xfrm>
          <a:prstGeom prst="rect">
            <a:avLst/>
          </a:prstGeom>
        </p:spPr>
        <p:txBody>
          <a:bodyPr wrap="square">
            <a:spAutoFit/>
          </a:bodyPr>
          <a:lstStyle/>
          <a:p>
            <a:r>
              <a:rPr lang="en-US" sz="2800" b="1" dirty="0"/>
              <a:t>Why is it important for consumers to know what an APR is and be able to calculate it?</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6" y="32004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6" y="41871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51469" y="4177605"/>
            <a:ext cx="8371931" cy="1384995"/>
          </a:xfrm>
          <a:prstGeom prst="rect">
            <a:avLst/>
          </a:prstGeom>
        </p:spPr>
        <p:txBody>
          <a:bodyPr wrap="square">
            <a:spAutoFit/>
          </a:bodyPr>
          <a:lstStyle/>
          <a:p>
            <a:r>
              <a:rPr lang="en-US" sz="2800" dirty="0"/>
              <a:t>An APR is the total cost of credit to the consumer and allows the consumer to compare loan options and to make better-informed decisions.</a:t>
            </a:r>
          </a:p>
        </p:txBody>
      </p:sp>
      <p:sp>
        <p:nvSpPr>
          <p:cNvPr id="5" name="Rectangle 4"/>
          <p:cNvSpPr/>
          <p:nvPr/>
        </p:nvSpPr>
        <p:spPr>
          <a:xfrm>
            <a:off x="431800" y="2514600"/>
            <a:ext cx="1423788" cy="523220"/>
          </a:xfrm>
          <a:prstGeom prst="rect">
            <a:avLst/>
          </a:prstGeom>
        </p:spPr>
        <p:txBody>
          <a:bodyPr wrap="none">
            <a:spAutoFit/>
          </a:bodyPr>
          <a:lstStyle/>
          <a:p>
            <a:r>
              <a:rPr lang="en-US" sz="2800" b="1" dirty="0">
                <a:solidFill>
                  <a:srgbClr val="336600"/>
                </a:solidFill>
              </a:rPr>
              <a:t>Review</a:t>
            </a:r>
          </a:p>
        </p:txBody>
      </p:sp>
    </p:spTree>
    <p:extLst>
      <p:ext uri="{BB962C8B-B14F-4D97-AF65-F5344CB8AC3E}">
        <p14:creationId xmlns:p14="http://schemas.microsoft.com/office/powerpoint/2010/main" val="323524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1139" y="3210580"/>
            <a:ext cx="8753261" cy="1384995"/>
          </a:xfrm>
          <a:prstGeom prst="rect">
            <a:avLst/>
          </a:prstGeom>
        </p:spPr>
        <p:txBody>
          <a:bodyPr wrap="square">
            <a:spAutoFit/>
          </a:bodyPr>
          <a:lstStyle/>
          <a:p>
            <a:r>
              <a:rPr lang="en-US" sz="2800" b="1" dirty="0"/>
              <a:t>What help is available online for consumers to determine the APRs of long-term loans such as car loans and mortgages?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6" y="32004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4562614"/>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47883" y="4582180"/>
            <a:ext cx="8371931" cy="523220"/>
          </a:xfrm>
          <a:prstGeom prst="rect">
            <a:avLst/>
          </a:prstGeom>
        </p:spPr>
        <p:txBody>
          <a:bodyPr wrap="square">
            <a:spAutoFit/>
          </a:bodyPr>
          <a:lstStyle/>
          <a:p>
            <a:r>
              <a:rPr lang="en-US" sz="2800" dirty="0"/>
              <a:t>APR calculators are available online.</a:t>
            </a:r>
          </a:p>
        </p:txBody>
      </p:sp>
      <p:sp>
        <p:nvSpPr>
          <p:cNvPr id="20" name="Rectangle 19"/>
          <p:cNvSpPr/>
          <p:nvPr/>
        </p:nvSpPr>
        <p:spPr>
          <a:xfrm>
            <a:off x="1069160" y="5203248"/>
            <a:ext cx="8887970" cy="954107"/>
          </a:xfrm>
          <a:prstGeom prst="rect">
            <a:avLst/>
          </a:prstGeom>
        </p:spPr>
        <p:txBody>
          <a:bodyPr wrap="square">
            <a:spAutoFit/>
          </a:bodyPr>
          <a:lstStyle/>
          <a:p>
            <a:r>
              <a:rPr lang="en-US" sz="2800" b="1" dirty="0"/>
              <a:t>What loan information must a consumer have to use an APR calculator?</a:t>
            </a:r>
          </a:p>
        </p:txBody>
      </p:sp>
      <p:sp>
        <p:nvSpPr>
          <p:cNvPr id="23" name="Rectangle 22"/>
          <p:cNvSpPr/>
          <p:nvPr/>
        </p:nvSpPr>
        <p:spPr>
          <a:xfrm>
            <a:off x="1098748" y="6099831"/>
            <a:ext cx="8705652" cy="1384995"/>
          </a:xfrm>
          <a:prstGeom prst="rect">
            <a:avLst/>
          </a:prstGeom>
        </p:spPr>
        <p:txBody>
          <a:bodyPr wrap="square">
            <a:spAutoFit/>
          </a:bodyPr>
          <a:lstStyle/>
          <a:p>
            <a:r>
              <a:rPr lang="en-US" sz="2800" dirty="0"/>
              <a:t>The dollar amount of the loan, the length (term) of the loan, and the amount of credit costs (fees and interest charges)</a:t>
            </a:r>
          </a:p>
        </p:txBody>
      </p:sp>
      <p:sp>
        <p:nvSpPr>
          <p:cNvPr id="5" name="Rectangle 4"/>
          <p:cNvSpPr/>
          <p:nvPr/>
        </p:nvSpPr>
        <p:spPr>
          <a:xfrm>
            <a:off x="431800" y="2514600"/>
            <a:ext cx="1423788" cy="523220"/>
          </a:xfrm>
          <a:prstGeom prst="rect">
            <a:avLst/>
          </a:prstGeom>
        </p:spPr>
        <p:txBody>
          <a:bodyPr wrap="none">
            <a:spAutoFit/>
          </a:bodyPr>
          <a:lstStyle/>
          <a:p>
            <a:r>
              <a:rPr lang="en-US" sz="2800" b="1" dirty="0">
                <a:solidFill>
                  <a:srgbClr val="336600"/>
                </a:solidFill>
              </a:rPr>
              <a:t>Review</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60" y="52578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10" y="60960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24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1051139" y="3210580"/>
            <a:ext cx="8905661" cy="954107"/>
          </a:xfrm>
          <a:prstGeom prst="rect">
            <a:avLst/>
          </a:prstGeom>
        </p:spPr>
        <p:txBody>
          <a:bodyPr wrap="square">
            <a:spAutoFit/>
          </a:bodyPr>
          <a:lstStyle/>
          <a:p>
            <a:r>
              <a:rPr lang="en-US" sz="2800" b="1" dirty="0"/>
              <a:t>What are the steps for calculating the APR of a short-term loan?</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6" y="32004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6" y="4097973"/>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51469" y="4177367"/>
            <a:ext cx="8905331" cy="2985433"/>
          </a:xfrm>
          <a:prstGeom prst="rect">
            <a:avLst/>
          </a:prstGeom>
        </p:spPr>
        <p:txBody>
          <a:bodyPr wrap="square">
            <a:spAutoFit/>
          </a:bodyPr>
          <a:lstStyle/>
          <a:p>
            <a:pPr>
              <a:spcAft>
                <a:spcPts val="600"/>
              </a:spcAft>
            </a:pPr>
            <a:r>
              <a:rPr lang="en-US" sz="2400" b="1" dirty="0"/>
              <a:t>Step 1:</a:t>
            </a:r>
            <a:r>
              <a:rPr lang="en-US" sz="2400" dirty="0"/>
              <a:t> Add all fees and interest charges to calculate total fees.</a:t>
            </a:r>
          </a:p>
          <a:p>
            <a:pPr>
              <a:spcAft>
                <a:spcPts val="600"/>
              </a:spcAft>
            </a:pPr>
            <a:r>
              <a:rPr lang="en-US" sz="2400" b="1" dirty="0"/>
              <a:t>Step 2:</a:t>
            </a:r>
            <a:r>
              <a:rPr lang="en-US" sz="2400" dirty="0"/>
              <a:t> Divide the total fees by the amount financed (borrowed).</a:t>
            </a:r>
          </a:p>
          <a:p>
            <a:pPr>
              <a:spcAft>
                <a:spcPts val="600"/>
              </a:spcAft>
            </a:pPr>
            <a:r>
              <a:rPr lang="en-US" sz="2400" b="1" dirty="0"/>
              <a:t>Step 3:</a:t>
            </a:r>
            <a:r>
              <a:rPr lang="en-US" sz="2400" dirty="0"/>
              <a:t> Multiply the answer by the number of days in a year—365.</a:t>
            </a:r>
          </a:p>
          <a:p>
            <a:pPr>
              <a:spcAft>
                <a:spcPts val="600"/>
              </a:spcAft>
            </a:pPr>
            <a:r>
              <a:rPr lang="en-US" sz="2400" b="1" dirty="0"/>
              <a:t>Step 4:</a:t>
            </a:r>
            <a:r>
              <a:rPr lang="en-US" sz="2400" dirty="0"/>
              <a:t> Divide the answer by the term of the loan in days.</a:t>
            </a:r>
          </a:p>
          <a:p>
            <a:pPr>
              <a:spcAft>
                <a:spcPts val="600"/>
              </a:spcAft>
            </a:pPr>
            <a:r>
              <a:rPr lang="en-US" sz="2400" b="1" dirty="0"/>
              <a:t>Step 5: </a:t>
            </a:r>
            <a:r>
              <a:rPr lang="en-US" sz="2400" dirty="0"/>
              <a:t>Move the decimal point two places to the right and add a % sign. </a:t>
            </a:r>
          </a:p>
        </p:txBody>
      </p:sp>
      <p:sp>
        <p:nvSpPr>
          <p:cNvPr id="5" name="Rectangle 4"/>
          <p:cNvSpPr/>
          <p:nvPr/>
        </p:nvSpPr>
        <p:spPr>
          <a:xfrm>
            <a:off x="431800" y="2514600"/>
            <a:ext cx="1423788" cy="523220"/>
          </a:xfrm>
          <a:prstGeom prst="rect">
            <a:avLst/>
          </a:prstGeom>
        </p:spPr>
        <p:txBody>
          <a:bodyPr wrap="none">
            <a:spAutoFit/>
          </a:bodyPr>
          <a:lstStyle/>
          <a:p>
            <a:r>
              <a:rPr lang="en-US" sz="2800" b="1" dirty="0">
                <a:solidFill>
                  <a:srgbClr val="336600"/>
                </a:solidFill>
              </a:rPr>
              <a:t>Review</a:t>
            </a:r>
          </a:p>
        </p:txBody>
      </p:sp>
    </p:spTree>
    <p:extLst>
      <p:ext uri="{BB962C8B-B14F-4D97-AF65-F5344CB8AC3E}">
        <p14:creationId xmlns:p14="http://schemas.microsoft.com/office/powerpoint/2010/main" val="395496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1139" y="3210580"/>
            <a:ext cx="9515261" cy="523220"/>
          </a:xfrm>
          <a:prstGeom prst="rect">
            <a:avLst/>
          </a:prstGeom>
        </p:spPr>
        <p:txBody>
          <a:bodyPr wrap="square">
            <a:spAutoFit/>
          </a:bodyPr>
          <a:lstStyle/>
          <a:p>
            <a:r>
              <a:rPr lang="en-US" sz="2800" b="1" dirty="0"/>
              <a:t>What is a payday loan?</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6" y="32004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6" y="38061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51469" y="3796605"/>
            <a:ext cx="8371931" cy="1384995"/>
          </a:xfrm>
          <a:prstGeom prst="rect">
            <a:avLst/>
          </a:prstGeom>
        </p:spPr>
        <p:txBody>
          <a:bodyPr wrap="square">
            <a:spAutoFit/>
          </a:bodyPr>
          <a:lstStyle/>
          <a:p>
            <a:r>
              <a:rPr lang="en-US" sz="2800" dirty="0"/>
              <a:t>A payday loan is a small, short-term loan intended to cover a borrower’s expenses until his or her next payday.</a:t>
            </a:r>
          </a:p>
        </p:txBody>
      </p:sp>
      <p:sp>
        <p:nvSpPr>
          <p:cNvPr id="20" name="Rectangle 19"/>
          <p:cNvSpPr/>
          <p:nvPr/>
        </p:nvSpPr>
        <p:spPr>
          <a:xfrm>
            <a:off x="1022548" y="5304473"/>
            <a:ext cx="8887970" cy="523220"/>
          </a:xfrm>
          <a:prstGeom prst="rect">
            <a:avLst/>
          </a:prstGeom>
        </p:spPr>
        <p:txBody>
          <a:bodyPr wrap="square">
            <a:spAutoFit/>
          </a:bodyPr>
          <a:lstStyle/>
          <a:p>
            <a:r>
              <a:rPr lang="en-US" sz="2800" b="1" dirty="0"/>
              <a:t>What are the disadvantages of payday loans?</a:t>
            </a:r>
          </a:p>
        </p:txBody>
      </p:sp>
      <p:sp>
        <p:nvSpPr>
          <p:cNvPr id="23" name="Rectangle 22"/>
          <p:cNvSpPr/>
          <p:nvPr/>
        </p:nvSpPr>
        <p:spPr>
          <a:xfrm>
            <a:off x="1022548" y="5903893"/>
            <a:ext cx="8934252" cy="954107"/>
          </a:xfrm>
          <a:prstGeom prst="rect">
            <a:avLst/>
          </a:prstGeom>
        </p:spPr>
        <p:txBody>
          <a:bodyPr wrap="square">
            <a:spAutoFit/>
          </a:bodyPr>
          <a:lstStyle/>
          <a:p>
            <a:r>
              <a:rPr lang="en-US" sz="2800" dirty="0"/>
              <a:t>Disadvantages of payday loans include high APRs, additional fees, and increased debt.</a:t>
            </a:r>
          </a:p>
        </p:txBody>
      </p:sp>
      <p:sp>
        <p:nvSpPr>
          <p:cNvPr id="5" name="Rectangle 4"/>
          <p:cNvSpPr/>
          <p:nvPr/>
        </p:nvSpPr>
        <p:spPr>
          <a:xfrm>
            <a:off x="431800" y="2514600"/>
            <a:ext cx="1423788" cy="523220"/>
          </a:xfrm>
          <a:prstGeom prst="rect">
            <a:avLst/>
          </a:prstGeom>
        </p:spPr>
        <p:txBody>
          <a:bodyPr wrap="none">
            <a:spAutoFit/>
          </a:bodyPr>
          <a:lstStyle/>
          <a:p>
            <a:r>
              <a:rPr lang="en-US" sz="2800" b="1" dirty="0">
                <a:solidFill>
                  <a:srgbClr val="336600"/>
                </a:solidFill>
              </a:rPr>
              <a:t>Review</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18" y="5259619"/>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68" y="5900062"/>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69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1139" y="3210580"/>
            <a:ext cx="9515261" cy="523220"/>
          </a:xfrm>
          <a:prstGeom prst="rect">
            <a:avLst/>
          </a:prstGeom>
        </p:spPr>
        <p:txBody>
          <a:bodyPr wrap="square">
            <a:spAutoFit/>
          </a:bodyPr>
          <a:lstStyle/>
          <a:p>
            <a:r>
              <a:rPr lang="en-US" sz="2800" b="1" dirty="0"/>
              <a:t>Why do people use payday loans?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6" y="32004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6" y="38100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51469" y="3816171"/>
            <a:ext cx="8596945" cy="1384995"/>
          </a:xfrm>
          <a:prstGeom prst="rect">
            <a:avLst/>
          </a:prstGeom>
        </p:spPr>
        <p:txBody>
          <a:bodyPr wrap="square">
            <a:spAutoFit/>
          </a:bodyPr>
          <a:lstStyle/>
          <a:p>
            <a:r>
              <a:rPr lang="en-US" sz="2800" dirty="0"/>
              <a:t>People generally use payday loans for emergencies, to buy goods and services they want, or to pay a bill when they don't have enough money to do so.</a:t>
            </a:r>
          </a:p>
        </p:txBody>
      </p:sp>
      <p:sp>
        <p:nvSpPr>
          <p:cNvPr id="5" name="Rectangle 4"/>
          <p:cNvSpPr/>
          <p:nvPr/>
        </p:nvSpPr>
        <p:spPr>
          <a:xfrm>
            <a:off x="431800" y="2514600"/>
            <a:ext cx="1423788" cy="523220"/>
          </a:xfrm>
          <a:prstGeom prst="rect">
            <a:avLst/>
          </a:prstGeom>
        </p:spPr>
        <p:txBody>
          <a:bodyPr wrap="none">
            <a:spAutoFit/>
          </a:bodyPr>
          <a:lstStyle/>
          <a:p>
            <a:r>
              <a:rPr lang="en-US" sz="2800" b="1" dirty="0">
                <a:solidFill>
                  <a:srgbClr val="336600"/>
                </a:solidFill>
              </a:rPr>
              <a:t>Review</a:t>
            </a:r>
          </a:p>
        </p:txBody>
      </p:sp>
    </p:spTree>
    <p:extLst>
      <p:ext uri="{BB962C8B-B14F-4D97-AF65-F5344CB8AC3E}">
        <p14:creationId xmlns:p14="http://schemas.microsoft.com/office/powerpoint/2010/main" val="239259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a:xfrm>
            <a:off x="1270000" y="2743200"/>
            <a:ext cx="7792484" cy="3108543"/>
          </a:xfrm>
          <a:prstGeom prst="rect">
            <a:avLst/>
          </a:prstGeom>
        </p:spPr>
        <p:txBody>
          <a:bodyPr wrap="square">
            <a:spAutoFit/>
          </a:bodyPr>
          <a:lstStyle/>
          <a:p>
            <a:r>
              <a:rPr lang="en-US" sz="2800" b="1" dirty="0">
                <a:solidFill>
                  <a:srgbClr val="336600"/>
                </a:solidFill>
                <a:latin typeface="Arial" panose="020B0604020202020204" pitchFamily="34" charset="0"/>
                <a:cs typeface="Arial" panose="020B0604020202020204" pitchFamily="34" charset="0"/>
              </a:rPr>
              <a:t>Interest </a:t>
            </a:r>
            <a:r>
              <a:rPr lang="en-US" sz="2800" dirty="0">
                <a:latin typeface="Arial" panose="020B0604020202020204" pitchFamily="34" charset="0"/>
                <a:cs typeface="Arial" panose="020B0604020202020204" pitchFamily="34" charset="0"/>
              </a:rPr>
              <a:t>– The price of using someone else's money.</a:t>
            </a:r>
          </a:p>
          <a:p>
            <a:endParaRPr lang="en-US" sz="2800" b="1" dirty="0">
              <a:latin typeface="Arial" panose="020B0604020202020204" pitchFamily="34" charset="0"/>
              <a:cs typeface="Arial" panose="020B0604020202020204" pitchFamily="34" charset="0"/>
            </a:endParaRPr>
          </a:p>
          <a:p>
            <a:r>
              <a:rPr lang="en-US" sz="2800" b="1" dirty="0">
                <a:solidFill>
                  <a:srgbClr val="336600"/>
                </a:solidFill>
                <a:latin typeface="Arial" panose="020B0604020202020204" pitchFamily="34" charset="0"/>
                <a:cs typeface="Arial" panose="020B0604020202020204" pitchFamily="34" charset="0"/>
              </a:rPr>
              <a:t>Interest rate </a:t>
            </a:r>
            <a:r>
              <a:rPr lang="en-US" sz="2800" dirty="0">
                <a:latin typeface="Arial" panose="020B0604020202020204" pitchFamily="34" charset="0"/>
                <a:cs typeface="Arial" panose="020B0604020202020204" pitchFamily="34" charset="0"/>
              </a:rPr>
              <a:t>– The percentage of the amount of a loan that is charged for the loan and must be repaid (in addition to the amount borrowed) over a specified time period. </a:t>
            </a:r>
          </a:p>
        </p:txBody>
      </p:sp>
    </p:spTree>
    <p:extLst>
      <p:ext uri="{BB962C8B-B14F-4D97-AF65-F5344CB8AC3E}">
        <p14:creationId xmlns:p14="http://schemas.microsoft.com/office/powerpoint/2010/main" val="179793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a:xfrm>
            <a:off x="508000" y="2590800"/>
            <a:ext cx="9067800" cy="1384995"/>
          </a:xfrm>
          <a:prstGeom prst="rect">
            <a:avLst/>
          </a:prstGeom>
        </p:spPr>
        <p:txBody>
          <a:bodyPr wrap="square">
            <a:spAutoFit/>
          </a:bodyPr>
          <a:lstStyle/>
          <a:p>
            <a:r>
              <a:rPr lang="en-US" sz="2800" b="1" dirty="0">
                <a:solidFill>
                  <a:srgbClr val="336600"/>
                </a:solidFill>
                <a:latin typeface="Arial" panose="020B0604020202020204" pitchFamily="34" charset="0"/>
                <a:cs typeface="Arial" panose="020B0604020202020204" pitchFamily="34" charset="0"/>
              </a:rPr>
              <a:t>Annual percentage rate (APR)</a:t>
            </a:r>
            <a:r>
              <a:rPr lang="en-US" sz="2800" dirty="0">
                <a:solidFill>
                  <a:srgbClr val="3366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The percentage cost of credit on an annual basis. Lenders are required by law to disclose APRs to borrowers.</a:t>
            </a:r>
          </a:p>
        </p:txBody>
      </p:sp>
      <p:sp>
        <p:nvSpPr>
          <p:cNvPr id="2" name="Rectangle 1"/>
          <p:cNvSpPr/>
          <p:nvPr/>
        </p:nvSpPr>
        <p:spPr>
          <a:xfrm>
            <a:off x="994144" y="4128224"/>
            <a:ext cx="8581656" cy="3339376"/>
          </a:xfrm>
          <a:prstGeom prst="rect">
            <a:avLst/>
          </a:prstGeom>
        </p:spPr>
        <p:txBody>
          <a:bodyPr wrap="square">
            <a:spAutoFit/>
          </a:bodyPr>
          <a:lstStyle/>
          <a:p>
            <a:pPr>
              <a:spcAft>
                <a:spcPts val="600"/>
              </a:spcAft>
            </a:pPr>
            <a:r>
              <a:rPr lang="en-US" sz="2800" dirty="0">
                <a:latin typeface="Arial" panose="020B0604020202020204" pitchFamily="34" charset="0"/>
                <a:cs typeface="Arial" panose="020B0604020202020204" pitchFamily="34" charset="0"/>
              </a:rPr>
              <a:t>An APR may differ from the stated interest rate because APR includes the fees and costs related to the loan.</a:t>
            </a:r>
          </a:p>
          <a:p>
            <a:pPr>
              <a:spcAft>
                <a:spcPts val="600"/>
              </a:spcAft>
            </a:pPr>
            <a:endParaRPr lang="en-US" sz="2800" dirty="0">
              <a:latin typeface="Arial" panose="020B0604020202020204" pitchFamily="34" charset="0"/>
              <a:cs typeface="Arial" panose="020B0604020202020204" pitchFamily="34" charset="0"/>
            </a:endParaRPr>
          </a:p>
          <a:p>
            <a:pPr>
              <a:spcAft>
                <a:spcPts val="600"/>
              </a:spcAft>
            </a:pPr>
            <a:r>
              <a:rPr lang="en-US" sz="2800" dirty="0">
                <a:latin typeface="Arial" panose="020B0604020202020204" pitchFamily="34" charset="0"/>
                <a:cs typeface="Arial" panose="020B0604020202020204" pitchFamily="34" charset="0"/>
              </a:rPr>
              <a:t>An APR is the total cost of credit a consumer pays per year of a loan.</a:t>
            </a:r>
          </a:p>
          <a:p>
            <a:endParaRPr lang="en-US" sz="28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69" y="4217819"/>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69" y="6103263"/>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27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000" y="2590800"/>
            <a:ext cx="9067800" cy="523220"/>
          </a:xfrm>
          <a:prstGeom prst="rect">
            <a:avLst/>
          </a:prstGeom>
        </p:spPr>
        <p:txBody>
          <a:bodyPr wrap="square">
            <a:spAutoFit/>
          </a:bodyPr>
          <a:lstStyle/>
          <a:p>
            <a:r>
              <a:rPr lang="en-US" sz="2800" b="1" dirty="0">
                <a:solidFill>
                  <a:srgbClr val="336600"/>
                </a:solidFill>
              </a:rPr>
              <a:t>Annual Percentage Rate (cont.)</a:t>
            </a:r>
            <a:r>
              <a:rPr lang="en-US" sz="2800" dirty="0">
                <a:solidFill>
                  <a:srgbClr val="336600"/>
                </a:solidFill>
              </a:rPr>
              <a:t> </a:t>
            </a:r>
          </a:p>
        </p:txBody>
      </p:sp>
      <p:sp>
        <p:nvSpPr>
          <p:cNvPr id="2" name="Rectangle 1"/>
          <p:cNvSpPr/>
          <p:nvPr/>
        </p:nvSpPr>
        <p:spPr>
          <a:xfrm>
            <a:off x="994144" y="3200400"/>
            <a:ext cx="8581656" cy="4278094"/>
          </a:xfrm>
          <a:prstGeom prst="rect">
            <a:avLst/>
          </a:prstGeom>
        </p:spPr>
        <p:txBody>
          <a:bodyPr wrap="square">
            <a:spAutoFit/>
          </a:bodyPr>
          <a:lstStyle/>
          <a:p>
            <a:pPr>
              <a:spcAft>
                <a:spcPts val="600"/>
              </a:spcAft>
            </a:pPr>
            <a:r>
              <a:rPr lang="en-US" sz="2800" dirty="0"/>
              <a:t>The fees and costs vary depending on the type of loan you’re applying for.</a:t>
            </a:r>
          </a:p>
          <a:p>
            <a:pPr>
              <a:spcAft>
                <a:spcPts val="600"/>
              </a:spcAft>
            </a:pPr>
            <a:r>
              <a:rPr lang="en-US" sz="2800" dirty="0"/>
              <a:t>Some examples of possible fees are processing fees, underwriting fees, document fees, and appraisal fees.</a:t>
            </a:r>
          </a:p>
          <a:p>
            <a:pPr>
              <a:spcAft>
                <a:spcPts val="600"/>
              </a:spcAft>
            </a:pPr>
            <a:r>
              <a:rPr lang="en-US" sz="2800" dirty="0"/>
              <a:t>The APR gives you an easy way to compare loan rates.</a:t>
            </a:r>
          </a:p>
          <a:p>
            <a:pPr>
              <a:spcAft>
                <a:spcPts val="600"/>
              </a:spcAft>
            </a:pPr>
            <a:r>
              <a:rPr lang="en-US" sz="2800" dirty="0"/>
              <a:t>Generally, the lower the APR the better. </a:t>
            </a:r>
          </a:p>
          <a:p>
            <a:endParaRPr lang="en-US" sz="28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69" y="3289995"/>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68" y="6530563"/>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D77A84DF-B5FC-4E2C-92C4-589065D44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61" y="5623411"/>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A047DFAF-650A-403A-9D21-330BF61E3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67" y="4242321"/>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5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000" y="2590800"/>
            <a:ext cx="9067800" cy="523220"/>
          </a:xfrm>
          <a:prstGeom prst="rect">
            <a:avLst/>
          </a:prstGeom>
        </p:spPr>
        <p:txBody>
          <a:bodyPr wrap="square">
            <a:spAutoFit/>
          </a:bodyPr>
          <a:lstStyle/>
          <a:p>
            <a:r>
              <a:rPr lang="en-US" sz="2800" b="1" dirty="0">
                <a:solidFill>
                  <a:srgbClr val="336600"/>
                </a:solidFill>
              </a:rPr>
              <a:t>Annual Percentage Rate (cont.)</a:t>
            </a:r>
            <a:r>
              <a:rPr lang="en-US" sz="2800" dirty="0">
                <a:solidFill>
                  <a:srgbClr val="336600"/>
                </a:solidFill>
              </a:rPr>
              <a:t> </a:t>
            </a:r>
          </a:p>
        </p:txBody>
      </p:sp>
      <p:sp>
        <p:nvSpPr>
          <p:cNvPr id="2" name="Rectangle 1"/>
          <p:cNvSpPr/>
          <p:nvPr/>
        </p:nvSpPr>
        <p:spPr>
          <a:xfrm>
            <a:off x="994144" y="3200400"/>
            <a:ext cx="8581656" cy="3339376"/>
          </a:xfrm>
          <a:prstGeom prst="rect">
            <a:avLst/>
          </a:prstGeom>
        </p:spPr>
        <p:txBody>
          <a:bodyPr wrap="square">
            <a:spAutoFit/>
          </a:bodyPr>
          <a:lstStyle/>
          <a:p>
            <a:pPr>
              <a:spcAft>
                <a:spcPts val="600"/>
              </a:spcAft>
            </a:pPr>
            <a:r>
              <a:rPr lang="en-US" sz="2800" dirty="0"/>
              <a:t>When you apply for a loan, you should always be able to see both the interest rate and the APR.</a:t>
            </a:r>
          </a:p>
          <a:p>
            <a:pPr>
              <a:spcAft>
                <a:spcPts val="600"/>
              </a:spcAft>
            </a:pPr>
            <a:endParaRPr lang="en-US" sz="2800" dirty="0"/>
          </a:p>
          <a:p>
            <a:pPr>
              <a:spcAft>
                <a:spcPts val="600"/>
              </a:spcAft>
            </a:pPr>
            <a:r>
              <a:rPr lang="en-US" sz="2800" dirty="0"/>
              <a:t>The APR does not affect the monthly payment on a loan. Monthly payments are a function of the interest rate and the length of the loan.</a:t>
            </a:r>
          </a:p>
          <a:p>
            <a:endParaRPr lang="en-US" sz="28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69" y="3289995"/>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4B4A4D3C-77DC-4297-890D-5B8916A2B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69" y="4752960"/>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78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a:xfrm>
            <a:off x="508000" y="2590800"/>
            <a:ext cx="9067800" cy="523220"/>
          </a:xfrm>
          <a:prstGeom prst="rect">
            <a:avLst/>
          </a:prstGeom>
        </p:spPr>
        <p:txBody>
          <a:bodyPr wrap="square">
            <a:spAutoFit/>
          </a:bodyPr>
          <a:lstStyle/>
          <a:p>
            <a:r>
              <a:rPr lang="en-US" sz="2800" b="1" dirty="0">
                <a:solidFill>
                  <a:srgbClr val="336600"/>
                </a:solidFill>
              </a:rPr>
              <a:t>Information Needed To Calculate an APR</a:t>
            </a:r>
            <a:r>
              <a:rPr lang="en-US" sz="2800" dirty="0">
                <a:solidFill>
                  <a:srgbClr val="336600"/>
                </a:solidFill>
              </a:rPr>
              <a:t> </a:t>
            </a:r>
          </a:p>
        </p:txBody>
      </p:sp>
      <p:sp>
        <p:nvSpPr>
          <p:cNvPr id="2" name="Rectangle 1"/>
          <p:cNvSpPr/>
          <p:nvPr/>
        </p:nvSpPr>
        <p:spPr>
          <a:xfrm>
            <a:off x="688974" y="3200400"/>
            <a:ext cx="8886825" cy="3554819"/>
          </a:xfrm>
          <a:prstGeom prst="rect">
            <a:avLst/>
          </a:prstGeom>
        </p:spPr>
        <p:txBody>
          <a:bodyPr wrap="square">
            <a:spAutoFit/>
          </a:bodyPr>
          <a:lstStyle/>
          <a:p>
            <a:pPr>
              <a:spcAft>
                <a:spcPts val="600"/>
              </a:spcAft>
            </a:pPr>
            <a:r>
              <a:rPr lang="en-US" sz="2800" dirty="0"/>
              <a:t>The amount of credit—the amount of the loan—to be received</a:t>
            </a:r>
          </a:p>
          <a:p>
            <a:pPr>
              <a:spcAft>
                <a:spcPts val="600"/>
              </a:spcAft>
            </a:pPr>
            <a:r>
              <a:rPr lang="en-US" sz="2800" dirty="0"/>
              <a:t>The dollar amount of the credit costs—that is, the dollar amount of fees and interest charges associated with the loan</a:t>
            </a:r>
          </a:p>
          <a:p>
            <a:pPr>
              <a:lnSpc>
                <a:spcPct val="150000"/>
              </a:lnSpc>
              <a:spcAft>
                <a:spcPts val="600"/>
              </a:spcAft>
            </a:pPr>
            <a:r>
              <a:rPr lang="en-US" sz="2800" dirty="0"/>
              <a:t>The length (term) of the loan</a:t>
            </a:r>
          </a:p>
          <a:p>
            <a:endParaRPr lang="en-US" sz="28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3276600"/>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4248150"/>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5695950"/>
            <a:ext cx="3333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3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a:xfrm>
            <a:off x="508000" y="2627293"/>
            <a:ext cx="9067800" cy="954107"/>
          </a:xfrm>
          <a:prstGeom prst="rect">
            <a:avLst/>
          </a:prstGeom>
        </p:spPr>
        <p:txBody>
          <a:bodyPr wrap="square">
            <a:spAutoFit/>
          </a:bodyPr>
          <a:lstStyle/>
          <a:p>
            <a:r>
              <a:rPr lang="en-US" sz="2800" b="1" dirty="0">
                <a:solidFill>
                  <a:srgbClr val="336600"/>
                </a:solidFill>
                <a:latin typeface="Arial" panose="020B0604020202020204" pitchFamily="34" charset="0"/>
                <a:cs typeface="Arial" panose="020B0604020202020204" pitchFamily="34" charset="0"/>
              </a:rPr>
              <a:t>Click the link to the APR calculator and calculate the APR of each loan:</a:t>
            </a:r>
          </a:p>
        </p:txBody>
      </p:sp>
      <p:sp>
        <p:nvSpPr>
          <p:cNvPr id="2" name="Rectangle 1"/>
          <p:cNvSpPr/>
          <p:nvPr/>
        </p:nvSpPr>
        <p:spPr>
          <a:xfrm>
            <a:off x="508000" y="3810000"/>
            <a:ext cx="8581656" cy="2400657"/>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1. Credit = $3,000</a:t>
            </a:r>
          </a:p>
          <a:p>
            <a:r>
              <a:rPr lang="en-US" sz="2800" dirty="0">
                <a:latin typeface="Arial" panose="020B0604020202020204" pitchFamily="34" charset="0"/>
                <a:cs typeface="Arial" panose="020B0604020202020204" pitchFamily="34" charset="0"/>
              </a:rPr>
              <a:t>    Fees and interest rate = $50 and 7% </a:t>
            </a:r>
          </a:p>
          <a:p>
            <a:r>
              <a:rPr lang="en-US" sz="2800" dirty="0">
                <a:latin typeface="Arial" panose="020B0604020202020204" pitchFamily="34" charset="0"/>
                <a:cs typeface="Arial" panose="020B0604020202020204" pitchFamily="34" charset="0"/>
              </a:rPr>
              <a:t>    Term = 24 months</a:t>
            </a:r>
          </a:p>
          <a:p>
            <a:endParaRPr lang="en-US" sz="1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2. </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sp>
        <p:nvSpPr>
          <p:cNvPr id="5" name="TextBox 4"/>
          <p:cNvSpPr txBox="1"/>
          <p:nvPr/>
        </p:nvSpPr>
        <p:spPr>
          <a:xfrm>
            <a:off x="3708400" y="3058180"/>
            <a:ext cx="2819400" cy="523220"/>
          </a:xfrm>
          <a:prstGeom prst="rect">
            <a:avLst/>
          </a:prstGeom>
          <a:noFill/>
          <a:ln>
            <a:noFill/>
          </a:ln>
        </p:spPr>
        <p:txBody>
          <a:bodyPr wrap="square" rtlCol="0">
            <a:spAutoFit/>
          </a:bodyPr>
          <a:lstStyle/>
          <a:p>
            <a:r>
              <a:rPr lang="en-US" sz="2800" b="1" u="sng" dirty="0">
                <a:solidFill>
                  <a:schemeClr val="bg1"/>
                </a:solidFill>
                <a:hlinkClick r:id="rId2"/>
              </a:rPr>
              <a:t>APR Calculator</a:t>
            </a:r>
            <a:endParaRPr lang="en-US" sz="2800" b="1" u="sng" dirty="0">
              <a:solidFill>
                <a:schemeClr val="bg1"/>
              </a:solidFill>
            </a:endParaRPr>
          </a:p>
        </p:txBody>
      </p:sp>
      <p:sp>
        <p:nvSpPr>
          <p:cNvPr id="3" name="Rectangle 2"/>
          <p:cNvSpPr/>
          <p:nvPr/>
        </p:nvSpPr>
        <p:spPr>
          <a:xfrm>
            <a:off x="889000" y="5257800"/>
            <a:ext cx="7531100" cy="1384995"/>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Credit = $3,000</a:t>
            </a:r>
          </a:p>
          <a:p>
            <a:r>
              <a:rPr lang="en-US" sz="2800" dirty="0">
                <a:latin typeface="Arial" panose="020B0604020202020204" pitchFamily="34" charset="0"/>
                <a:cs typeface="Arial" panose="020B0604020202020204" pitchFamily="34" charset="0"/>
              </a:rPr>
              <a:t>Fees and interest rate = $100 and 6%</a:t>
            </a:r>
          </a:p>
          <a:p>
            <a:r>
              <a:rPr lang="en-US" sz="2800" dirty="0">
                <a:latin typeface="Arial" panose="020B0604020202020204" pitchFamily="34" charset="0"/>
                <a:cs typeface="Arial" panose="020B0604020202020204" pitchFamily="34" charset="0"/>
              </a:rPr>
              <a:t>Term = 24 months</a:t>
            </a:r>
          </a:p>
        </p:txBody>
      </p:sp>
    </p:spTree>
    <p:extLst>
      <p:ext uri="{BB962C8B-B14F-4D97-AF65-F5344CB8AC3E}">
        <p14:creationId xmlns:p14="http://schemas.microsoft.com/office/powerpoint/2010/main" val="41361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97" y="990600"/>
            <a:ext cx="8991600" cy="606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81"/>
            <a:ext cx="10185400" cy="70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7400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0B61EE-9D10-4E58-B3A7-8CD05C1B04C4}">
  <ds:schemaRefs>
    <ds:schemaRef ds:uri="http://schemas.microsoft.com/sharepoint/v3/contenttype/forms"/>
  </ds:schemaRefs>
</ds:datastoreItem>
</file>

<file path=customXml/itemProps2.xml><?xml version="1.0" encoding="utf-8"?>
<ds:datastoreItem xmlns:ds="http://schemas.openxmlformats.org/officeDocument/2006/customXml" ds:itemID="{B1888C2A-4B5C-4CB8-9CF5-39F5E5053C2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EC23A9E-2132-4097-9DEF-01D73A477B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1158</TotalTime>
  <Words>1426</Words>
  <Application>Microsoft Office PowerPoint</Application>
  <PresentationFormat>Custom</PresentationFormat>
  <Paragraphs>101</Paragraphs>
  <Slides>25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Calibri</vt:lpstr>
      <vt:lpstr>Arial</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Flowers</dc:creator>
  <cp:lastModifiedBy>Ives, Jennifer M</cp:lastModifiedBy>
  <cp:revision>76</cp:revision>
  <dcterms:created xsi:type="dcterms:W3CDTF">2011-09-02T15:07:19Z</dcterms:created>
  <dcterms:modified xsi:type="dcterms:W3CDTF">2022-08-23T19:16:53Z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d7412ea5-a08c-4ed4-9147-15e28e1bf561</vt:lpwstr>
  </property>
  <property fmtid="{D5CDD505-2E9C-101B-9397-08002B2CF9AE}" pid="3" name="MSIP_Label_b51c2f0d-b3ff-4d77-9838-7b0e82bdd7ab_Enabled">
    <vt:lpwstr>true</vt:lpwstr>
  </property>
  <property fmtid="{D5CDD505-2E9C-101B-9397-08002B2CF9AE}" pid="4" name="MSIP_Label_b51c2f0d-b3ff-4d77-9838-7b0e82bdd7ab_SetDate">
    <vt:lpwstr>2022-08-23T19:16:53Z</vt:lpwstr>
  </property>
  <property fmtid="{D5CDD505-2E9C-101B-9397-08002B2CF9AE}" pid="5" name="MSIP_Label_b51c2f0d-b3ff-4d77-9838-7b0e82bdd7ab_Method">
    <vt:lpwstr>Privileged</vt:lpwstr>
  </property>
  <property fmtid="{D5CDD505-2E9C-101B-9397-08002B2CF9AE}" pid="6" name="MSIP_Label_b51c2f0d-b3ff-4d77-9838-7b0e82bdd7ab_Name">
    <vt:lpwstr>b51c2f0d-b3ff-4d77-9838-7b0e82bdd7ab</vt:lpwstr>
  </property>
  <property fmtid="{D5CDD505-2E9C-101B-9397-08002B2CF9AE}" pid="7" name="MSIP_Label_b51c2f0d-b3ff-4d77-9838-7b0e82bdd7ab_SiteId">
    <vt:lpwstr>b397c653-5b19-463f-b9fc-af658ded9128</vt:lpwstr>
  </property>
  <property fmtid="{D5CDD505-2E9C-101B-9397-08002B2CF9AE}" pid="8" name="MSIP_Label_b51c2f0d-b3ff-4d77-9838-7b0e82bdd7ab_ActionId">
    <vt:lpwstr>4c737fee-9ed7-4ce6-a121-842c07ed8e45</vt:lpwstr>
  </property>
  <property fmtid="{D5CDD505-2E9C-101B-9397-08002B2CF9AE}" pid="9" name="MSIP_Label_b51c2f0d-b3ff-4d77-9838-7b0e82bdd7ab_ContentBits">
    <vt:lpwstr>1</vt:lpwstr>
  </property>
</Properties>
</file>